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317" r:id="rId5"/>
    <p:sldId id="318" r:id="rId6"/>
    <p:sldId id="260" r:id="rId7"/>
    <p:sldId id="261" r:id="rId8"/>
    <p:sldId id="262" r:id="rId9"/>
    <p:sldId id="263" r:id="rId10"/>
    <p:sldId id="266" r:id="rId11"/>
    <p:sldId id="319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9" r:id="rId20"/>
    <p:sldId id="299" r:id="rId21"/>
    <p:sldId id="300" r:id="rId22"/>
    <p:sldId id="301" r:id="rId23"/>
    <p:sldId id="302" r:id="rId24"/>
    <p:sldId id="330" r:id="rId25"/>
    <p:sldId id="331" r:id="rId26"/>
    <p:sldId id="332" r:id="rId27"/>
    <p:sldId id="289" r:id="rId28"/>
    <p:sldId id="334" r:id="rId29"/>
    <p:sldId id="290" r:id="rId30"/>
    <p:sldId id="291" r:id="rId31"/>
    <p:sldId id="292" r:id="rId32"/>
    <p:sldId id="287" r:id="rId33"/>
    <p:sldId id="288" r:id="rId34"/>
    <p:sldId id="303" r:id="rId35"/>
    <p:sldId id="278" r:id="rId36"/>
    <p:sldId id="335" r:id="rId37"/>
    <p:sldId id="273" r:id="rId38"/>
    <p:sldId id="307" r:id="rId39"/>
    <p:sldId id="338" r:id="rId40"/>
    <p:sldId id="336" r:id="rId41"/>
    <p:sldId id="33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0C3CF-194E-4824-8804-9227F7AC471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A9AE4-B88C-46B3-BD12-D1802311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87D22D-8950-4CB9-A9A2-8C6335EF72F1}" type="slidenum">
              <a:rPr lang="en-US" altLang="en-US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5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85C4EA-3865-48CF-8D3F-1E7F46E9E4FB}" type="slidenum">
              <a:rPr lang="en-US" altLang="en-US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9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DDA31B-33FC-400C-8048-55F99D1D91CA}" type="slidenum">
              <a:rPr lang="en-US" altLang="en-US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4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7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7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0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6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4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3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6F34-17DE-4507-B8E1-BB4F1523C924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02D6-4086-49CE-A841-9FA32802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Plagiomnium_affine_laminazellen.jpeg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tudy.com/academy/lesson/the-evolution-of-plants-and-fungi-characteristics-evolutionary-history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loladisenio.com/images/coconuts.gif&amp;imgrefurl=http://profile.myspace.com/index.cfm?fuseaction=user.viewprofile&amp;friendid=32956070&amp;h=221&amp;w=316&amp;sz=36&amp;hl=en&amp;start=3&amp;tbnid=ps9d8GVRGRGEfM:&amp;tbnh=82&amp;tbnw=117&amp;prev=/images?q=coconuts&amp;svnum=10&amp;hl=en&amp;lr=&amp;rls=GGLG,GGLG:2005-52,GGLG:en&amp;sa=N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../../Biology/STERNGRR%20&amp;%20Kingdoms/Reproductive%20Role%20of%20Flowers.mov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Life Processes and Adaptations in </a:t>
            </a:r>
            <a:br>
              <a:rPr lang="en-US" sz="6600" b="1" dirty="0" smtClean="0"/>
            </a:br>
            <a:r>
              <a:rPr lang="en-US" sz="6600" b="1" dirty="0" smtClean="0"/>
              <a:t>PLANTS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Booklet Journey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PLANT CHARACTERISTICS</a:t>
            </a:r>
            <a:br>
              <a:rPr lang="en-US" dirty="0" smtClean="0"/>
            </a:b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3706586"/>
            <a:ext cx="1181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Common Characteristics of Plant Cells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r>
              <a:rPr lang="en-US" sz="2800" dirty="0"/>
              <a:t>1</a:t>
            </a:r>
            <a:r>
              <a:rPr lang="en-US" sz="2800" dirty="0" smtClean="0"/>
              <a:t>. </a:t>
            </a:r>
            <a:r>
              <a:rPr lang="en-US" sz="2800" b="1" dirty="0" smtClean="0"/>
              <a:t>Eukaryotic</a:t>
            </a:r>
          </a:p>
          <a:p>
            <a:r>
              <a:rPr lang="en-US" sz="2800" dirty="0" smtClean="0"/>
              <a:t>2. </a:t>
            </a:r>
            <a:r>
              <a:rPr lang="en-US" sz="2800" b="1" dirty="0" smtClean="0"/>
              <a:t>Multicellular</a:t>
            </a:r>
            <a:endParaRPr lang="en-US" sz="2800" b="1" dirty="0"/>
          </a:p>
          <a:p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b="1" dirty="0" smtClean="0"/>
              <a:t>Autotrophic (Photosynthetic)</a:t>
            </a:r>
            <a:endParaRPr lang="en-US" sz="2800" b="1" dirty="0"/>
          </a:p>
          <a:p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i="1" dirty="0" smtClean="0"/>
              <a:t>Aerobic</a:t>
            </a:r>
            <a:r>
              <a:rPr lang="en-US" sz="2800" dirty="0"/>
              <a:t>					5</a:t>
            </a:r>
            <a:r>
              <a:rPr lang="en-US" sz="2800" dirty="0" smtClean="0"/>
              <a:t>. </a:t>
            </a:r>
            <a:r>
              <a:rPr lang="en-US" sz="2800" i="1" dirty="0" smtClean="0"/>
              <a:t>Have cell wall</a:t>
            </a:r>
            <a:endParaRPr lang="en-US" sz="2800" i="1" dirty="0"/>
          </a:p>
        </p:txBody>
      </p:sp>
      <p:pic>
        <p:nvPicPr>
          <p:cNvPr id="4" name="Picture 3" descr="Plant ce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742" y="1027906"/>
            <a:ext cx="4701858" cy="26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57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PLANT CLASSIFICATION</a:t>
            </a:r>
            <a:br>
              <a:rPr lang="en-US" dirty="0" smtClean="0"/>
            </a:b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6262" y="1170143"/>
            <a:ext cx="7839475" cy="55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STERNGRR (life processes) in PLANTS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</a:rPr>
              <a:t>Synthesis:</a:t>
            </a:r>
          </a:p>
          <a:p>
            <a:pPr eaLnBrk="1" hangingPunct="1"/>
            <a:r>
              <a:rPr lang="en-US" altLang="en-US" b="0" dirty="0" smtClean="0"/>
              <a:t>Photo</a:t>
            </a:r>
            <a:r>
              <a:rPr lang="en-US" altLang="en-US" b="0" u="sng" dirty="0" smtClean="0"/>
              <a:t>synthesis</a:t>
            </a:r>
            <a:r>
              <a:rPr lang="en-US" altLang="en-US" b="0" dirty="0" smtClean="0"/>
              <a:t> used to make food</a:t>
            </a:r>
          </a:p>
          <a:p>
            <a:pPr eaLnBrk="1" hangingPunct="1"/>
            <a:r>
              <a:rPr lang="en-US" altLang="en-US" b="0" dirty="0" smtClean="0"/>
              <a:t>Protein </a:t>
            </a:r>
            <a:r>
              <a:rPr lang="en-US" altLang="en-US" b="0" u="sng" dirty="0" smtClean="0"/>
              <a:t>synthesis</a:t>
            </a:r>
            <a:endParaRPr lang="en-US" altLang="en-US" b="0" dirty="0" smtClean="0"/>
          </a:p>
        </p:txBody>
      </p:sp>
      <p:pic>
        <p:nvPicPr>
          <p:cNvPr id="8196" name="Picture 2" descr="http://www.phschool.com/science/biology_place/biocoach/images/photosynth/photo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16263"/>
            <a:ext cx="533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upload.wikimedia.org/wikipedia/commons/thumb/4/49/Plagiomnium_affine_laminazellen.jpeg/400px-Plagiomnium_affine_laminazellen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644775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10700" y="2274887"/>
            <a:ext cx="152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Chloroplasts</a:t>
            </a:r>
          </a:p>
        </p:txBody>
      </p:sp>
    </p:spTree>
    <p:extLst>
      <p:ext uri="{BB962C8B-B14F-4D97-AF65-F5344CB8AC3E}">
        <p14:creationId xmlns:p14="http://schemas.microsoft.com/office/powerpoint/2010/main" val="25015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825500" y="-2357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266700" y="838200"/>
            <a:ext cx="116967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Transport</a:t>
            </a:r>
            <a:r>
              <a:rPr lang="en-US" altLang="en-US" dirty="0" smtClean="0"/>
              <a:t>:</a:t>
            </a:r>
          </a:p>
          <a:p>
            <a:pPr eaLnBrk="1" hangingPunct="1"/>
            <a:r>
              <a:rPr lang="en-US" altLang="en-US" b="0" dirty="0" smtClean="0"/>
              <a:t>Non-vascular plants use </a:t>
            </a:r>
            <a:r>
              <a:rPr lang="en-US" altLang="en-US" b="0" u="sng" dirty="0" smtClean="0">
                <a:solidFill>
                  <a:srgbClr val="0070C0"/>
                </a:solidFill>
              </a:rPr>
              <a:t>osmosis</a:t>
            </a:r>
          </a:p>
          <a:p>
            <a:pPr eaLnBrk="1" hangingPunct="1"/>
            <a:r>
              <a:rPr lang="en-US" altLang="en-US" b="0" dirty="0" smtClean="0"/>
              <a:t>Vascular plants have </a:t>
            </a:r>
            <a:r>
              <a:rPr lang="en-US" altLang="en-US" u="sng" dirty="0">
                <a:solidFill>
                  <a:srgbClr val="0070C0"/>
                </a:solidFill>
              </a:rPr>
              <a:t>xylem</a:t>
            </a:r>
            <a:r>
              <a:rPr lang="en-US" altLang="en-US" b="0" dirty="0" smtClean="0"/>
              <a:t> to transport water and </a:t>
            </a:r>
            <a:r>
              <a:rPr lang="en-US" altLang="en-US" u="sng" dirty="0">
                <a:solidFill>
                  <a:srgbClr val="0070C0"/>
                </a:solidFill>
              </a:rPr>
              <a:t>phloem</a:t>
            </a:r>
            <a:r>
              <a:rPr lang="en-US" altLang="en-US" b="0" dirty="0" smtClean="0"/>
              <a:t> to transport food (in </a:t>
            </a:r>
            <a:r>
              <a:rPr lang="en-US" altLang="en-US" b="0" u="sng" dirty="0" smtClean="0"/>
              <a:t>vascular bundle </a:t>
            </a:r>
            <a:r>
              <a:rPr lang="en-US" altLang="en-US" b="0" dirty="0" smtClean="0"/>
              <a:t>/ vein)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955079" y="3141028"/>
            <a:ext cx="5975190" cy="3716972"/>
            <a:chOff x="5955079" y="3141028"/>
            <a:chExt cx="5975190" cy="3716972"/>
          </a:xfrm>
        </p:grpSpPr>
        <p:grpSp>
          <p:nvGrpSpPr>
            <p:cNvPr id="12" name="Group 11"/>
            <p:cNvGrpSpPr/>
            <p:nvPr/>
          </p:nvGrpSpPr>
          <p:grpSpPr>
            <a:xfrm>
              <a:off x="8958469" y="3438940"/>
              <a:ext cx="2971800" cy="2960687"/>
              <a:chOff x="7010400" y="3200401"/>
              <a:chExt cx="2971800" cy="2960687"/>
            </a:xfrm>
          </p:grpSpPr>
          <p:pic>
            <p:nvPicPr>
              <p:cNvPr id="9221" name="Picture 4" descr="Pin Tree Leaves 5 Hd Desktop Wallpaper Widescreen High Definition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7600" y="3200401"/>
                <a:ext cx="2457450" cy="2949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2" name="TextBox 6"/>
              <p:cNvSpPr txBox="1">
                <a:spLocks noChangeArrowheads="1"/>
              </p:cNvSpPr>
              <p:nvPr/>
            </p:nvSpPr>
            <p:spPr bwMode="auto">
              <a:xfrm>
                <a:off x="8839200" y="5791200"/>
                <a:ext cx="11430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b="1">
                    <a:solidFill>
                      <a:srgbClr val="00B050"/>
                    </a:solidFill>
                  </a:rPr>
                  <a:t>WATER</a:t>
                </a:r>
              </a:p>
            </p:txBody>
          </p:sp>
          <p:sp>
            <p:nvSpPr>
              <p:cNvPr id="9223" name="TextBox 7"/>
              <p:cNvSpPr txBox="1">
                <a:spLocks noChangeArrowheads="1"/>
              </p:cNvSpPr>
              <p:nvPr/>
            </p:nvSpPr>
            <p:spPr bwMode="auto">
              <a:xfrm>
                <a:off x="7010400" y="3962400"/>
                <a:ext cx="11430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b="1" dirty="0">
                    <a:solidFill>
                      <a:srgbClr val="00B050"/>
                    </a:solidFill>
                  </a:rPr>
                  <a:t>FOOD</a:t>
                </a:r>
              </a:p>
            </p:txBody>
          </p:sp>
          <p:cxnSp>
            <p:nvCxnSpPr>
              <p:cNvPr id="9224" name="Straight Arrow Connector 9"/>
              <p:cNvCxnSpPr>
                <a:cxnSpLocks noChangeShapeType="1"/>
              </p:cNvCxnSpPr>
              <p:nvPr/>
            </p:nvCxnSpPr>
            <p:spPr bwMode="auto">
              <a:xfrm flipV="1">
                <a:off x="8991600" y="5334000"/>
                <a:ext cx="0" cy="533400"/>
              </a:xfrm>
              <a:prstGeom prst="straightConnector1">
                <a:avLst/>
              </a:prstGeom>
              <a:noFill/>
              <a:ln w="28575" algn="ctr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25" name="Straight Arrow Connector 10"/>
              <p:cNvCxnSpPr>
                <a:cxnSpLocks noChangeShapeType="1"/>
              </p:cNvCxnSpPr>
              <p:nvPr/>
            </p:nvCxnSpPr>
            <p:spPr bwMode="auto">
              <a:xfrm>
                <a:off x="7391400" y="4267200"/>
                <a:ext cx="0" cy="609600"/>
              </a:xfrm>
              <a:prstGeom prst="straightConnector1">
                <a:avLst/>
              </a:prstGeom>
              <a:noFill/>
              <a:ln w="28575" algn="ctr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0" name="Picture 9" descr="http://www.mhhe.com/biosci/esp/2001_gbio/folder_structure/pl/m1/s1/assets/images/plm1s1_1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55079" y="3141028"/>
              <a:ext cx="3073083" cy="37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https://s-media-cache-ak0.pinimg.com/736x/f9/52/b7/f952b76ccdd7d2471d3e6d971e6c83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1" y="2918672"/>
            <a:ext cx="4999480" cy="37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7696200" y="3124200"/>
            <a:ext cx="3695700" cy="35306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876300" y="-159545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0244" name="Content Placeholder 4"/>
          <p:cNvSpPr>
            <a:spLocks noGrp="1"/>
          </p:cNvSpPr>
          <p:nvPr>
            <p:ph idx="1"/>
          </p:nvPr>
        </p:nvSpPr>
        <p:spPr>
          <a:xfrm>
            <a:off x="114300" y="838200"/>
            <a:ext cx="118491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Excretion</a:t>
            </a:r>
            <a:r>
              <a:rPr lang="en-US" altLang="en-US" dirty="0" smtClean="0"/>
              <a:t>:</a:t>
            </a:r>
          </a:p>
          <a:p>
            <a:pPr eaLnBrk="1" hangingPunct="1"/>
            <a:r>
              <a:rPr lang="en-US" altLang="en-US" dirty="0"/>
              <a:t>Tiny openings in the leaf called </a:t>
            </a:r>
            <a:r>
              <a:rPr lang="en-US" altLang="en-US" u="sng" dirty="0">
                <a:solidFill>
                  <a:srgbClr val="0070C0"/>
                </a:solidFill>
              </a:rPr>
              <a:t>stomata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allow gas exchange; regulated by </a:t>
            </a:r>
            <a:r>
              <a:rPr lang="en-US" altLang="en-US" u="sng" dirty="0">
                <a:solidFill>
                  <a:srgbClr val="0070C0"/>
                </a:solidFill>
              </a:rPr>
              <a:t>guard</a:t>
            </a:r>
            <a:r>
              <a:rPr lang="en-US" altLang="en-US" u="sng" dirty="0"/>
              <a:t> </a:t>
            </a:r>
            <a:r>
              <a:rPr lang="en-US" altLang="en-US" dirty="0"/>
              <a:t>cells</a:t>
            </a:r>
          </a:p>
          <a:p>
            <a:pPr eaLnBrk="1" hangingPunct="1"/>
            <a:r>
              <a:rPr lang="en-US" altLang="en-US" dirty="0"/>
              <a:t>Wastes may be stored in </a:t>
            </a:r>
            <a:r>
              <a:rPr lang="en-US" altLang="en-US" u="sng" dirty="0">
                <a:solidFill>
                  <a:srgbClr val="0070C0"/>
                </a:solidFill>
              </a:rPr>
              <a:t>leaves</a:t>
            </a:r>
            <a:r>
              <a:rPr lang="en-US" altLang="en-US" dirty="0"/>
              <a:t> that fall off in autumn</a:t>
            </a:r>
          </a:p>
        </p:txBody>
      </p:sp>
      <p:pic>
        <p:nvPicPr>
          <p:cNvPr id="10246" name="Picture 6" descr="http://www.marietta.edu/~spilatrs/biol103/photolab/gardcel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34"/>
          <a:stretch>
            <a:fillRect/>
          </a:stretch>
        </p:blipFill>
        <p:spPr bwMode="auto">
          <a:xfrm>
            <a:off x="7772400" y="3200399"/>
            <a:ext cx="2921000" cy="33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biology.anu.edu.au/files/styles/anu_doublenarrow_440_220/public/plant-leaf-stomata_1.jpg?itok=e03tk9H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958" y="3659877"/>
            <a:ext cx="5622371" cy="2811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9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914400" y="-346075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266700" y="838200"/>
            <a:ext cx="116713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Respiration:</a:t>
            </a:r>
          </a:p>
          <a:p>
            <a:pPr eaLnBrk="1" hangingPunct="1"/>
            <a:r>
              <a:rPr lang="en-US" altLang="en-US" dirty="0"/>
              <a:t>Use </a:t>
            </a:r>
            <a:r>
              <a:rPr lang="en-US" altLang="en-US" u="sng" dirty="0">
                <a:solidFill>
                  <a:srgbClr val="0070C0"/>
                </a:solidFill>
              </a:rPr>
              <a:t>oxygen</a:t>
            </a:r>
            <a:r>
              <a:rPr lang="en-US" altLang="en-US" dirty="0"/>
              <a:t> and sugar to produce</a:t>
            </a:r>
            <a:r>
              <a:rPr lang="en-US" altLang="en-US" u="sng" dirty="0"/>
              <a:t> </a:t>
            </a:r>
            <a:r>
              <a:rPr lang="en-US" altLang="en-US" u="sng" dirty="0">
                <a:solidFill>
                  <a:srgbClr val="0070C0"/>
                </a:solidFill>
              </a:rPr>
              <a:t>ATP</a:t>
            </a:r>
            <a:r>
              <a:rPr lang="en-US" altLang="en-US" u="sng" dirty="0"/>
              <a:t> </a:t>
            </a:r>
            <a:r>
              <a:rPr lang="en-US" altLang="en-US" dirty="0"/>
              <a:t>for </a:t>
            </a:r>
            <a:r>
              <a:rPr lang="en-US" altLang="en-US" dirty="0" smtClean="0"/>
              <a:t>energy</a:t>
            </a:r>
          </a:p>
          <a:p>
            <a:pPr eaLnBrk="1" hangingPunct="1"/>
            <a:r>
              <a:rPr lang="en-US" altLang="en-US" dirty="0" smtClean="0"/>
              <a:t>Equation:</a:t>
            </a:r>
            <a:endParaRPr lang="en-US" altLang="en-US" dirty="0"/>
          </a:p>
        </p:txBody>
      </p:sp>
      <p:pic>
        <p:nvPicPr>
          <p:cNvPr id="11268" name="Picture 5" descr="http://www.stephsnature.com/images/Websitelifescience/photorespirationvisua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18" y="3429000"/>
            <a:ext cx="360241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s3.amazonaws.com/engrade-myfiles/4042758020712420/cellrespirationequ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61" y="1987845"/>
            <a:ext cx="7812768" cy="14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914400" y="3429000"/>
            <a:ext cx="4563309" cy="32131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What plant cell </a:t>
            </a:r>
            <a:r>
              <a:rPr lang="en-US" sz="2000" b="1" dirty="0" smtClean="0">
                <a:solidFill>
                  <a:srgbClr val="7030A0"/>
                </a:solidFill>
              </a:rPr>
              <a:t>ORGANELLE</a:t>
            </a:r>
            <a:r>
              <a:rPr lang="en-US" sz="2000" dirty="0" smtClean="0">
                <a:solidFill>
                  <a:srgbClr val="7030A0"/>
                </a:solidFill>
              </a:rPr>
              <a:t> does this process occur in?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863600" y="-3119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254000" y="863600"/>
            <a:ext cx="115824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Nutrition:</a:t>
            </a:r>
          </a:p>
          <a:p>
            <a:pPr eaLnBrk="1" hangingPunct="1"/>
            <a:r>
              <a:rPr lang="en-US" altLang="en-US" u="sng" dirty="0">
                <a:solidFill>
                  <a:srgbClr val="0070C0"/>
                </a:solidFill>
              </a:rPr>
              <a:t>Sugar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produced in </a:t>
            </a:r>
            <a:r>
              <a:rPr lang="en-US" altLang="en-US" u="sng" dirty="0">
                <a:solidFill>
                  <a:srgbClr val="0070C0"/>
                </a:solidFill>
              </a:rPr>
              <a:t>photosynthesis</a:t>
            </a:r>
            <a:r>
              <a:rPr lang="en-US" altLang="en-US" dirty="0"/>
              <a:t> is </a:t>
            </a:r>
            <a:r>
              <a:rPr lang="en-US" altLang="en-US" u="sng" dirty="0"/>
              <a:t>used</a:t>
            </a:r>
            <a:r>
              <a:rPr lang="en-US" altLang="en-US" dirty="0"/>
              <a:t> for cellular respiration or </a:t>
            </a:r>
            <a:r>
              <a:rPr lang="en-US" altLang="en-US" u="sng" dirty="0">
                <a:solidFill>
                  <a:srgbClr val="0070C0"/>
                </a:solidFill>
              </a:rPr>
              <a:t>stored</a:t>
            </a:r>
            <a:r>
              <a:rPr lang="en-US" altLang="en-US" dirty="0"/>
              <a:t> for later use</a:t>
            </a:r>
            <a:r>
              <a:rPr lang="en-US" altLang="en-US" dirty="0" smtClean="0"/>
              <a:t>.</a:t>
            </a:r>
          </a:p>
          <a:p>
            <a:pPr lvl="0"/>
            <a:r>
              <a:rPr lang="en-US" dirty="0"/>
              <a:t>Plants are </a:t>
            </a:r>
            <a:r>
              <a:rPr lang="en-US" u="sng" dirty="0" smtClean="0">
                <a:solidFill>
                  <a:srgbClr val="0070C0"/>
                </a:solidFill>
              </a:rPr>
              <a:t>autotrophs (producers) </a:t>
            </a:r>
            <a:r>
              <a:rPr lang="en-US" dirty="0" smtClean="0"/>
              <a:t>because </a:t>
            </a:r>
            <a:r>
              <a:rPr lang="en-US" dirty="0"/>
              <a:t>they produce their own food during photosynthesis.</a:t>
            </a:r>
          </a:p>
          <a:p>
            <a:r>
              <a:rPr lang="en-US" dirty="0"/>
              <a:t>Equation:</a:t>
            </a:r>
            <a:endParaRPr lang="en-US" altLang="en-US" dirty="0"/>
          </a:p>
        </p:txBody>
      </p:sp>
      <p:pic>
        <p:nvPicPr>
          <p:cNvPr id="12292" name="Picture 2" descr="FruitTre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64" y="4604657"/>
            <a:ext cx="3818996" cy="217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upload.wikimedia.org/wikipedia/commons/thumb/f/fd/Photosynthesis_equation.svg/2000px-Photosynthesis_equati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04" y="3216563"/>
            <a:ext cx="9611896" cy="13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2.bp.blogspot.com/-RC_DaD3Q5Fo/UmtMHCCPV1I/AAAAAAAAA0w/8ko8Xpm5_p8/s1600/photosynthes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4" y="4504872"/>
            <a:ext cx="3108325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ave 1"/>
          <p:cNvSpPr/>
          <p:nvPr/>
        </p:nvSpPr>
        <p:spPr>
          <a:xfrm>
            <a:off x="8061960" y="4846320"/>
            <a:ext cx="3664940" cy="1919152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What plant cell ORGANELLE does this occur in?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021080" y="-2738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98120" y="1378226"/>
            <a:ext cx="5884628" cy="464157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Growth and Development</a:t>
            </a:r>
            <a:r>
              <a:rPr lang="en-US" altLang="en-US" sz="4000" b="1" dirty="0" smtClean="0">
                <a:solidFill>
                  <a:srgbClr val="0070C0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3200" dirty="0"/>
              <a:t>Seeds </a:t>
            </a:r>
            <a:r>
              <a:rPr lang="en-US" altLang="en-US" sz="3200" u="sng" dirty="0">
                <a:solidFill>
                  <a:srgbClr val="0070C0"/>
                </a:solidFill>
              </a:rPr>
              <a:t>germinate</a:t>
            </a:r>
            <a:r>
              <a:rPr lang="en-US" altLang="en-US" sz="3200" dirty="0">
                <a:solidFill>
                  <a:srgbClr val="0070C0"/>
                </a:solidFill>
              </a:rPr>
              <a:t> </a:t>
            </a:r>
            <a:r>
              <a:rPr lang="en-US" altLang="en-US" sz="3200" dirty="0"/>
              <a:t>to start the process of development into a new plant</a:t>
            </a:r>
          </a:p>
        </p:txBody>
      </p:sp>
      <p:pic>
        <p:nvPicPr>
          <p:cNvPr id="13316" name="Picture 4" descr="Illustration of The germination process of a bean plant. Digital illustratio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54" y="1394129"/>
            <a:ext cx="5818372" cy="435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8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021080" y="-2738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98120" y="1630680"/>
            <a:ext cx="7315200" cy="438912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Growth and Development</a:t>
            </a:r>
            <a:r>
              <a:rPr lang="en-US" altLang="en-US" sz="4000" b="1" dirty="0" smtClean="0">
                <a:solidFill>
                  <a:srgbClr val="0070C0"/>
                </a:solidFill>
              </a:rPr>
              <a:t>:</a:t>
            </a:r>
          </a:p>
          <a:p>
            <a:pPr lvl="0"/>
            <a:r>
              <a:rPr lang="en-US" sz="3200" b="1" dirty="0"/>
              <a:t>Hormones</a:t>
            </a:r>
            <a:r>
              <a:rPr lang="en-US" sz="3200" dirty="0"/>
              <a:t>: plants produce growth hormones </a:t>
            </a:r>
            <a:r>
              <a:rPr lang="en-US" sz="3200" dirty="0" smtClean="0">
                <a:solidFill>
                  <a:srgbClr val="0070C0"/>
                </a:solidFill>
              </a:rPr>
              <a:t>(</a:t>
            </a:r>
            <a:r>
              <a:rPr lang="en-US" sz="3200" u="sng" dirty="0" smtClean="0">
                <a:solidFill>
                  <a:srgbClr val="0070C0"/>
                </a:solidFill>
              </a:rPr>
              <a:t>proteins</a:t>
            </a:r>
            <a:r>
              <a:rPr lang="en-US" sz="3200" dirty="0" smtClean="0">
                <a:solidFill>
                  <a:srgbClr val="0070C0"/>
                </a:solidFill>
              </a:rPr>
              <a:t>)</a:t>
            </a:r>
          </a:p>
          <a:p>
            <a:pPr lvl="0"/>
            <a:endParaRPr lang="en-US" sz="3200" dirty="0">
              <a:solidFill>
                <a:srgbClr val="0070C0"/>
              </a:solidFill>
            </a:endParaRPr>
          </a:p>
          <a:p>
            <a:pPr lvl="0"/>
            <a:r>
              <a:rPr lang="en-US" sz="3200" b="1" dirty="0"/>
              <a:t>Tropisms</a:t>
            </a:r>
            <a:r>
              <a:rPr lang="en-US" sz="3200" dirty="0"/>
              <a:t>: growth responses </a:t>
            </a:r>
            <a:r>
              <a:rPr lang="en-US" sz="3200" u="sng" dirty="0" smtClean="0">
                <a:solidFill>
                  <a:srgbClr val="0070C0"/>
                </a:solidFill>
              </a:rPr>
              <a:t>(movements) </a:t>
            </a:r>
            <a:r>
              <a:rPr lang="en-US" sz="3200" dirty="0" smtClean="0"/>
              <a:t>to </a:t>
            </a:r>
            <a:r>
              <a:rPr lang="en-US" sz="3200" dirty="0"/>
              <a:t>environmental stimuli</a:t>
            </a:r>
          </a:p>
          <a:p>
            <a:pPr marL="914400" lvl="2" indent="0">
              <a:buNone/>
            </a:pPr>
            <a:endParaRPr lang="en-US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Figure 1 : Plant hormones are versatile chemical regulators of plan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7280" y="1917562"/>
            <a:ext cx="3810000" cy="409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4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021080" y="-2738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98120" y="838200"/>
            <a:ext cx="7315200" cy="51816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Tropisms</a:t>
            </a:r>
            <a:r>
              <a:rPr lang="en-US" sz="3200" dirty="0"/>
              <a:t>: growth responses </a:t>
            </a:r>
            <a:r>
              <a:rPr lang="en-US" sz="3200" u="sng" dirty="0" smtClean="0">
                <a:solidFill>
                  <a:srgbClr val="0070C0"/>
                </a:solidFill>
              </a:rPr>
              <a:t>(movements) </a:t>
            </a:r>
            <a:r>
              <a:rPr lang="en-US" sz="3200" dirty="0" smtClean="0"/>
              <a:t>to </a:t>
            </a:r>
            <a:r>
              <a:rPr lang="en-US" sz="3200" dirty="0"/>
              <a:t>environmental stimuli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 b="1" dirty="0"/>
              <a:t>Phototropism</a:t>
            </a:r>
            <a:r>
              <a:rPr lang="en-US" sz="3600" dirty="0"/>
              <a:t>: the way a plant bends or moves in response to </a:t>
            </a:r>
            <a:r>
              <a:rPr lang="en-US" sz="3600" u="sng" dirty="0" smtClean="0">
                <a:solidFill>
                  <a:srgbClr val="0070C0"/>
                </a:solidFill>
              </a:rPr>
              <a:t>light</a:t>
            </a:r>
            <a:endParaRPr lang="en-US" sz="3600" u="sng" dirty="0">
              <a:solidFill>
                <a:srgbClr val="0070C0"/>
              </a:solidFill>
            </a:endParaRPr>
          </a:p>
          <a:p>
            <a:pPr marL="1200150" lvl="1" indent="-742950">
              <a:buFont typeface="+mj-lt"/>
              <a:buAutoNum type="alphaUcPeriod"/>
            </a:pPr>
            <a:r>
              <a:rPr lang="en-US" sz="3600" b="1" dirty="0" err="1"/>
              <a:t>Gravitropism</a:t>
            </a:r>
            <a:r>
              <a:rPr lang="en-US" sz="3600" dirty="0"/>
              <a:t>: the way a plant bends or moves in response to </a:t>
            </a:r>
            <a:r>
              <a:rPr lang="en-US" sz="3600" u="sng" dirty="0" smtClean="0">
                <a:solidFill>
                  <a:srgbClr val="0070C0"/>
                </a:solidFill>
              </a:rPr>
              <a:t>gravity</a:t>
            </a:r>
            <a:endParaRPr lang="en-US" sz="3600" u="sng" dirty="0">
              <a:solidFill>
                <a:srgbClr val="0070C0"/>
              </a:solidFill>
            </a:endParaRPr>
          </a:p>
          <a:p>
            <a:pPr marL="1200150" lvl="1" indent="-742950">
              <a:buFont typeface="+mj-lt"/>
              <a:buAutoNum type="alphaUcPeriod"/>
            </a:pPr>
            <a:r>
              <a:rPr lang="en-US" sz="3600" b="1" dirty="0" err="1"/>
              <a:t>Thigmatropism</a:t>
            </a:r>
            <a:r>
              <a:rPr lang="en-US" sz="3600" dirty="0"/>
              <a:t>: a plant’s response to  </a:t>
            </a:r>
            <a:r>
              <a:rPr lang="en-US" sz="3600" u="sng" dirty="0" smtClean="0">
                <a:solidFill>
                  <a:srgbClr val="0070C0"/>
                </a:solidFill>
              </a:rPr>
              <a:t>touch</a:t>
            </a:r>
            <a:endParaRPr lang="en-US" sz="3600" u="sng" dirty="0">
              <a:solidFill>
                <a:srgbClr val="0070C0"/>
              </a:solidFill>
            </a:endParaRPr>
          </a:p>
          <a:p>
            <a:pPr marL="1657350" lvl="2" indent="-742950">
              <a:buFont typeface="+mj-lt"/>
              <a:buAutoNum type="alphaUcPeriod"/>
            </a:pPr>
            <a:endParaRPr lang="en-US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yui_3_5_1_2_1449532798231_629" descr="https://sp.yimg.com/xj/th?id=OIP.M6ae088d2773bb8926b648591df5593cfH0&amp;pid=15.1&amp;P=0&amp;w=300&amp;h=3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320" y="838200"/>
            <a:ext cx="432816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yui_3_5_1_2_1449532730638_965" descr="http://i.imgur.com/gNHZCyZ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3320" y="1581229"/>
            <a:ext cx="4511040" cy="315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7381300" y="779541"/>
            <a:ext cx="4362681" cy="5721849"/>
            <a:chOff x="7381300" y="779541"/>
            <a:chExt cx="4362681" cy="5721849"/>
          </a:xfrm>
        </p:grpSpPr>
        <p:pic>
          <p:nvPicPr>
            <p:cNvPr id="8" name="yui_3_5_1_2_1449532904101_679" descr="http://cdn.c.photoshelter.com/img-get/I0000kfPWbfKSAFE/s/600/600/thigmotropism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1300" y="779541"/>
              <a:ext cx="4252511" cy="2800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http://plantcellbiology.masters.grkraj.org/html/Plant_Growth_And_Development13-Physiology_Of_Plant_Movements_files/image00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92870" y="3591498"/>
              <a:ext cx="4351111" cy="290989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050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2.estrellamountain.edu/faculty/farabee/Biobk/plantrelat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5" y="1518148"/>
            <a:ext cx="4514171" cy="356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01b-plants-ances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20" y="1518148"/>
            <a:ext cx="5533071" cy="35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1457" y="5261207"/>
            <a:ext cx="8605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What was the earliest ancestor to all of today’s modern plants? _________________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67743" y="5666014"/>
            <a:ext cx="27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Green algae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Action Button: Movie 5">
            <a:hlinkClick r:id="rId4" highlightClick="1"/>
          </p:cNvPr>
          <p:cNvSpPr/>
          <p:nvPr/>
        </p:nvSpPr>
        <p:spPr>
          <a:xfrm>
            <a:off x="368300" y="365125"/>
            <a:ext cx="1066800" cy="80327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Sex, Bugs, and Pollen’s Role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CLOSE READ about Plant Reproduction!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 important vocabulary terms</a:t>
            </a:r>
          </a:p>
          <a:p>
            <a:r>
              <a:rPr lang="en-US" dirty="0" smtClean="0"/>
              <a:t>Make </a:t>
            </a:r>
            <a:r>
              <a:rPr lang="en-US" dirty="0" smtClean="0">
                <a:solidFill>
                  <a:srgbClr val="0070C0"/>
                </a:solidFill>
              </a:rPr>
              <a:t>comments and connections </a:t>
            </a:r>
            <a:r>
              <a:rPr lang="en-US" dirty="0" smtClean="0"/>
              <a:t>in the margins</a:t>
            </a:r>
          </a:p>
          <a:p>
            <a:r>
              <a:rPr lang="en-US" dirty="0" smtClean="0"/>
              <a:t>Ask </a:t>
            </a:r>
            <a:r>
              <a:rPr lang="en-US" dirty="0" smtClean="0">
                <a:solidFill>
                  <a:srgbClr val="C00000"/>
                </a:solidFill>
              </a:rPr>
              <a:t>questions</a:t>
            </a:r>
            <a:r>
              <a:rPr lang="en-US" dirty="0" smtClean="0"/>
              <a:t> in the margins.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3099" y="3240307"/>
            <a:ext cx="3761625" cy="33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124" y="1436449"/>
            <a:ext cx="9915751" cy="39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1400" y="1156653"/>
            <a:ext cx="6357526" cy="36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3175" y="1074366"/>
            <a:ext cx="6076502" cy="44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021080" y="-2738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98120" y="1630680"/>
            <a:ext cx="7435132" cy="438912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</a:rPr>
              <a:t>Reproduction:</a:t>
            </a:r>
          </a:p>
          <a:p>
            <a:r>
              <a:rPr lang="en-US" sz="4000" b="1" dirty="0" smtClean="0"/>
              <a:t>Asexual Reproduction:</a:t>
            </a:r>
            <a:endParaRPr lang="en-US" sz="4000" dirty="0" smtClean="0"/>
          </a:p>
          <a:p>
            <a:pPr lvl="1"/>
            <a:r>
              <a:rPr lang="en-US" sz="3600" dirty="0" smtClean="0"/>
              <a:t>Occurs through the process of </a:t>
            </a:r>
            <a:r>
              <a:rPr lang="en-US" sz="3600" u="sng" dirty="0" smtClean="0">
                <a:solidFill>
                  <a:srgbClr val="0070C0"/>
                </a:solidFill>
              </a:rPr>
              <a:t>vegetative propagation</a:t>
            </a:r>
            <a:endParaRPr lang="en-US" sz="3600" dirty="0" smtClean="0"/>
          </a:p>
          <a:p>
            <a:pPr eaLnBrk="1" hangingPunct="1">
              <a:buFontTx/>
              <a:buNone/>
            </a:pPr>
            <a:endParaRPr lang="en-US" altLang="en-US" sz="4000" b="1" dirty="0" smtClean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fro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895" y="4263178"/>
            <a:ext cx="4907348" cy="22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braintordigitallibrary.files.wordpress.com/2012/11/plan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670" y="881268"/>
            <a:ext cx="4615208" cy="5669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4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021080" y="-2738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98120" y="1630680"/>
            <a:ext cx="6679758" cy="438912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</a:rPr>
              <a:t>Reproduction:</a:t>
            </a:r>
          </a:p>
          <a:p>
            <a:r>
              <a:rPr lang="en-US" sz="4000" b="1" dirty="0" smtClean="0"/>
              <a:t>Sexual Reproduction:</a:t>
            </a:r>
            <a:endParaRPr lang="en-US" sz="4000" dirty="0" smtClean="0"/>
          </a:p>
          <a:p>
            <a:pPr lvl="1"/>
            <a:r>
              <a:rPr lang="en-US" sz="2800" b="1" dirty="0" smtClean="0"/>
              <a:t>Spores:</a:t>
            </a:r>
            <a:endParaRPr lang="en-US" sz="2800" dirty="0" smtClean="0"/>
          </a:p>
          <a:p>
            <a:pPr lvl="1"/>
            <a:r>
              <a:rPr lang="en-US" sz="2800" dirty="0" smtClean="0"/>
              <a:t>Produced by non-vascular </a:t>
            </a:r>
            <a:r>
              <a:rPr lang="en-US" sz="2800" i="1" dirty="0" smtClean="0"/>
              <a:t>(bryophytes) </a:t>
            </a:r>
            <a:r>
              <a:rPr lang="en-US" sz="2800" dirty="0" smtClean="0"/>
              <a:t>and seedless vascular </a:t>
            </a:r>
            <a:r>
              <a:rPr lang="en-US" sz="2800" i="1" dirty="0" smtClean="0">
                <a:solidFill>
                  <a:srgbClr val="0070C0"/>
                </a:solidFill>
              </a:rPr>
              <a:t>(</a:t>
            </a:r>
            <a:r>
              <a:rPr lang="en-US" sz="2800" i="1" u="sng" dirty="0" smtClean="0">
                <a:solidFill>
                  <a:srgbClr val="0070C0"/>
                </a:solidFill>
              </a:rPr>
              <a:t>ferns</a:t>
            </a:r>
            <a:r>
              <a:rPr lang="en-US" sz="2800" i="1" dirty="0" smtClean="0">
                <a:solidFill>
                  <a:srgbClr val="0070C0"/>
                </a:solidFill>
              </a:rPr>
              <a:t>)</a:t>
            </a:r>
            <a:endParaRPr lang="en-US" sz="28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endParaRPr lang="en-US" altLang="en-US" sz="4000" b="1" dirty="0" smtClean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fer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93" y="3946249"/>
            <a:ext cx="4038394" cy="26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ern spores P1180804.jpg 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663" y="777530"/>
            <a:ext cx="45720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4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021080" y="-2738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98120" y="1630680"/>
            <a:ext cx="7090576" cy="438912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</a:rPr>
              <a:t>Reproduction:</a:t>
            </a:r>
          </a:p>
          <a:p>
            <a:r>
              <a:rPr lang="en-US" sz="4000" b="1" dirty="0" smtClean="0"/>
              <a:t>Sexual Reproduction:</a:t>
            </a:r>
            <a:endParaRPr lang="en-US" sz="4000" dirty="0" smtClean="0"/>
          </a:p>
          <a:p>
            <a:pPr lvl="1"/>
            <a:r>
              <a:rPr lang="en-US" sz="3200" b="1" dirty="0" smtClean="0"/>
              <a:t>Seeds:</a:t>
            </a:r>
            <a:endParaRPr lang="en-US" sz="3200" dirty="0" smtClean="0"/>
          </a:p>
          <a:p>
            <a:pPr lvl="2"/>
            <a:r>
              <a:rPr lang="en-US" sz="2800" b="1" dirty="0" smtClean="0"/>
              <a:t> </a:t>
            </a:r>
            <a:r>
              <a:rPr lang="en-US" sz="2800" dirty="0" smtClean="0"/>
              <a:t>Found in </a:t>
            </a:r>
            <a:r>
              <a:rPr lang="en-US" sz="2800" u="sng" dirty="0" smtClean="0">
                <a:solidFill>
                  <a:srgbClr val="0070C0"/>
                </a:solidFill>
              </a:rPr>
              <a:t>cones </a:t>
            </a:r>
            <a:r>
              <a:rPr lang="en-US" sz="2800" dirty="0" smtClean="0"/>
              <a:t>in </a:t>
            </a:r>
            <a:r>
              <a:rPr lang="en-US" sz="2800" b="1" dirty="0" smtClean="0"/>
              <a:t>gymnosperms</a:t>
            </a:r>
            <a:endParaRPr lang="en-US" sz="2800" dirty="0" smtClean="0"/>
          </a:p>
          <a:p>
            <a:pPr lvl="2"/>
            <a:r>
              <a:rPr lang="en-US" sz="2800" dirty="0" smtClean="0"/>
              <a:t>Found in </a:t>
            </a:r>
            <a:r>
              <a:rPr lang="en-US" sz="2800" u="sng" dirty="0" smtClean="0">
                <a:solidFill>
                  <a:srgbClr val="0070C0"/>
                </a:solidFill>
              </a:rPr>
              <a:t>fruits </a:t>
            </a:r>
            <a:r>
              <a:rPr lang="en-US" sz="2800" dirty="0" smtClean="0"/>
              <a:t>that develop from flowers in </a:t>
            </a:r>
            <a:r>
              <a:rPr lang="en-US" sz="2800" b="1" dirty="0" smtClean="0"/>
              <a:t>angiosperms</a:t>
            </a:r>
            <a:endParaRPr lang="en-US" sz="2800" dirty="0" smtClean="0"/>
          </a:p>
          <a:p>
            <a:pPr eaLnBrk="1" hangingPunct="1">
              <a:buFontTx/>
              <a:buNone/>
            </a:pPr>
            <a:endParaRPr lang="en-US" altLang="en-US" sz="4000" b="1" dirty="0" smtClean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altLang="en-US" sz="3200" b="1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55680" y="853453"/>
            <a:ext cx="3689395" cy="5792512"/>
            <a:chOff x="7455680" y="853453"/>
            <a:chExt cx="3689395" cy="5792512"/>
          </a:xfrm>
        </p:grpSpPr>
        <p:pic>
          <p:nvPicPr>
            <p:cNvPr id="11" name="Picture 6" descr="https://sp.yimg.com/xj/th?id=OIP.Mc9b429a3229d57819dffea4b4e9f3647H0&amp;pid=15.1&amp;P=0&amp;w=300&amp;h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5680" y="853453"/>
              <a:ext cx="3689395" cy="2767046"/>
            </a:xfrm>
            <a:prstGeom prst="rect">
              <a:avLst/>
            </a:prstGeom>
            <a:noFill/>
          </p:spPr>
        </p:pic>
        <p:pic>
          <p:nvPicPr>
            <p:cNvPr id="12" name="Picture 8" descr="http://theartfulamoeba.com/wp-content/uploads/2011/06/pine_cone_seeds_flickr_ccnc_keaw_yead_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4172" y="3646882"/>
              <a:ext cx="3547898" cy="2999083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2437779" y="1918019"/>
            <a:ext cx="9489178" cy="4761077"/>
            <a:chOff x="2437779" y="1918019"/>
            <a:chExt cx="9489178" cy="4761077"/>
          </a:xfrm>
        </p:grpSpPr>
        <p:pic>
          <p:nvPicPr>
            <p:cNvPr id="14" name="Picture 10" descr="https://sp.yimg.com/xj/th?id=OIP.Me567742b0f8e1d2ee32671a9e8be7e70o0&amp;pid=15.1&amp;P=0&amp;w=300&amp;h=3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6375" y="1918019"/>
              <a:ext cx="5370582" cy="3270207"/>
            </a:xfrm>
            <a:prstGeom prst="rect">
              <a:avLst/>
            </a:prstGeom>
            <a:noFill/>
          </p:spPr>
        </p:pic>
        <p:pic>
          <p:nvPicPr>
            <p:cNvPr id="15" name="Picture 14" descr="Dandelion Seed Head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7779" y="4841516"/>
              <a:ext cx="2518534" cy="1837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234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a seed?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01139" cy="4351338"/>
          </a:xfrm>
        </p:spPr>
        <p:txBody>
          <a:bodyPr/>
          <a:lstStyle/>
          <a:p>
            <a:r>
              <a:rPr lang="en-US" b="1" dirty="0" smtClean="0"/>
              <a:t>SEEDS</a:t>
            </a:r>
            <a:r>
              <a:rPr lang="en-US" dirty="0" smtClean="0"/>
              <a:t> – a fertilized ______ becomes an ___________________ inside the ___________ of the flower.  As the seed develops, the ovary ripens to form a ___________.  The fruit helps to disperse (spread) the _______________.   </a:t>
            </a:r>
          </a:p>
          <a:p>
            <a:r>
              <a:rPr lang="en-US" dirty="0" smtClean="0"/>
              <a:t>Seeds may be dispersed by ______, ______________, or _______________ (poop). </a:t>
            </a:r>
          </a:p>
          <a:p>
            <a:endParaRPr lang="en-US" dirty="0"/>
          </a:p>
        </p:txBody>
      </p:sp>
      <p:pic>
        <p:nvPicPr>
          <p:cNvPr id="6" name="Picture 9" descr="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65974" y="221974"/>
            <a:ext cx="2640013" cy="1981200"/>
          </a:xfrm>
          <a:noFill/>
        </p:spPr>
      </p:pic>
      <p:pic>
        <p:nvPicPr>
          <p:cNvPr id="7" name="Picture 11" descr="coconut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7783" y="2342322"/>
            <a:ext cx="18764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google.com/url?source=imgres&amp;ct=img&amp;q=http://farm4.static.flickr.com/3307/3631419844_e1f0360eab.jpg&amp;sa=X&amp;ei=3zLeTt-vOMautwfrqr2FDw&amp;ved=0CAQQ8wc4Ag&amp;usg=AFQjCNGh3flTAffMahM_PlCv8EghkRVSvw"/>
          <p:cNvPicPr>
            <a:picLocks noChangeAspect="1" noChangeArrowheads="1"/>
          </p:cNvPicPr>
          <p:nvPr/>
        </p:nvPicPr>
        <p:blipFill>
          <a:blip r:embed="rId5" cstate="print"/>
          <a:srcRect l="20799" b="8708"/>
          <a:stretch>
            <a:fillRect/>
          </a:stretch>
        </p:blipFill>
        <p:spPr bwMode="auto">
          <a:xfrm>
            <a:off x="9637642" y="3110947"/>
            <a:ext cx="22860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4.bp.blogspot.com/-BOHURFZgIc8/UCYlvjPZCtI/AAAAAAAACOY/sI2R5IbzXMs/s1600/seed_dispersal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1330" y="4609063"/>
            <a:ext cx="3236982" cy="19978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38599" y="1757547"/>
            <a:ext cx="1601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egg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6168" y="204993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embryo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6390" y="247725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ovary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3980" y="323628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fruit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3080" y="402428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seeds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6938" y="4504620"/>
            <a:ext cx="90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air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5356" y="4876080"/>
            <a:ext cx="117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water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9756" y="530097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animals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Structure</a:t>
            </a:r>
            <a:endParaRPr lang="en-US" dirty="0"/>
          </a:p>
        </p:txBody>
      </p:sp>
      <p:pic>
        <p:nvPicPr>
          <p:cNvPr id="3" name="Picture 6" descr="Bean shoot which has an outer seed coat which contains the food store, with the embryo containing the shoot on the side of be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r="11722"/>
          <a:stretch>
            <a:fillRect/>
          </a:stretch>
        </p:blipFill>
        <p:spPr bwMode="auto">
          <a:xfrm>
            <a:off x="5267325" y="876300"/>
            <a:ext cx="6304477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FLOWER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Bradley Hand ITC" pitchFamily="66" charset="0"/>
              </a:rPr>
              <a:t>Angiosperms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264965" cy="4351338"/>
          </a:xfrm>
        </p:spPr>
        <p:txBody>
          <a:bodyPr>
            <a:normAutofit fontScale="92500"/>
          </a:bodyPr>
          <a:lstStyle/>
          <a:p>
            <a:pPr lvl="0"/>
            <a:r>
              <a:rPr lang="en-US" sz="3200" u="sng" dirty="0" smtClean="0"/>
              <a:t>Angiosperms </a:t>
            </a:r>
            <a:r>
              <a:rPr lang="en-US" sz="3200" dirty="0" smtClean="0"/>
              <a:t>use ________________ as reproductive structures.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The colored ____________ of a flower or scented/sweet nectar attract ____________________.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A flower may contain both male and female parts:</a:t>
            </a:r>
          </a:p>
          <a:p>
            <a:endParaRPr lang="en-US" dirty="0"/>
          </a:p>
        </p:txBody>
      </p:sp>
      <p:pic>
        <p:nvPicPr>
          <p:cNvPr id="48130" name="Picture 2" descr="http://upload.wikimedia.org/wikipedia/commons/2/2b/Lily_Lilium_%27Citronella%27_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643" y="1762535"/>
            <a:ext cx="6320362" cy="490330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10694504" y="1338470"/>
            <a:ext cx="13253" cy="14179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1264348" y="5022574"/>
            <a:ext cx="516836" cy="8878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799443" y="5632174"/>
            <a:ext cx="649356" cy="397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40346" y="954157"/>
            <a:ext cx="188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petal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52313" y="5811079"/>
            <a:ext cx="133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Female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part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6748" y="5341732"/>
            <a:ext cx="137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Male part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5113" y="176253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flowers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8813" y="322382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petals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8857" y="4021101"/>
            <a:ext cx="2202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pollinators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2.estrellamountain.edu/faculty/farabee/Biobk/plantrelat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5" y="1518148"/>
            <a:ext cx="4514171" cy="356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01b-plants-ances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20" y="1518148"/>
            <a:ext cx="5533071" cy="35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1457" y="5261207"/>
            <a:ext cx="9766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2. The </a:t>
            </a:r>
            <a:r>
              <a:rPr lang="en-US" sz="2800" dirty="0"/>
              <a:t>first (real) plants were called</a:t>
            </a:r>
            <a:r>
              <a:rPr lang="en-US" sz="2800" b="1" dirty="0"/>
              <a:t> </a:t>
            </a:r>
            <a:r>
              <a:rPr lang="en-US" sz="2800" b="1" dirty="0" smtClean="0"/>
              <a:t>__</a:t>
            </a:r>
            <a:r>
              <a:rPr lang="en-US" sz="2800" dirty="0" smtClean="0"/>
              <a:t>_____________ </a:t>
            </a:r>
            <a:r>
              <a:rPr lang="en-US" sz="2800" dirty="0"/>
              <a:t>(mosses, hornworts, liverworts). They </a:t>
            </a:r>
            <a:r>
              <a:rPr lang="en-US" sz="2800" b="1" dirty="0"/>
              <a:t>do not have stems </a:t>
            </a:r>
            <a:r>
              <a:rPr lang="en-US" sz="2800" dirty="0"/>
              <a:t>(or specialized vascular tissue) to transport food and water.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9650" y="5253637"/>
            <a:ext cx="27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bryophytes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effinghamschools.com/cms/lib4/GA01000314/Centricity/Domain/777/moss-liverwort-hornwo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1087"/>
            <a:ext cx="11049000" cy="40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FLOWER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Bradley Hand ITC" pitchFamily="66" charset="0"/>
              </a:rPr>
              <a:t>Angiosperms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male</a:t>
            </a:r>
            <a:r>
              <a:rPr lang="en-US" dirty="0" smtClean="0">
                <a:solidFill>
                  <a:srgbClr val="0070C0"/>
                </a:solidFill>
              </a:rPr>
              <a:t> reproductive structure is called the </a:t>
            </a:r>
            <a:r>
              <a:rPr lang="en-US" b="1" u="sng" dirty="0" smtClean="0">
                <a:solidFill>
                  <a:srgbClr val="0070C0"/>
                </a:solidFill>
              </a:rPr>
              <a:t>stamen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stamen consists of the </a:t>
            </a:r>
            <a:r>
              <a:rPr lang="en-US" b="1" u="sng" dirty="0" smtClean="0">
                <a:solidFill>
                  <a:srgbClr val="0070C0"/>
                </a:solidFill>
              </a:rPr>
              <a:t>anther </a:t>
            </a:r>
            <a:r>
              <a:rPr lang="en-US" dirty="0" smtClean="0">
                <a:solidFill>
                  <a:srgbClr val="0070C0"/>
                </a:solidFill>
              </a:rPr>
              <a:t>and the </a:t>
            </a:r>
            <a:r>
              <a:rPr lang="en-US" b="1" u="sng" dirty="0" smtClean="0">
                <a:solidFill>
                  <a:srgbClr val="0070C0"/>
                </a:solidFill>
              </a:rPr>
              <a:t>filament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anther produces </a:t>
            </a:r>
            <a:r>
              <a:rPr lang="en-US" b="1" u="sng" dirty="0" smtClean="0">
                <a:solidFill>
                  <a:srgbClr val="0070C0"/>
                </a:solidFill>
              </a:rPr>
              <a:t>pollen</a:t>
            </a:r>
            <a:r>
              <a:rPr lang="en-US" dirty="0" smtClean="0">
                <a:solidFill>
                  <a:srgbClr val="0070C0"/>
                </a:solidFill>
              </a:rPr>
              <a:t>, containing sperm.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female</a:t>
            </a:r>
            <a:r>
              <a:rPr lang="en-US" dirty="0" smtClean="0">
                <a:solidFill>
                  <a:srgbClr val="FF0000"/>
                </a:solidFill>
              </a:rPr>
              <a:t> reproductive structure is called the </a:t>
            </a:r>
            <a:r>
              <a:rPr lang="en-US" b="1" u="sng" dirty="0" smtClean="0">
                <a:solidFill>
                  <a:srgbClr val="FF0000"/>
                </a:solidFill>
              </a:rPr>
              <a:t>pistil or carpel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pistil consists of the </a:t>
            </a:r>
            <a:r>
              <a:rPr lang="en-US" b="1" u="sng" dirty="0" smtClean="0">
                <a:solidFill>
                  <a:srgbClr val="FF0000"/>
                </a:solidFill>
              </a:rPr>
              <a:t>stigma</a:t>
            </a:r>
            <a:r>
              <a:rPr lang="en-US" u="sng" dirty="0" smtClean="0">
                <a:solidFill>
                  <a:srgbClr val="FF0000"/>
                </a:solidFill>
              </a:rPr>
              <a:t>, the </a:t>
            </a:r>
            <a:r>
              <a:rPr lang="en-US" b="1" u="sng" dirty="0" smtClean="0">
                <a:solidFill>
                  <a:srgbClr val="FF0000"/>
                </a:solidFill>
              </a:rPr>
              <a:t>style</a:t>
            </a:r>
            <a:r>
              <a:rPr lang="en-US" u="sng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and the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ovary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stigma is sticky, which helps collect pollen.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ovary holds </a:t>
            </a:r>
            <a:r>
              <a:rPr lang="en-US" b="1" u="sng" dirty="0" smtClean="0">
                <a:solidFill>
                  <a:srgbClr val="FF0000"/>
                </a:solidFill>
              </a:rPr>
              <a:t>ovules</a:t>
            </a:r>
            <a:r>
              <a:rPr lang="en-US" dirty="0" smtClean="0">
                <a:solidFill>
                  <a:srgbClr val="FF0000"/>
                </a:solidFill>
              </a:rPr>
              <a:t>, containing eggs.</a:t>
            </a:r>
          </a:p>
          <a:p>
            <a:endParaRPr lang="en-US" dirty="0"/>
          </a:p>
        </p:txBody>
      </p:sp>
      <p:pic>
        <p:nvPicPr>
          <p:cNvPr id="6" name="Picture 2" descr="http://www.google.com/url?source=imgres&amp;ct=img&amp;q=http://www.dreamstime.com/macro-anther-with-pollen-thumb6106127.jpg&amp;sa=X&amp;ei=DTMGTcWSLcG88gbmopDtAg&amp;ved=0CAQQ8wc4BA&amp;usg=AFQjCNHOnu2hkgh8hKXp2dnAiZA9-2U7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14260" y="4197382"/>
            <a:ext cx="3056283" cy="2384048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448021" y="5138462"/>
            <a:ext cx="4284662" cy="1144587"/>
            <a:chOff x="2687638" y="4383088"/>
            <a:chExt cx="4284662" cy="1144587"/>
          </a:xfrm>
        </p:grpSpPr>
        <p:cxnSp>
          <p:nvCxnSpPr>
            <p:cNvPr id="14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5918200" y="5189538"/>
              <a:ext cx="1054100" cy="1079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Straight Arrow Connector 10"/>
            <p:cNvCxnSpPr>
              <a:cxnSpLocks noChangeShapeType="1"/>
            </p:cNvCxnSpPr>
            <p:nvPr/>
          </p:nvCxnSpPr>
          <p:spPr bwMode="auto">
            <a:xfrm>
              <a:off x="5684838" y="4605338"/>
              <a:ext cx="925512" cy="1174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16" name="Group 10"/>
            <p:cNvGrpSpPr/>
            <p:nvPr/>
          </p:nvGrpSpPr>
          <p:grpSpPr>
            <a:xfrm>
              <a:off x="2687638" y="4383088"/>
              <a:ext cx="3459162" cy="1144587"/>
              <a:chOff x="2687638" y="4383088"/>
              <a:chExt cx="3459162" cy="1144587"/>
            </a:xfrm>
          </p:grpSpPr>
          <p:sp>
            <p:nvSpPr>
              <p:cNvPr id="17" name="TextBox 8"/>
              <p:cNvSpPr txBox="1">
                <a:spLocks noChangeArrowheads="1"/>
              </p:cNvSpPr>
              <p:nvPr/>
            </p:nvSpPr>
            <p:spPr bwMode="auto">
              <a:xfrm>
                <a:off x="4557713" y="4383088"/>
                <a:ext cx="1295400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/>
                  <a:t>anther</a:t>
                </a:r>
              </a:p>
            </p:txBody>
          </p:sp>
          <p:sp>
            <p:nvSpPr>
              <p:cNvPr id="18" name="TextBox 13"/>
              <p:cNvSpPr txBox="1">
                <a:spLocks noChangeArrowheads="1"/>
              </p:cNvSpPr>
              <p:nvPr/>
            </p:nvSpPr>
            <p:spPr bwMode="auto">
              <a:xfrm>
                <a:off x="4622800" y="5065713"/>
                <a:ext cx="1524000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/>
                  <a:t>filament</a:t>
                </a:r>
              </a:p>
            </p:txBody>
          </p:sp>
          <p:sp>
            <p:nvSpPr>
              <p:cNvPr id="19" name="Left Brace 15"/>
              <p:cNvSpPr>
                <a:spLocks/>
              </p:cNvSpPr>
              <p:nvPr/>
            </p:nvSpPr>
            <p:spPr bwMode="auto">
              <a:xfrm>
                <a:off x="4076700" y="4449763"/>
                <a:ext cx="762000" cy="944562"/>
              </a:xfrm>
              <a:prstGeom prst="leftBrace">
                <a:avLst>
                  <a:gd name="adj1" fmla="val 8321"/>
                  <a:gd name="adj2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2687638" y="4722813"/>
                <a:ext cx="15240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2000" dirty="0"/>
                  <a:t>Stamen</a:t>
                </a:r>
                <a:endParaRPr lang="en-US" altLang="en-US" dirty="0"/>
              </a:p>
            </p:txBody>
          </p:sp>
        </p:grpSp>
      </p:grpSp>
      <p:pic>
        <p:nvPicPr>
          <p:cNvPr id="21" name="Picture 4" descr="http://www.google.com/url?source=imgres&amp;ct=img&amp;q=http://www.daylilies.org/ahs_dictionary/pistil.jpg&amp;sa=X&amp;ei=NDMGTeLDC4KC8gbu_JnpAg&amp;ved=0CAQQ8wc4Ag&amp;usg=AFQjCNFNYiEaF5L8YKQkeo27ddxoqsIH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01148" y="1846750"/>
            <a:ext cx="5287618" cy="50112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659756" y="5446643"/>
            <a:ext cx="318052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Highlight or Shade the MALE flower parts in BLUE.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53131" y="5453269"/>
            <a:ext cx="318052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Highlight or Shade the FEMALE flower parts in RED/PINK.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2" grpId="0" animBg="1"/>
      <p:bldP spid="22" grpId="1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http://blog.stgaynor.com/wp-content/uploads/2013/07/flow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53" y="2144160"/>
            <a:ext cx="5732130" cy="47138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FLOWER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Bradley Hand ITC" pitchFamily="66" charset="0"/>
              </a:rPr>
              <a:t>Angiosperms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9166" name="Group 14"/>
          <p:cNvGrpSpPr>
            <a:grpSpLocks/>
          </p:cNvGrpSpPr>
          <p:nvPr/>
        </p:nvGrpSpPr>
        <p:grpSpPr bwMode="auto">
          <a:xfrm>
            <a:off x="3977723" y="2279374"/>
            <a:ext cx="5272294" cy="4306956"/>
            <a:chOff x="8205" y="1260"/>
            <a:chExt cx="6900" cy="5340"/>
          </a:xfrm>
        </p:grpSpPr>
        <p:sp>
          <p:nvSpPr>
            <p:cNvPr id="49167" name="Text Box 15"/>
            <p:cNvSpPr txBox="1">
              <a:spLocks noChangeArrowheads="1"/>
            </p:cNvSpPr>
            <p:nvPr/>
          </p:nvSpPr>
          <p:spPr bwMode="auto">
            <a:xfrm>
              <a:off x="8205" y="1515"/>
              <a:ext cx="111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13545" y="1380"/>
              <a:ext cx="15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69" name="Text Box 17"/>
            <p:cNvSpPr txBox="1">
              <a:spLocks noChangeArrowheads="1"/>
            </p:cNvSpPr>
            <p:nvPr/>
          </p:nvSpPr>
          <p:spPr bwMode="auto">
            <a:xfrm>
              <a:off x="8205" y="4800"/>
              <a:ext cx="1545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0" name="Text Box 18"/>
            <p:cNvSpPr txBox="1">
              <a:spLocks noChangeArrowheads="1"/>
            </p:cNvSpPr>
            <p:nvPr/>
          </p:nvSpPr>
          <p:spPr bwMode="auto">
            <a:xfrm>
              <a:off x="13485" y="5250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1" name="Text Box 19"/>
            <p:cNvSpPr txBox="1">
              <a:spLocks noChangeArrowheads="1"/>
            </p:cNvSpPr>
            <p:nvPr/>
          </p:nvSpPr>
          <p:spPr bwMode="auto">
            <a:xfrm>
              <a:off x="9405" y="6240"/>
              <a:ext cx="1785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11880" y="5940"/>
              <a:ext cx="111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12780" y="2250"/>
              <a:ext cx="111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12390" y="1770"/>
              <a:ext cx="111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11835" y="1260"/>
              <a:ext cx="111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6" name="Text Box 24"/>
            <p:cNvSpPr txBox="1">
              <a:spLocks noChangeArrowheads="1"/>
            </p:cNvSpPr>
            <p:nvPr/>
          </p:nvSpPr>
          <p:spPr bwMode="auto">
            <a:xfrm>
              <a:off x="9690" y="1635"/>
              <a:ext cx="111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77" name="Text Box 25"/>
            <p:cNvSpPr txBox="1">
              <a:spLocks noChangeArrowheads="1"/>
            </p:cNvSpPr>
            <p:nvPr/>
          </p:nvSpPr>
          <p:spPr bwMode="auto">
            <a:xfrm>
              <a:off x="9165" y="2145"/>
              <a:ext cx="111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43339" y="3167269"/>
            <a:ext cx="1802296" cy="25237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Shade in the MALE parts (labels) blue.</a:t>
            </a:r>
          </a:p>
          <a:p>
            <a:pPr lvl="0" algn="ctr">
              <a:buFont typeface="Arial" pitchFamily="34" charset="0"/>
              <a:buChar char="•"/>
            </a:pPr>
            <a:endParaRPr lang="en-US" sz="2000" dirty="0" smtClean="0"/>
          </a:p>
          <a:p>
            <a:pPr lvl="0"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33CC"/>
                </a:solidFill>
              </a:rPr>
              <a:t>Shade in the FEMALE parts (labels) pink.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POLLINATION</a:t>
            </a:r>
            <a:r>
              <a:rPr lang="en-US" dirty="0" smtClean="0"/>
              <a:t> - occurs when the _________ produced by the anther (male part of the flower) is ______________________ to the stigma (female part of the flower)</a:t>
            </a:r>
          </a:p>
          <a:p>
            <a:endParaRPr lang="en-US" dirty="0"/>
          </a:p>
        </p:txBody>
      </p:sp>
      <p:pic>
        <p:nvPicPr>
          <p:cNvPr id="45058" name="Picture 2" descr="http://images2.fabulously40.com/uploadedimage/22139/thumbx640/pollina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564" y="1411493"/>
            <a:ext cx="5220391" cy="5220391"/>
          </a:xfrm>
          <a:prstGeom prst="rect">
            <a:avLst/>
          </a:prstGeom>
          <a:noFill/>
        </p:spPr>
      </p:pic>
      <p:pic>
        <p:nvPicPr>
          <p:cNvPr id="45060" name="Picture 4" descr="http://upload.wikimedia.org/wikipedia/commons/d/d5/Image-Pollination_Bee_Dandelion_Zo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7425" y="4012441"/>
            <a:ext cx="3156289" cy="26003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08157" y="210537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pollen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2700" y="2856166"/>
            <a:ext cx="222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transferred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790" y="365125"/>
            <a:ext cx="6530009" cy="1325563"/>
          </a:xfrm>
        </p:spPr>
        <p:txBody>
          <a:bodyPr/>
          <a:lstStyle/>
          <a:p>
            <a:pPr algn="ctr"/>
            <a:r>
              <a:rPr lang="en-US" b="1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2166" y="1772616"/>
            <a:ext cx="5181600" cy="4351338"/>
          </a:xfrm>
        </p:spPr>
        <p:txBody>
          <a:bodyPr/>
          <a:lstStyle/>
          <a:p>
            <a:r>
              <a:rPr lang="en-US" b="1" dirty="0" smtClean="0"/>
              <a:t>FERTILIZATION</a:t>
            </a:r>
            <a:r>
              <a:rPr lang="en-US" dirty="0" smtClean="0"/>
              <a:t> - occurs when a ___________(in pollen) meets the _______ (in ovary).</a:t>
            </a:r>
          </a:p>
          <a:p>
            <a:endParaRPr lang="en-US" dirty="0"/>
          </a:p>
        </p:txBody>
      </p:sp>
      <p:pic>
        <p:nvPicPr>
          <p:cNvPr id="6" name="Picture 8" descr="image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5131" y="0"/>
            <a:ext cx="3863975" cy="6794500"/>
          </a:xfrm>
        </p:spPr>
      </p:pic>
      <p:pic>
        <p:nvPicPr>
          <p:cNvPr id="46082" name="Picture 2" descr="http://www.buzzle.com/images/plants/bean-plants/st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861" y="3215376"/>
            <a:ext cx="6414052" cy="34438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39000" y="2029077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sperm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2035" y="2427482"/>
            <a:ext cx="91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egg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Video: The Reproductive Role of Flowers</a:t>
            </a:r>
            <a:endParaRPr lang="en-US" dirty="0"/>
          </a:p>
        </p:txBody>
      </p:sp>
      <p:pic>
        <p:nvPicPr>
          <p:cNvPr id="1026" name="Picture 2" descr="https://encrypted-tbn2.gstatic.com/images?q=tbn:ANd9GcQXKs2UybuT864ZX4ZRCG_QftYMVZr_93V5L-qCfMjY3S7p8NGh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690688"/>
            <a:ext cx="69913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-39756"/>
            <a:ext cx="7603435" cy="1325563"/>
          </a:xfrm>
        </p:spPr>
        <p:txBody>
          <a:bodyPr/>
          <a:lstStyle/>
          <a:p>
            <a:pPr algn="ctr"/>
            <a:r>
              <a:rPr lang="en-US" altLang="en-US" dirty="0" smtClean="0"/>
              <a:t>STERNGRR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993914"/>
            <a:ext cx="11075504" cy="5183050"/>
          </a:xfrm>
        </p:spPr>
        <p:txBody>
          <a:bodyPr/>
          <a:lstStyle/>
          <a:p>
            <a:pPr>
              <a:buNone/>
            </a:pPr>
            <a:r>
              <a:rPr lang="en-US" altLang="en-US" sz="3600" b="1" dirty="0" smtClean="0">
                <a:solidFill>
                  <a:srgbClr val="0070C0"/>
                </a:solidFill>
              </a:rPr>
              <a:t>Regulation</a:t>
            </a:r>
          </a:p>
          <a:p>
            <a:pPr lvl="0"/>
            <a:r>
              <a:rPr lang="en-US" b="1" dirty="0" smtClean="0"/>
              <a:t>Hormones</a:t>
            </a:r>
            <a:r>
              <a:rPr lang="en-US" dirty="0" smtClean="0"/>
              <a:t>: regulate and control responses to stimuli.</a:t>
            </a:r>
            <a:endParaRPr lang="en-US" dirty="0" smtClean="0">
              <a:solidFill>
                <a:srgbClr val="0070C0"/>
              </a:solidFill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US" sz="2800" b="1" dirty="0" smtClean="0"/>
              <a:t>AUXINS</a:t>
            </a:r>
            <a:r>
              <a:rPr lang="en-US" sz="2800" dirty="0" smtClean="0"/>
              <a:t> – control _________________ of ______ (growth)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b="1" dirty="0" smtClean="0"/>
              <a:t>CYTOKINIENS</a:t>
            </a:r>
            <a:r>
              <a:rPr lang="en-US" sz="2800" dirty="0" smtClean="0"/>
              <a:t> – control ___________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b="1" dirty="0" smtClean="0"/>
              <a:t>ETHYLENE</a:t>
            </a:r>
            <a:r>
              <a:rPr lang="en-US" sz="2800" dirty="0" smtClean="0"/>
              <a:t> </a:t>
            </a:r>
            <a:r>
              <a:rPr lang="en-US" dirty="0" smtClean="0"/>
              <a:t>– gas that regulates ________________________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1218" y="2445024"/>
            <a:ext cx="37039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Control </a:t>
            </a:r>
            <a:r>
              <a:rPr lang="en-US" sz="2800" u="sng" dirty="0" smtClean="0">
                <a:solidFill>
                  <a:srgbClr val="FF0000"/>
                </a:solidFill>
              </a:rPr>
              <a:t>cell division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0890" y="3001616"/>
            <a:ext cx="78452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Gas that regulates </a:t>
            </a:r>
            <a:r>
              <a:rPr lang="en-US" sz="2800" u="sng" dirty="0" smtClean="0">
                <a:solidFill>
                  <a:srgbClr val="FF0000"/>
                </a:solidFill>
              </a:rPr>
              <a:t>fruit ripening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6454" y="2014329"/>
            <a:ext cx="74742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Control </a:t>
            </a:r>
            <a:r>
              <a:rPr lang="en-US" sz="2800" u="sng" dirty="0" smtClean="0">
                <a:solidFill>
                  <a:srgbClr val="FF0000"/>
                </a:solidFill>
              </a:rPr>
              <a:t>elongation</a:t>
            </a:r>
            <a:r>
              <a:rPr lang="en-US" sz="2800" dirty="0" smtClean="0">
                <a:solidFill>
                  <a:srgbClr val="FF0000"/>
                </a:solidFill>
              </a:rPr>
              <a:t> of </a:t>
            </a:r>
            <a:r>
              <a:rPr lang="en-US" sz="2800" u="sng" dirty="0" smtClean="0">
                <a:solidFill>
                  <a:srgbClr val="FF0000"/>
                </a:solidFill>
              </a:rPr>
              <a:t>stem</a:t>
            </a:r>
            <a:r>
              <a:rPr lang="en-US" sz="2800" dirty="0" smtClean="0">
                <a:solidFill>
                  <a:srgbClr val="FF0000"/>
                </a:solidFill>
              </a:rPr>
              <a:t> (growth)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10" descr="69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94144" y="198781"/>
            <a:ext cx="3067767" cy="3322881"/>
          </a:xfrm>
          <a:prstGeom prst="rect">
            <a:avLst/>
          </a:prstGeom>
        </p:spPr>
      </p:pic>
      <p:pic>
        <p:nvPicPr>
          <p:cNvPr id="9" name="Picture 10" descr="5599-004-D6C199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42989" y="3829878"/>
            <a:ext cx="5512906" cy="2756453"/>
          </a:xfrm>
          <a:prstGeom prst="rect">
            <a:avLst/>
          </a:prstGeom>
        </p:spPr>
      </p:pic>
      <p:pic>
        <p:nvPicPr>
          <p:cNvPr id="10" name="Picture 6" descr="Ripening Blackber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32452" y="3858911"/>
            <a:ext cx="4015409" cy="275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021080" y="-273844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STERNGRR Processes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98119" y="1086678"/>
            <a:ext cx="11596315" cy="493312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</a:rPr>
              <a:t>Regulation</a:t>
            </a:r>
          </a:p>
          <a:p>
            <a:pPr lvl="0"/>
            <a:r>
              <a:rPr lang="en-US" sz="3200" b="1" dirty="0" smtClean="0"/>
              <a:t>Stomata (stoma) – </a:t>
            </a:r>
            <a:r>
              <a:rPr lang="en-US" sz="3200" dirty="0" smtClean="0"/>
              <a:t>small openings (_______) on the underside of leaves that ______________ gas ___________ and water _______ (called transpiration).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http://www.dynamicscience.com.au/tester/solutions1/biology/microscopy/stom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535" y="3205810"/>
            <a:ext cx="4398507" cy="33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8969306" y="3087480"/>
            <a:ext cx="2679354" cy="2796485"/>
            <a:chOff x="4588" y="3131"/>
            <a:chExt cx="3036" cy="2914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4588" y="3131"/>
              <a:ext cx="2612" cy="7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5189" y="4538"/>
              <a:ext cx="2011" cy="7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5012" y="5342"/>
              <a:ext cx="2612" cy="7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5698435" y="4002708"/>
            <a:ext cx="2451652" cy="1974022"/>
            <a:chOff x="1741" y="4301"/>
            <a:chExt cx="2103" cy="1906"/>
          </a:xfrm>
        </p:grpSpPr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 rot="2216977">
              <a:off x="2197" y="4301"/>
              <a:ext cx="1647" cy="424"/>
            </a:xfrm>
            <a:prstGeom prst="rightArrow">
              <a:avLst>
                <a:gd name="adj1" fmla="val 50000"/>
                <a:gd name="adj2" fmla="val 9711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 rot="10800000">
              <a:off x="1741" y="5096"/>
              <a:ext cx="1647" cy="379"/>
            </a:xfrm>
            <a:prstGeom prst="rightArrow">
              <a:avLst>
                <a:gd name="adj1" fmla="val 50000"/>
                <a:gd name="adj2" fmla="val 108641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 rot="8882017">
              <a:off x="2104" y="5824"/>
              <a:ext cx="1647" cy="383"/>
            </a:xfrm>
            <a:prstGeom prst="rightArrow">
              <a:avLst>
                <a:gd name="adj1" fmla="val 50000"/>
                <a:gd name="adj2" fmla="val 10750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2" descr="http://employees.csbsju.edu/ssaupe/images/stomata/Hyacinth_bean3_dmj_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10" y="3583246"/>
            <a:ext cx="3469999" cy="26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14052" y="1683026"/>
            <a:ext cx="135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pores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0435" y="2140226"/>
            <a:ext cx="2047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regulate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4903" y="2153478"/>
            <a:ext cx="174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exchange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65025" y="2113721"/>
            <a:ext cx="135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loss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1565" y="4485860"/>
            <a:ext cx="166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stomate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31356" y="3154017"/>
            <a:ext cx="2206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Guard cells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9165" y="5274365"/>
            <a:ext cx="2166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chloroplast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6766" y="3180521"/>
            <a:ext cx="934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99652" y="6062868"/>
            <a:ext cx="69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0539" y="4684644"/>
            <a:ext cx="934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H</a:t>
            </a:r>
            <a:r>
              <a:rPr lang="en-US" sz="3200" baseline="-25000" dirty="0" smtClean="0">
                <a:solidFill>
                  <a:srgbClr val="00B050"/>
                </a:solidFill>
              </a:rPr>
              <a:t>2</a:t>
            </a:r>
            <a:r>
              <a:rPr lang="en-US" sz="3200" dirty="0" smtClean="0">
                <a:solidFill>
                  <a:srgbClr val="00B050"/>
                </a:solidFill>
              </a:rPr>
              <a:t>O</a:t>
            </a:r>
            <a:endParaRPr lang="en-US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55" y="0"/>
            <a:ext cx="11638601" cy="1325563"/>
          </a:xfrm>
        </p:spPr>
        <p:txBody>
          <a:bodyPr/>
          <a:lstStyle/>
          <a:p>
            <a:pPr algn="ctr"/>
            <a:r>
              <a:rPr lang="en-US" dirty="0" smtClean="0"/>
              <a:t>ADAPTATIONS IN PLANTS</a:t>
            </a:r>
            <a:endParaRPr lang="en-US" dirty="0"/>
          </a:p>
        </p:txBody>
      </p:sp>
      <p:pic>
        <p:nvPicPr>
          <p:cNvPr id="14338" name="Picture 2" descr="http://websites.pdesas.org/sethtriggs/2010/11/16/131187/file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5" y="1303944"/>
            <a:ext cx="59912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kalaharidesertbiomes.weebly.com/uploads/1/5/0/0/15006242/8270210_ori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29" y="1325563"/>
            <a:ext cx="5541927" cy="42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1.bp.blogspot.com/-rJyqOcTIn_4/UT-IHnUfxUI/AAAAAAAABQw/Qmp0YDwcPCQ/s1600/ab_blog_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80" y="3361345"/>
            <a:ext cx="4629824" cy="326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Plants have adaptations that help them survive in different areas</a:t>
            </a:r>
          </a:p>
          <a:p>
            <a:endParaRPr lang="en-US" sz="3200" dirty="0"/>
          </a:p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Adaptation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rgbClr val="FF0000"/>
                </a:solidFill>
              </a:rPr>
              <a:t>heritable trait that increases an organism’s ability to survive and reproduce (increases fitness)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Adaptations - Root</a:t>
            </a:r>
          </a:p>
        </p:txBody>
      </p:sp>
      <p:sp>
        <p:nvSpPr>
          <p:cNvPr id="22537" name="AutoShape 2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8" name="AutoShape 4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9" name="AutoShape 6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40" name="AutoShape 8" descr="data:image/jpeg;base64,/9j/4AAQSkZJRgABAQAAAQABAAD/2wCEAAkGBxMTEhQUExQVFhUWFxgbFxgXGBYVGhoXGBQWFxcYFRcYHCggGBolHRcYITEhJSkrLi4uFx8zODMsNygtLiwBCgoKDg0OGxAQGywkHyQsLCwsLCwsLCwsLCwsLCwsLCwsLCwsLCwsLCwsLCwsLCwsLCwsLCwsLCwsLCwsLCwsLP/AABEIAKgBLQMBIgACEQEDEQH/xAAbAAACAwEBAQAAAAAAAAAAAAAEBQIDBgABB//EADsQAAECBQMCBAQEBgEEAwEAAAECEQADBCExBRJBIlETYXGBBjKRobHB0fAUI0JSYuEVM3KC8Raiwgf/xAAaAQACAwEBAAAAAAAAAAAAAAACAwABBAUG/8QAKxEAAgICAgEDBAEEAwAAAAAAAAECEQMhEjEEBSJBE1FhcYEUkeHwIzJC/9oADAMBAAIRAxEAPwAUVfTbmB0IBcxOcgC0TlUpbyjBGKTs0KKuwJc9o9lToum0oirwWg3TCVpmo0pbpEN0CEHw8pw3aNAmMtUzop2rK5wgZaYJmiAp67PFli7U6UKBBDiPmmuUJkrb+knp8j2j6fUT0hJUosALxlKufvUVbQycA57ObWN2t59o2eH5UsE+Uf5Mnl4o5I0+zI0+krXc9Kbu+bZYQ30/4Y3f3m//AG8te1vzjRUNIUupTW4OBcZL+vHEFiXM3FUpRAd3AAs1rEOq55sHByIPN6pmlLTozw8SCW1Yln/DUpLBW5CjgXNxm5DCEFfpi5b2JHY5H0sY3UxakqeYkKJ+Z7ubuQBYX8x6xeqmlTJfV0ukedypgCCCfvyYHD6r5GN3KVr8l5PDxSWlTPlJVESqHvxFoxlATByTuGCDa7P5xnSqPR4vKjmhzicqeF45cWTCo4rirdHm6D+oVxLt8cV+cUvHPEeUnEsKojuiJj1oHk2XRxMbP4C+EP4k+NPSfCB6E/3kcn/Aff0ym+F9CNVNY2lpbefXCR5mPuem06UICQGAAAHYCwjl+f5XD/ji9/P4Oj4Xjc/fLr4CqSnCAAAAPKGUtAMBBUESZkcXkdRxLlye0VEt5fhBCZkcpAhidimgdMuJKTFiZXaOX5xAQRQhVqVSEJUSbCGtUpgTGC+J9SBPhg+avyH5wNXoNy4qxJVVypi1Hv8AYQvmvuvBa1BIcQJPWSHhiRibt2TCAYitAERkAloOVIATeLILXgmXUwHORe2IZUi5bXaIgTR1dGCyhAc2qYNzDJU4NmFVQErNoUnToOgdExzeLil4Jp6C1488FjB3ZArQ1MoiNATGXoCUzfIiNLKG68Ja9xtxS9haLiF9TL4Z4bypdrwo+JaoS5bJIEyYdqWyByr2f7xKC5UZXUZ+9RSLpSfMXu5N78fsxSiTwkZcXZiTcEcARMzZUtFlEkXWyWGBnDHN+5idPqKPnKWJfaxv8pZmB3XOGitvpCG7exylHWliCRkBsPyWZIYODk3jl0EwlcwLSCHKA5cgJv0i5HkMOfKA6bUd+0OpLEKLDqOTtubD3u0NJKiAA5cOCS6t2Ok7v6nABthwBd4ztNBrYmrZSVJ+YLAAKi6Qxe+SSOnt2zAlLLWi6OkCxSDbY5D3LFmH0MHeOjclLA5dLFQFi/vbhsxdVyugLSWLdyAcbiQRd+bcjtBJ0qZKKderJcynUiYkA2LjPKSFFzZsH2s0fKZyNpKTkEj6RvqyqUllEAulmzZ3v3vGGrx1q/d2Dx2PSpNOUTn+alpgseRIiLJMkqISkOTHZbrZhRCXLUogJBJPAuftByNImHLDydzh+LfeNHo9IlB2Il7lmznqJw9sAeXk/o1TpKiGIG4hwbH1Lg9+/wCkcnN6lUqh0bsfiWrkY86GoC6vbb5E9/KPP+FmEbk9Qu9iGvb2jeStMO3cU7S5GLE5BOA3F/KGuk6x/DgJ8BS/RXhqBVtJBB+axBuAeLPGZeq5V1TGvw4FPwxQyZMtIQQU5Kw3Wrkn8AI1smpBjE6/N3L8SWgo7qDAqSAH3YDj/Ic3grS9TU+0jaR9C4d09x9YwzyOb5v5Ohi4pcVo2ktTxekwikagOTBRrRa/MUpIa4jeXMgiVNeFUqc4gmSuHRYmaGJdoomLPN4nKmxaoOIZ2JejJfFOqeFKLHqVZP6+0fOlLJJJLk3JjcfH2mFkzX6QCPQm/wB2jCExcVQnLK2VT5xg7T6XcmF8pG5bCNZRUe1IixQo/h9kVzllVhxBupSicQB4Ski8QstkSBtLwhrUss3hxLqwx7wsr0up4iVAs00wqxEJFOp3h30PeJ1BQE2aBDI05G2IrAhdKm3hmiWVC0VRZ0iU4IGeIc0cohI3WPaPdJowgXuo/u0X1Kmf8/1gXXZqxwaRCYQA7+5jEVtWJyjMUVJFwm5BCb9IDM5N/eC/iHU1EeGP/I8tlr5HPtC3TSNwICXKVDcQFAbmBI9LG3cwEnaKk90DVCSoFMqWrqtyXZyAQw8z78wTKoSFMUgLX2PSMNZm3O7B+5jRUEwTJZKE9KbFQSUJCh2JV1Acm4ueBFdEkAJVN6RwQpzuBcgsHZLM5y/nC3kaVFKKLpOggWPSWBKwEpawYpA/qHU72vfIgisA2lMzaspVuJ6bBlMUsGJue3PeLU6gksUl9yVFtwaxYWbzGO49x0UgWWv0qBKlWJbrGwhuAARzzi6G2+xiQvmqSVDpddwLNuBFiS75sAHLGFeoJmJ/l322uzMSPlPD4vlge0MRJAKtzOPmKbMSBdbkXLMbv6R4qr/kgpKV9T7iMEh7bW4t+2i1KimjM6k5SX/pTt4exHYMOR7RjKsutR/3wBmNdrUwISoMQSCQ/G4uR5vaMkZcd70jG5cp/HRzPOmlSBmjVaBpf8vxGyQCQCSHOAACcXJY8wm06j3zEizZL4twfWPokqtQEykSgNiC5XYeItSmdLm6W3Y7+Qi/VM7hWKPztleHj5e9l2k1EqSVpSnep9pPzGwDkJILNgDubwXVJMtO8pKT0lCkpKQBta4ctknHI5wR8K6WlMubOISCkWLlQdX35/fA2qzwtSOlSkhwbOyuHDtyMF3e1o4Ets6i6LE1aCVKO4rWQ5IcMwAYJFwwe9hf3XajVpUlkqUFAOp2DgFznmwHNn7xZMn/ANEkpOHJLXLnkdrswOO0Uy5D/wDUJDOS2XLEhmdsBj/d6REq2Rg0kAp63VYKKVMnBBJF2/fnA85ZQUkMOkAAYAdyC/P6GDzp6VTCtSkksQUsCnalIcg+4sQT83DQu1IJK9gISnKSAAElyVC3zMQD9oZFpsHa2HUNSqYRtBP3h7TyV8hXsCfwij4cpQR/LAAcOpXzdx7YtG30XTlBPWpyOP3+kB26Q15mkLdPoVkOQU+vPtFlfMMgJO1S3LdAdrEursLQwqK1aC3hgjAYh/vA+o1pSLAlVukfh/uDjP4FOUrsG0nWkTSwTMSpnZaSAR3CsGHchbxl6SsnzFJ2gS0v1bpZKm/xdrv3EaOfTqKQqWQFDIZwe4IcQ6OUpv7kdYoROlTJRwpJD9jwfYsfaPjVXTlDpVZQJBHYgsY+1U1UpSQFoKFtdOQT/iefxj57/wD0LSilaZw+VZZTcLax9wG/8fOHKV9Cpx1ZndLpRmGf8SoBo7Safoi7wWMS2LoqlOcxfUUwKWeI1awlJPMVaZPKzfHEWWKajSiL+cBVFOXjazpYaM9Vp6ovoob1Eq8VypbqAViGs2R1ucPHahJS3TmKooCXSjckJyT+zGipSiWlgCfNnP1hdptIl9yuOPb/AHDOQkrBU1nYNCZz3Rsw49WwGurwLg4/H0iqZriFSlKOUi488D7wNrsg7XGSLPuBuHuCHHoRHz6grCVKCiHCja9n5LZ/3AxuXQ3JPgqY4mLBJJJLliQCpja4y/0/1VImTAQX2q9XZ2DFrFL5IPtxEvFCAkkEg+WcjDXHAaKqdX92ANzXLkYS4uPlP3hiWjI2ajTdQnIlmRNShQUQUKC0gjpSAlQ5DBJ4ybubsEaY6d77iV3CVJcgp2lO9KkuxHI4e5AhLp2wJ6kpBKLqIKfmNyFbt3Cgb88WEGaRVqSorSpRmkEAHpFg5Yly9jYj8IzT7GxQZXL2rMspAKUpaxYjbLYJJLluWKibXsYiqeQNgs5O2ygcAm4dyznj3aC01qZsxCFJ2zCElRHys5dPuCoc+ULJtMfEsLJUACx7tYnHUDnAPm8IuxiBZdWlwk7mDlQO5rjF2sQEsX/MQo1HUShJQFBTk7Qwa3A4PP3g7UJe07txawSLXADE2YN0vYRjq6ctSxJlJKphJ+Vib5FrbR9BDcUFOVIXOVIrr6ozVOS7fsWgVMonAh7M+FqmWkFSEh77QpO492S9z5B4O+HBK8NROdpJJz3A8hHqV5GHwvGSxtSf4+5yP6fL5GZuacV+fsJNFkuopIyWNnIABNu/+o1FXJ2IQlJWXI2hJSOp3BLl8D872gX4dkbmKywnBRs+7aSfo/6eUPNRloWg7SQEpO44DWAO7CWBPOY87nzvLmcn8nUxY1CFIa0FagaetAcb5hRZ7beuwAu4z/3HiEcle8sNo8PaFYDkEKcqB8jYZdjA1MtSJJSsWBUtDbjs6UixvhiXu/sYRUFagKAUhagSCgbnY3CCoXfP4YxAKF3RfKuzSzZRUsJB4uGSQeqwTaxz2zFFQkqK0sbJUGfbykjgG5DOWuLs0dJXL8QKEwkE5IIUhewuJjNt+X07YgTWtRSJhUFO4IJNjsBUCpTW3M/nYcWgKdhXo6ZrBlJKUqcGwDB8Bw75Pc3t6QHp8rdNGCSQB742+TCFcqdumOC46SQwCQHswHH1jR/CdOFqUSq4Bx8wHf68+QgprhFsBO2bGRI2IShL7lqF2PQS7Bw9htPp7xpqKdsSH7C3t/qFlHPlEqZyU2a5e5JYHJL/AEIiqprARuB6SM8NmxxGflx2Nq9DBdWNxwCeeOBc9/KMrqaJ65roXMGWYkWywNh2hp4zgkMzm/0t9eIYpnhuMgB3F+2PWAWVtluKQBp8qoSkCY5BBD7+pmwos4OcGH1DMICVIHTcGzl3a5HAvHqJ12A4fju0EUgAPA8rXcxojH5sU5aKZkwKmbFOHSwdwFeg9swFqFJ4stcmaNwIsqz5cEhrKSW9WB7wXNX/ADQSlJDhnyG59bHEJNWr5on70h0Js3Dbg5I5e7XF2g4T4v8AktIy0lJlKVLXZSCx/IjyIv7x5PqwbCHfx5pW5CaiXwGU3KDcH2J+/lGRoza8a+xMlTLVylKPlBVHSlMTpZwEGiYDFgHqQYFn0YUXg0GPFrgig6rO42isU55j2ULROfP2pgeiNgdVNKCW5H5Afl941ugFKpEsjG378x8/qKszC33/AEhjotXUSQEghUty4ZiHDv3Nx/8AbHZVU2zXjyJpRYd8YIDel37Zz3HDecfJKZW6pmFmSVAkHOBybjPa8b34t1dRlTCkFRSlywdvU8ZjD/DEoJUha2uXPuuzDvc/aAxulKQXktOUYmxnUilykFuyQCGAUAGHkLD1iuXLFwpRLEE8OcEjLtYcY4g7T56FSygDcQHsSCyVOkIHJYFyq3SS7MYH1CSpLMk7lBLpc5clgQc+/HsFKT6BaXZXNASoMT0pJIDHBKdxBPcswe7RdpspKphmKSSygpRSFJG42CkpNyOq+Pl5iiSJiSSjJ3BThWNoVtQSkux3Bns2YOkIMwdKAoEO5AQ/LAvZ1EekDKdItIZUFQJZPiABIDpACSrpBcWbrfDcjN47VK1KZTpQwIuxJAcdILfL8wEBIrpS1naw2kk3Auk3QWOfmPbq5aEmr6ykgIBAAZiHAtjaFAh+PrmEpNug2yn4grtibgAlNgP6R5fW3mYSfAk1ImGYr5iXz/SCHBt5E+3Lwm17VDNXkuWHdvQxPTZoQnb+kb8eLhj32zPzvJf2PudfTpmBE1BSBsd1MwDEuXwBkt2j4vXTVHfsLJWt2L4UqzfXBiybr06YkyUrIlH57/MP7SeQWDjtA65jNydw+xf9I7Hh+HH+lyZcq/X8Xv8AuzL5nmOWaGPG/wB/ya6S4KUSNhKQx3OQ1gLOA4uXNnb0jU6PTISjaACQ+0kbjuPN7JPlgA+kZTRKNXh7jvBIzYG4uA4LF02Nr+8aDQTMXMARMPyhTO7pCy+7cGuQLjPft55qlRvQ8VSy5gWhync4JG5KgkqHynj7gH1ulrfh6lkzBM8IMnaNt9rt0Eiw+xBIIyzFT9QUpSRtLqBBSe4ICXubEbg9sE8RTq9UmXKSggkqDkMLkllbibvchgLn0JgIyfSLcV2z2jlySdqkBRDC6RtACbAAN/ccDIjIa7JNOqYghJC7oNycY6hwxt5w31DVQtMhSAUFJLhgyhZrcEcWe2OISarOUtPXfOS55/U/UwcU09lN/YT6KjfMW54DPhw5Y9gXjYfCWmhSlJ3BggEgBrra/tj3jKaS5VOIZ0Sypmdw4Spu3SSX9I3HwSgCYpQW6VBkpv0kHqN8Dz8zDMzFwNNQSPB2BPU5YucJAaxPzF0j9iJGh3TJqiokqsl8JASLAO2SeprsO0SUoJfPUqwJ57Jc2dsCE1fraJawl7ln5DEnPbDX7xmtLQwho0mahO2aQtRJDAMkgc/m8F1NftUQ7B8gHkCw4f8AKE2nVSphK0qUklR6S9kvkul+X92g+pUlKkhCSSznHfh8n9IQ1vYztGh0bUBMcEsq2OwGXZuYMqqPefmI/wC0sX4JjMUVSQDty5w9vUD25jV6FP8AESFHN3/WNGHJ8CpxrYJJp56poJST4ZfcrbguCEt9YD1qi/mE3ShQ3ZI6uolyDl29I2SkWewtGR1hZCphmEkBLJTt6WJuSrvmGSjxKjLkwrSZqVyAkhxdJdjuHL98394wmv6X/DzGD7FXQc25ST3H4ND74ZqlFU1IcgKBuTaxFuGtxDzVdNTUSilQ80nseDaNGOWthThyR8605O9bQ8raXw0u8LKuiNOX7RRqOqqWlnh6aMbDJFW5YQyMoQh0dQGTDGoqw+YSsvv4tCvqe6hmuaAIWVdVZopTOJgacqHMdQTSqSMwcasNaE8pjB1NJECyNHlagzZa0H+pJHu1oyumpQQEEX3FyxcMp293EbcJjGVGk1CJ6imXvQte7oZTEqYApJBLuBb8ngZRtBxdDrTlMFEFnuC9urcGCsEMCe2Bm8Az/ESErtwohmyWFuw/OCRplSkbFgB7BIZw/FsW4xbyiz/4yZSAqYlexR6goli/cK8yc/lGS97Y8pR8S7ZQlhN+6lP8xLkKdza/GREZ+vgMUEuxAuna2GIY44PkLxXW6bJGUsA/BBDlxdmYv5tFkr4XlTRaW/8AaoFSbl8pu/qf7Ypxx9uye4SVOsMN6i3bLk/pdv8A1Gbqa1Uxzdzn98vGw1H4FYuJjf4rCu+AyfoTmEVRoU5KStKCtIyUdXlcC4D2do1YnjX/AFFyUn2KJMjoKuzfi5i6npSeo4/GCdPpCuxxB82gVLAcdPB/Ix1PT/ozz8cr/X2syeWskcV41+wPZwAwgvSqbfOSOAHL9twf8IqaLKBUwrmeGHKUhxYlibkA5a31jsesy4+I4rVtL/f7HL9O92dN/Fs1mn1TrEpBfaodknA3Nb/EkkXubWjTS5RT/wBI7ighKikpcBipSnJa+G9O0Zf4Tp3R4gfe53OSNpsLoIwyvuPSHtNNXsUoBwVAAkCzAJHQpSGBtZ/MB3jxM1ukeki9WV1ulzTMQpyjbv2uxdTqdR2/Mk8D3s5EL9XpZkwWIO3aEtwA9sepJtcvwBDaXIWoqQFALDFwEqNg4DEfb1uYFRQuSCsbgpKiQ/XyCd2Hclg+PYVGXEtqzM1AWADcBI5PKTkkM5I78iENSohRAUwubuAMm59zG/1GSkkMHDKC/plwXDOoA2Lj3GNnoAmbyCMs5cAFgNzeQd40Y5proVOIt0Gs8OoSXYXCn5AIUoe4Ch5+8bbSVrlz1i/STZTElJUwWkgYb2LeUfP6iYZc1MxvkUlTdwC7H1FvQx9Dq6hAoxMQ6tssbCGCiksLk9gXPoWi/IjaTXyDidWmN9YrVBAUkh+QbEWuUg8iwYcmM9RKlqUCouoFz6kuT9nbzhIayZNSNytzMzuzjalww5B8ovoqpQSHYoJuo2bLtZ8P+zGaWJpfkbys0lXUy0paSduXYZULhg4yT6MDF1FUbkFUx5bO7Fn87FyfKF6dKmLQZkuwGE36nAxwIimqQpISrhRThRZSbKJ+4ZoRw0HdGn0cJWoMbF3AL+lhg2/GNpplKmWAA/4lzHzjTUGypa1A43Jw4AuyQx7N5xu9M1FCpaXUCsi/tB4nFMqd0OqhdsPwfTmMf8WAsAlW4EXTYMHybY4z9Yer1JNkkgElgMn7HLXjOfFE1KilAJ3KORewy45sXh8nYuCoWfD1YJM5aZttxQAQCq5cAOOG5jazakS0qJ4cx84CnnTE4QBttuS4SCGfsSX97w/+JkrUiWiUtO1aHcklglkgE5LkKv8A4mHRYxyjGNsyWs6mupmqIG1JNh5MB+UAKpFQ0mUgQS1hEBPSIcujG3excmkWMEx4qSvuYcoAOIkZEWVSCpMm0U1NFDpUsCBqhLiLosD02UnEGTJG24hNLmlC/eNDJVvTFFlSFhoZ/CwC3mANfalSm+qU98fVrcoa+SVFMuw8Q7SVFkhLFSio8AAF40VBOSiXLQkKZ7qYOWVtBA4BF3fAjN5GSvaNxRvZp6WiSSSQHPLN29QYD+JdGE1BJJcACxIT8w4c+eLxH/m5IUrw1iYU2UEHexdmZ7l7fWBFz1zCverpCrBwnY1lA8ixBv8AaEylGqrYUYyuxTo3w243TAhbXcbjuISASS5d2bAxFfxApaBskgMGUvA6SqwwzZHtBtFX9SwlB2Ei4uVFrlrlmf8AGK9WqkIP8xLjlgGa5GSC7ufeFWOoyFbSTtu1IIcB8MSoGyMO/byvxETp60gKBZQux+Y+yQ4yOe7xuqmslBIJQClQdXS6cckfL9YWTKRCAtX9KnJJ6rBskmwuwPDeTQXP4Kox0qWlSnUwmXZxZVrEgF8g/lBxVLmJ2sMMQcdrHseHY+UM6XRAvctKmDlukFQdPHUR53cekBajpxQXyQD2HJIFjYuxtBrIrLVoxWp0ipSiDjg+X6iKdBrFSKkGxsyhxtUb/a/tGsqacTUF+rb/AFNYWJ62/paz/wCXEYuqpPCn7SXBS4fIA3BlB8+eCL2eOpl8yXk41Gb6Vf5MUfHhik5QXb/1H04qlF9o2lbXBbc7p2kt6C/Dw3pJKSgS9wvuSXGAxHS1sty4EfPtLKlLsopFhY7WBOWZwWP5xsqCYZd1KcHgW5Llk4zn0J8+K/bqzYtjOnnDxOHYKQoOLblZcsVAO57Hh4F1EIl71KLMk7dzbbFQBSS+0kMePlxlqZM5BUFJwRYDszsBgj35OLxbU1QWGZRLBOe52lTZ5bOO0RdliOVNmTCAxCHOGBCUWYDs6gGAYXhLqEl0rID3B4A+UEuFHJuX4g7V56lTAiSl2fcGG0gp3NuK+kNfNtsC6emaQAlIUt1dKuCkOWJdyAQ8aKrYu70ZP4qSEE93Yj/IDI8g7X7Q0+Bq8TZEylWcA7Xv0q7O+D/+fOLpugLn1a0zwZaUDcoHJKiWG67jJ/SLKz4bXTtNkMVIOONpfptkMW9o0qUfpqD7AWKblzXRZTaFMAPyna5Z1C6bizdXq7fSGOm0HjygkhIXLVhim2dr+t7doGoviRK1JaXZrglmWDfb39LGH9BqCDdIG5WQCLt3ULPj6xlyWuw40+g2mWuWgS1SSpG1W4hQ3bgBtDCxe9yU8QiqaeomTpiFyv5CgSlSglDKbp2bTuyefOH0oiWksu1iQCHY2BJy3nCar+Jrmxbj5W4HAxz7QqLfSQTSLNJrU0p8NRVMUxLki3cCHkiWVLE5KVJcYBCQbZN75/GMYZfiLCgrqJsWCjfuPYiNAvVymUZaQsEW+Rb34AA8/vmI42RMU6vWmXcFir/qAkb0227clny8NtGqUfw7qJMxKilh3ZnKv6/UYPo8Kv8AhwpW4KSO+4u7lgyQCSXNmdrQzn6N4MqWJZfc6iraQSoqwAeq782zDPbRW7FdVXIRUl1lNgOhlOSQAGIODf8AGNNV6gJiaYhgP4aVZwWVuWlQcWN0xgqGeoTitTbSbMHIYbRnyA+ue7qnni20MAGA9yok+qiT7xoeN00IzNSjSZ2ruD5Qt8NNrwxqJviWgRNG0Pj1TFUwzTFgZhgpae8Ipw2jMBS6pd7wVEs3kwvHiKfvEaYF4snFXEUWLNSpxxmC9KmWYx6iU5vFqJe0xCzlah4czaEAk5Kg+1LAvhruoMf7Yr1mpmmdLQCkdXUp1EkqQ/yg9KQ4Fzki0TqJG1KllXUXZ9p6irpF7WIb2i/4fAWpCFlKm3kmxUCcbyOWJjmylyk2a4qkW0GgJlqWpQJUrJsBcpISGD7uSr1gitm9bDYlmsFJ3As5s93ci8Ma6eAnYkssswLJYAWIfzO33jNyqMlbCwCw+XJL7j3Lsf2YGRaNHRS5ZAW4GzzZwU4I55+kZzVdRXMUQsbUsMswIBbcALY739oMRpSkq6VZIFwe4N2PGALQ4l/D9ipgVFJ6lXvfg8XeKW9It0tsXiYhUtaQoJZiLBaSFC5Y5HkGNo6fLQmSlCSNpYdDbi/Ddrh/WE0sKEw9JBSEv2JYFTMGcO7/AKQ3oyVbkOSlPynFwLXFw22KLM/PqVSpmxDMxLMD1XJtl/u0LamdMUWCit3ybm5DAWe/fDQ+qtLAlqx0Kd1G4T/cT3ID8GwhJLpFLdbKS7uHLskm/wBC7OYbBqgWidFOTLBBI3YP9XOAQHNwXzZMKtWoUTmCWE1BJlkfKcky3b5WAP7aL5tGjcPEcAdRKSQoqLHpvew94lIKt+5/lLkZKgRbOVW99sEva+SKv4YoppoAU7AsykqYdQaxtkMYYpqyUFxvfO4p9v8AHHFufSJfG+j7UCoR3SJgH9SVEJSv1BIHmPSPNHTITTbgVqWQCp1KF0ltrOwBBb78RJwSXIuWpcT1WpKXtB2Mi+Dc7tytoBvctni3EN2XMSoyUneSk4lpZBUUuTh7ktYMX9M8lCpiwUhJN0hmsANxSfOxNw7CHY8eWnKRySCVOTe5D2vYelhiK0qBKKKQtAVuOS3UWa4KSnI6gkcgBjbMVp1b+Hmgq2K2hurglIdg9zYNzYw0m+GQtSprq/x/qAdgkEPhnJ84ylNTqnzGQ7G5VYsbfM1sM3n9jiubKbpDEeNVTl1YBCUo2FCSQVgqdQQcgpHUD3YDmLJUoI2n+I3SyoFilltfpNmN8uzMY0+naeQlKEhkjH++5OXhV8VUAQN20O9yLH3bPvGniqpAQycXsw2syjInlUtToU6iAx2uckGG/wAOasQWUyrOCEgqYG3k1+GiifTIIxnPn694HEvwlBUosALhnYeQP7EVPHyjT7A5rla6N5SVXjJVLUOOpwbgvZvR4S6zoolAFHUh/lIBA2iwd3sNzdoVUBqJKiqWFGUP+0pI7AB7i9vKGlfqBntKALnDhIbIuHJFmv6+kZeLi9MbdiuTUhCgRa1wLf5KYgu/a+eIlWagpR6Dtc3JSTfHUcks3qRAuo0E5F1JUkEkDOQOpwQHGeDxEpOnqJSQsAqIdndyQeXIGOIbxj22Db6NHLrGQEpSucU8kse9gH2vjD3HsZqWrq2lWzw1FJQlJyBdLAH5Qznp/AAlfQ0xlsCCFKLOCUm7B9ri4v7gXzFFVKUqYWHSLerZJPN3vzaAxxUpBSbSFVWsDERkVvDxPUKYu8BCTG9GQayaoZcRbNqwe0IlODDGRLcXiUQsbccxM0RHH0icqSEwWiqA8ohDVoDQDVVuxV4uqKoJhcJXilziBYQyl1CSIsSQYWT6faLQXo8lSnc4iu9E6NZIpUrptpYb0i7PdneEMqYinCzKQyie2cmz3Zu+YZUFX0GUC60BtrgEpYsQ/wBPaFOqypqpQKks4dSWJs5JBIsLNcdyI5k1xdGyLtWLqytUf5hUesmyX9UuE9gL3EG0dSCtCEkqDuGYt0gO5H/p4VV8gS5aUhW0MLEOGZyBbLEgx2n1qUFLFTl2ZyHHmxsWGbX84pq1aDRsvAWtYU1k9mGO5OPPPpD6mmnDFlcNbl7xkJGqklFvmIBS4Yvlhl7k9zG4oJbIDufM3PleCwpt6FZXS2YikpBPlrTMHgrS4KAXZy1w9ywbt9YZUEqXIsCf/Kzlrm2TaPNTpUFc6ZvALAEFmSb/ADDnMZugq95O5T7SMi4YMALY5bMBtDFs065oWogMbgEN5WAPIz78wn1nT2SooG3nAI73Adv1gupqlMCi4U3V2SxwMA4ziAaecte4qA2KJG13YEYINu594iZDOVCpm4OkMQQSoC2Tci1/Tn2iulkIZZmshKVBYuAGJCWxY5tzu5EWGoUoTUFYSyiHLKYDpASRnH1MJdSnrAKAH3kAtyUh1BmsH23/AFh6TloButjj4h1ZCqcSkbSkgBdnFgOlj9faMhIo2DhSk9g9vplvQw8nSgSAwZIYN5WeKZkpywjZCNaZmnNylZGkoEqO7cjuxmbC/opBBH6RKpqJwsJiVh3sdzHsSlkq9hx7RGVp/UN2POGUymSE2ivpRvZfPWkAaJJE+YfEJy5CWS9+bfg0fQtOpZSEhKEhIHA/E9zHz7TleHO8jH0CiAUARFSVdEi77HMlmtCr4jpQqWX7QfLmAQJ8QTx4R9ItEZ86rqdg4geTJIDmCdQqrAQEagkNDRYVQVSkElASX/u8nIx5k94prKxBUFKSqVMBZ0gqSU56u1wOcRbRSWDmD5OwhiAfX9IU8cW7DU2tA1RqcxgVq8RKWJuhsHO0O1+/AilFYJiwpLpFrfMXsBtAxa1yMYht/wAehn2pDYYD1iJSSkgAADsGHs0AsSQfM8mKmbCpTAqclgN3OSMen3g7SFpmJhL/AB7ApU/MDSNSEs9JaGxhxVIW5W9jfV5DOBCCd04g+fq4VZ4VTF7leUMSAZGnlKJdoOQguBiDKdaUpi4Sd5sIq7LqjyfTgIeE5KnLGGdbJWkNdoUBKg+YXHl8hZK/8momEzJjcQ+kSAkCAaSUAXj2qr2sIIhdWKAEVyaopFrQGmYVG8EJS8SyF9FSrmqMxCmmpIYl2bsR5w+p9RKxtnlKSbbXAuzH1F/vGYTWKkq3J9CDgxXqM6ZPUFOlLYIJKuOGA+8ZsmJydo0QlHjslrumrlqBCCpO6wG1iCOrcOBy47R1BTrEvdsQVAEhIPptJfCh9LDDQOjVZqE7ZhASP6wHDP8A1AuQPtF8udgpSADYFG0h9wZm4N/rGSUZR00MjJMXza2dMW5Dje6khrbWcXDG13GY+qUmqoFKmYSEAJcB7HpLCwuObR8xqK1KVAhAfuzKOQQ4/CKv+UnKB8QlSGwz+dgzBrQcZtdAyin2aaunpCEylpdKgGO4lb/N1O7h1HnvCSoq/AUXc4Y3SbhhYZz9ooRq6FckYYgkMzFX3bu8XTqCYqYJiSV4cfKnOXNsW7wHz7gv0NtLnjwxus6iekl3N3PPfniJ1VaWCUbtxfgpDX5bOSPrCyRIWhQfAJUwZRHLP6kcQbKmTG67Ak3ZkkFreRtk/wCoBsIpqKGXsVMUQnqFi2Hu985/doz1VTAKJYjawlgBu5XMV6qYAf434hrX1xmES0h0pLkmwd3FgH/9xUuU4bPnGrBGV8jPml8IUTJ1mGYnTuA7QwTRBJcwQEJjdYgRmeSYIS7RTWSmX0x6lZiEIz5Dw/0LU9o2kwpQO8WSkpfMU9kRrf49OSYTa7qW5O0QFPQwzC5U/Iiki2xfO6jiImWq1oYyg92ic+ZhhB2DRFIIAtBkpIt3gZSlZaK/EMLnFvpgyjY4SsENHkolIP2hWgqcGD5k4sGglGlQUdC6upgRaFUylBZo1EqQSLiADQkGDTKaFSqNhiCU0DpdOYarpyUs0DU4Uks0SyUACWUm8OtJqk4is0e8+cDnSZks7hELNHVoBS7QjnyQ8MKWvGxlZ84Xzluo9uIFuirGJmWaKkpvHR0CGFyJIg5EkCOjotEFepp7RPTEPaOjohCyrp8woTIS7Ee4sftHR0U0iWGCgIDpWXd7hJ8jwIX1gmMzhvRr/T9tHsdC/pQ+wXOQFJoV5SZbcBZPb0b6QxpNRnIcbUEHJUOwsz392jo6J9KL7Cc2uiaK2YOU+fzE+3A/1HS1Fb71K5wpSfzcc4PMdHRFhhH4BeSTPZSw7DHlBSltHR0MBLJSgoQJUJ24jo6IQGljJMUzJfIjo6LTKKJylKsBA4lzAXjo6LKCRVE5iAUHjo6IQNpJgEVqnpBMdHREQkmsBgOpqI6Oi6ISodQGDDakmAmOjoog0lnyihbbo9josjB6ioCVAQR4IzHR0QgRQyOqHMymcYjo6CRTEms6ONpKbRnpaCLHiOjoGSJ2f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41" name="AutoShape 16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42" name="AutoShape 18" descr="data:image/jpeg;base64,/9j/4AAQSkZJRgABAQAAAQABAAD/2wCEAAkGBxMTEhQUExQVFhUWFxgbFxgXGBYVGhoXGBQWFxcYFRcYHCggGBolHRcYITEhJSkrLi4uFx8zODMsNygtLiwBCgoKDg0OGxAQGywkHyQsLCwsLCwsLCwsLCwsLCwsLCwsLCwsLCwsLCwsLCwsLCwsLCwsLCwsLCwsLCwsLCwsLP/AABEIAKgBLQMBIgACEQEDEQH/xAAbAAACAwEBAQAAAAAAAAAAAAAEBQIDBgABB//EADsQAAECBQMCBAQEBgEEAwEAAAECEQADBCExBRJBIlETYXGBBjKRobHB0fAUI0JSYuEVM3KC8Raiwgf/xAAaAQACAwEBAAAAAAAAAAAAAAACAwABBAUG/8QAKxEAAgICAgEDBAEEAwAAAAAAAAECEQMhEjEEBSJBE1FhcYEUkeHwIzJC/9oADAMBAAIRAxEAPwAUVfTbmB0IBcxOcgC0TlUpbyjBGKTs0KKuwJc9o9lToum0oirwWg3TCVpmo0pbpEN0CEHw8pw3aNAmMtUzop2rK5wgZaYJmiAp67PFli7U6UKBBDiPmmuUJkrb+knp8j2j6fUT0hJUosALxlKufvUVbQycA57ObWN2t59o2eH5UsE+Uf5Mnl4o5I0+zI0+krXc9Kbu+bZYQ30/4Y3f3m//AG8te1vzjRUNIUupTW4OBcZL+vHEFiXM3FUpRAd3AAs1rEOq55sHByIPN6pmlLTozw8SCW1Yln/DUpLBW5CjgXNxm5DCEFfpi5b2JHY5H0sY3UxakqeYkKJ+Z7ubuQBYX8x6xeqmlTJfV0ukedypgCCCfvyYHD6r5GN3KVr8l5PDxSWlTPlJVESqHvxFoxlATByTuGCDa7P5xnSqPR4vKjmhzicqeF45cWTCo4rirdHm6D+oVxLt8cV+cUvHPEeUnEsKojuiJj1oHk2XRxMbP4C+EP4k+NPSfCB6E/3kcn/Aff0ym+F9CNVNY2lpbefXCR5mPuem06UICQGAAAHYCwjl+f5XD/ji9/P4Oj4Xjc/fLr4CqSnCAAAAPKGUtAMBBUESZkcXkdRxLlye0VEt5fhBCZkcpAhidimgdMuJKTFiZXaOX5xAQRQhVqVSEJUSbCGtUpgTGC+J9SBPhg+avyH5wNXoNy4qxJVVypi1Hv8AYQvmvuvBa1BIcQJPWSHhiRibt2TCAYitAERkAloOVIATeLILXgmXUwHORe2IZUi5bXaIgTR1dGCyhAc2qYNzDJU4NmFVQErNoUnToOgdExzeLil4Jp6C1488FjB3ZArQ1MoiNATGXoCUzfIiNLKG68Ja9xtxS9haLiF9TL4Z4bypdrwo+JaoS5bJIEyYdqWyByr2f7xKC5UZXUZ+9RSLpSfMXu5N78fsxSiTwkZcXZiTcEcARMzZUtFlEkXWyWGBnDHN+5idPqKPnKWJfaxv8pZmB3XOGitvpCG7exylHWliCRkBsPyWZIYODk3jl0EwlcwLSCHKA5cgJv0i5HkMOfKA6bUd+0OpLEKLDqOTtubD3u0NJKiAA5cOCS6t2Ok7v6nABthwBd4ztNBrYmrZSVJ+YLAAKi6Qxe+SSOnt2zAlLLWi6OkCxSDbY5D3LFmH0MHeOjclLA5dLFQFi/vbhsxdVyugLSWLdyAcbiQRd+bcjtBJ0qZKKderJcynUiYkA2LjPKSFFzZsH2s0fKZyNpKTkEj6RvqyqUllEAulmzZ3v3vGGrx1q/d2Dx2PSpNOUTn+alpgseRIiLJMkqISkOTHZbrZhRCXLUogJBJPAuftByNImHLDydzh+LfeNHo9IlB2Il7lmznqJw9sAeXk/o1TpKiGIG4hwbH1Lg9+/wCkcnN6lUqh0bsfiWrkY86GoC6vbb5E9/KPP+FmEbk9Qu9iGvb2jeStMO3cU7S5GLE5BOA3F/KGuk6x/DgJ8BS/RXhqBVtJBB+axBuAeLPGZeq5V1TGvw4FPwxQyZMtIQQU5Kw3Wrkn8AI1smpBjE6/N3L8SWgo7qDAqSAH3YDj/Ic3grS9TU+0jaR9C4d09x9YwzyOb5v5Ohi4pcVo2ktTxekwikagOTBRrRa/MUpIa4jeXMgiVNeFUqc4gmSuHRYmaGJdoomLPN4nKmxaoOIZ2JejJfFOqeFKLHqVZP6+0fOlLJJJLk3JjcfH2mFkzX6QCPQm/wB2jCExcVQnLK2VT5xg7T6XcmF8pG5bCNZRUe1IixQo/h9kVzllVhxBupSicQB4Ski8QstkSBtLwhrUss3hxLqwx7wsr0up4iVAs00wqxEJFOp3h30PeJ1BQE2aBDI05G2IrAhdKm3hmiWVC0VRZ0iU4IGeIc0cohI3WPaPdJowgXuo/u0X1Kmf8/1gXXZqxwaRCYQA7+5jEVtWJyjMUVJFwm5BCb9IDM5N/eC/iHU1EeGP/I8tlr5HPtC3TSNwICXKVDcQFAbmBI9LG3cwEnaKk90DVCSoFMqWrqtyXZyAQw8z78wTKoSFMUgLX2PSMNZm3O7B+5jRUEwTJZKE9KbFQSUJCh2JV1Acm4ueBFdEkAJVN6RwQpzuBcgsHZLM5y/nC3kaVFKKLpOggWPSWBKwEpawYpA/qHU72vfIgisA2lMzaspVuJ6bBlMUsGJue3PeLU6gksUl9yVFtwaxYWbzGO49x0UgWWv0qBKlWJbrGwhuAARzzi6G2+xiQvmqSVDpddwLNuBFiS75sAHLGFeoJmJ/l322uzMSPlPD4vlge0MRJAKtzOPmKbMSBdbkXLMbv6R4qr/kgpKV9T7iMEh7bW4t+2i1KimjM6k5SX/pTt4exHYMOR7RjKsutR/3wBmNdrUwISoMQSCQ/G4uR5vaMkZcd70jG5cp/HRzPOmlSBmjVaBpf8vxGyQCQCSHOAACcXJY8wm06j3zEizZL4twfWPokqtQEykSgNiC5XYeItSmdLm6W3Y7+Qi/VM7hWKPztleHj5e9l2k1EqSVpSnep9pPzGwDkJILNgDubwXVJMtO8pKT0lCkpKQBta4ctknHI5wR8K6WlMubOISCkWLlQdX35/fA2qzwtSOlSkhwbOyuHDtyMF3e1o4Ets6i6LE1aCVKO4rWQ5IcMwAYJFwwe9hf3XajVpUlkqUFAOp2DgFznmwHNn7xZMn/ANEkpOHJLXLnkdrswOO0Uy5D/wDUJDOS2XLEhmdsBj/d6REq2Rg0kAp63VYKKVMnBBJF2/fnA85ZQUkMOkAAYAdyC/P6GDzp6VTCtSkksQUsCnalIcg+4sQT83DQu1IJK9gISnKSAAElyVC3zMQD9oZFpsHa2HUNSqYRtBP3h7TyV8hXsCfwij4cpQR/LAAcOpXzdx7YtG30XTlBPWpyOP3+kB26Q15mkLdPoVkOQU+vPtFlfMMgJO1S3LdAdrEursLQwqK1aC3hgjAYh/vA+o1pSLAlVukfh/uDjP4FOUrsG0nWkTSwTMSpnZaSAR3CsGHchbxl6SsnzFJ2gS0v1bpZKm/xdrv3EaOfTqKQqWQFDIZwe4IcQ6OUpv7kdYoROlTJRwpJD9jwfYsfaPjVXTlDpVZQJBHYgsY+1U1UpSQFoKFtdOQT/iefxj57/wD0LSilaZw+VZZTcLax9wG/8fOHKV9Cpx1ZndLpRmGf8SoBo7Safoi7wWMS2LoqlOcxfUUwKWeI1awlJPMVaZPKzfHEWWKajSiL+cBVFOXjazpYaM9Vp6ovoob1Eq8VypbqAViGs2R1ucPHahJS3TmKooCXSjckJyT+zGipSiWlgCfNnP1hdptIl9yuOPb/AHDOQkrBU1nYNCZz3Rsw49WwGurwLg4/H0iqZriFSlKOUi488D7wNrsg7XGSLPuBuHuCHHoRHz6grCVKCiHCja9n5LZ/3AxuXQ3JPgqY4mLBJJJLliQCpja4y/0/1VImTAQX2q9XZ2DFrFL5IPtxEvFCAkkEg+WcjDXHAaKqdX92ANzXLkYS4uPlP3hiWjI2ajTdQnIlmRNShQUQUKC0gjpSAlQ5DBJ4ybubsEaY6d77iV3CVJcgp2lO9KkuxHI4e5AhLp2wJ6kpBKLqIKfmNyFbt3Cgb88WEGaRVqSorSpRmkEAHpFg5Yly9jYj8IzT7GxQZXL2rMspAKUpaxYjbLYJJLluWKibXsYiqeQNgs5O2ygcAm4dyznj3aC01qZsxCFJ2zCElRHys5dPuCoc+ULJtMfEsLJUACx7tYnHUDnAPm8IuxiBZdWlwk7mDlQO5rjF2sQEsX/MQo1HUShJQFBTk7Qwa3A4PP3g7UJe07txawSLXADE2YN0vYRjq6ctSxJlJKphJ+Vib5FrbR9BDcUFOVIXOVIrr6ozVOS7fsWgVMonAh7M+FqmWkFSEh77QpO492S9z5B4O+HBK8NROdpJJz3A8hHqV5GHwvGSxtSf4+5yP6fL5GZuacV+fsJNFkuopIyWNnIABNu/+o1FXJ2IQlJWXI2hJSOp3BLl8D872gX4dkbmKywnBRs+7aSfo/6eUPNRloWg7SQEpO44DWAO7CWBPOY87nzvLmcn8nUxY1CFIa0FagaetAcb5hRZ7beuwAu4z/3HiEcle8sNo8PaFYDkEKcqB8jYZdjA1MtSJJSsWBUtDbjs6UixvhiXu/sYRUFagKAUhagSCgbnY3CCoXfP4YxAKF3RfKuzSzZRUsJB4uGSQeqwTaxz2zFFQkqK0sbJUGfbykjgG5DOWuLs0dJXL8QKEwkE5IIUhewuJjNt+X07YgTWtRSJhUFO4IJNjsBUCpTW3M/nYcWgKdhXo6ZrBlJKUqcGwDB8Bw75Pc3t6QHp8rdNGCSQB742+TCFcqdumOC46SQwCQHswHH1jR/CdOFqUSq4Bx8wHf68+QgprhFsBO2bGRI2IShL7lqF2PQS7Bw9htPp7xpqKdsSH7C3t/qFlHPlEqZyU2a5e5JYHJL/AEIiqprARuB6SM8NmxxGflx2Nq9DBdWNxwCeeOBc9/KMrqaJ65roXMGWYkWywNh2hp4zgkMzm/0t9eIYpnhuMgB3F+2PWAWVtluKQBp8qoSkCY5BBD7+pmwos4OcGH1DMICVIHTcGzl3a5HAvHqJ12A4fju0EUgAPA8rXcxojH5sU5aKZkwKmbFOHSwdwFeg9swFqFJ4stcmaNwIsqz5cEhrKSW9WB7wXNX/ADQSlJDhnyG59bHEJNWr5on70h0Js3Dbg5I5e7XF2g4T4v8AktIy0lJlKVLXZSCx/IjyIv7x5PqwbCHfx5pW5CaiXwGU3KDcH2J+/lGRoza8a+xMlTLVylKPlBVHSlMTpZwEGiYDFgHqQYFn0YUXg0GPFrgig6rO42isU55j2ULROfP2pgeiNgdVNKCW5H5Afl941ugFKpEsjG378x8/qKszC33/AEhjotXUSQEghUty4ZiHDv3Nx/8AbHZVU2zXjyJpRYd8YIDel37Zz3HDecfJKZW6pmFmSVAkHOBybjPa8b34t1dRlTCkFRSlywdvU8ZjD/DEoJUha2uXPuuzDvc/aAxulKQXktOUYmxnUilykFuyQCGAUAGHkLD1iuXLFwpRLEE8OcEjLtYcY4g7T56FSygDcQHsSCyVOkIHJYFyq3SS7MYH1CSpLMk7lBLpc5clgQc+/HsFKT6BaXZXNASoMT0pJIDHBKdxBPcswe7RdpspKphmKSSygpRSFJG42CkpNyOq+Pl5iiSJiSSjJ3BThWNoVtQSkux3Bns2YOkIMwdKAoEO5AQ/LAvZ1EekDKdItIZUFQJZPiABIDpACSrpBcWbrfDcjN47VK1KZTpQwIuxJAcdILfL8wEBIrpS1naw2kk3Auk3QWOfmPbq5aEmr6ykgIBAAZiHAtjaFAh+PrmEpNug2yn4grtibgAlNgP6R5fW3mYSfAk1ImGYr5iXz/SCHBt5E+3Lwm17VDNXkuWHdvQxPTZoQnb+kb8eLhj32zPzvJf2PudfTpmBE1BSBsd1MwDEuXwBkt2j4vXTVHfsLJWt2L4UqzfXBiybr06YkyUrIlH57/MP7SeQWDjtA65jNydw+xf9I7Hh+HH+lyZcq/X8Xv8AuzL5nmOWaGPG/wB/ya6S4KUSNhKQx3OQ1gLOA4uXNnb0jU6PTISjaACQ+0kbjuPN7JPlgA+kZTRKNXh7jvBIzYG4uA4LF02Nr+8aDQTMXMARMPyhTO7pCy+7cGuQLjPft55qlRvQ8VSy5gWhync4JG5KgkqHynj7gH1ulrfh6lkzBM8IMnaNt9rt0Eiw+xBIIyzFT9QUpSRtLqBBSe4ICXubEbg9sE8RTq9UmXKSggkqDkMLkllbibvchgLn0JgIyfSLcV2z2jlySdqkBRDC6RtACbAAN/ccDIjIa7JNOqYghJC7oNycY6hwxt5w31DVQtMhSAUFJLhgyhZrcEcWe2OISarOUtPXfOS55/U/UwcU09lN/YT6KjfMW54DPhw5Y9gXjYfCWmhSlJ3BggEgBrra/tj3jKaS5VOIZ0Sypmdw4Spu3SSX9I3HwSgCYpQW6VBkpv0kHqN8Dz8zDMzFwNNQSPB2BPU5YucJAaxPzF0j9iJGh3TJqiokqsl8JASLAO2SeprsO0SUoJfPUqwJ57Jc2dsCE1fraJawl7ln5DEnPbDX7xmtLQwho0mahO2aQtRJDAMkgc/m8F1NftUQ7B8gHkCw4f8AKE2nVSphK0qUklR6S9kvkul+X92g+pUlKkhCSSznHfh8n9IQ1vYztGh0bUBMcEsq2OwGXZuYMqqPefmI/wC0sX4JjMUVSQDty5w9vUD25jV6FP8AESFHN3/WNGHJ8CpxrYJJp56poJST4ZfcrbguCEt9YD1qi/mE3ShQ3ZI6uolyDl29I2SkWewtGR1hZCphmEkBLJTt6WJuSrvmGSjxKjLkwrSZqVyAkhxdJdjuHL98394wmv6X/DzGD7FXQc25ST3H4ND74ZqlFU1IcgKBuTaxFuGtxDzVdNTUSilQ80nseDaNGOWthThyR8605O9bQ8raXw0u8LKuiNOX7RRqOqqWlnh6aMbDJFW5YQyMoQh0dQGTDGoqw+YSsvv4tCvqe6hmuaAIWVdVZopTOJgacqHMdQTSqSMwcasNaE8pjB1NJECyNHlagzZa0H+pJHu1oyumpQQEEX3FyxcMp293EbcJjGVGk1CJ6imXvQte7oZTEqYApJBLuBb8ngZRtBxdDrTlMFEFnuC9urcGCsEMCe2Bm8Az/ESErtwohmyWFuw/OCRplSkbFgB7BIZw/FsW4xbyiz/4yZSAqYlexR6goli/cK8yc/lGS97Y8pR8S7ZQlhN+6lP8xLkKdza/GREZ+vgMUEuxAuna2GIY44PkLxXW6bJGUsA/BBDlxdmYv5tFkr4XlTRaW/8AaoFSbl8pu/qf7Ypxx9uye4SVOsMN6i3bLk/pdv8A1Gbqa1Uxzdzn98vGw1H4FYuJjf4rCu+AyfoTmEVRoU5KStKCtIyUdXlcC4D2do1YnjX/AFFyUn2KJMjoKuzfi5i6npSeo4/GCdPpCuxxB82gVLAcdPB/Ix1PT/ozz8cr/X2syeWskcV41+wPZwAwgvSqbfOSOAHL9twf8IqaLKBUwrmeGHKUhxYlibkA5a31jsesy4+I4rVtL/f7HL9O92dN/Fs1mn1TrEpBfaodknA3Nb/EkkXubWjTS5RT/wBI7ighKikpcBipSnJa+G9O0Zf4Tp3R4gfe53OSNpsLoIwyvuPSHtNNXsUoBwVAAkCzAJHQpSGBtZ/MB3jxM1ukeki9WV1ulzTMQpyjbv2uxdTqdR2/Mk8D3s5EL9XpZkwWIO3aEtwA9sepJtcvwBDaXIWoqQFALDFwEqNg4DEfb1uYFRQuSCsbgpKiQ/XyCd2Hclg+PYVGXEtqzM1AWADcBI5PKTkkM5I78iENSohRAUwubuAMm59zG/1GSkkMHDKC/plwXDOoA2Lj3GNnoAmbyCMs5cAFgNzeQd40Y5proVOIt0Gs8OoSXYXCn5AIUoe4Ch5+8bbSVrlz1i/STZTElJUwWkgYb2LeUfP6iYZc1MxvkUlTdwC7H1FvQx9Dq6hAoxMQ6tssbCGCiksLk9gXPoWi/IjaTXyDidWmN9YrVBAUkh+QbEWuUg8iwYcmM9RKlqUCouoFz6kuT9nbzhIayZNSNytzMzuzjalww5B8ovoqpQSHYoJuo2bLtZ8P+zGaWJpfkbys0lXUy0paSduXYZULhg4yT6MDF1FUbkFUx5bO7Fn87FyfKF6dKmLQZkuwGE36nAxwIimqQpISrhRThRZSbKJ+4ZoRw0HdGn0cJWoMbF3AL+lhg2/GNpplKmWAA/4lzHzjTUGypa1A43Jw4AuyQx7N5xu9M1FCpaXUCsi/tB4nFMqd0OqhdsPwfTmMf8WAsAlW4EXTYMHybY4z9Yer1JNkkgElgMn7HLXjOfFE1KilAJ3KORewy45sXh8nYuCoWfD1YJM5aZttxQAQCq5cAOOG5jazakS0qJ4cx84CnnTE4QBttuS4SCGfsSX97w/+JkrUiWiUtO1aHcklglkgE5LkKv8A4mHRYxyjGNsyWs6mupmqIG1JNh5MB+UAKpFQ0mUgQS1hEBPSIcujG3excmkWMEx4qSvuYcoAOIkZEWVSCpMm0U1NFDpUsCBqhLiLosD02UnEGTJG24hNLmlC/eNDJVvTFFlSFhoZ/CwC3mANfalSm+qU98fVrcoa+SVFMuw8Q7SVFkhLFSio8AAF40VBOSiXLQkKZ7qYOWVtBA4BF3fAjN5GSvaNxRvZp6WiSSSQHPLN29QYD+JdGE1BJJcACxIT8w4c+eLxH/m5IUrw1iYU2UEHexdmZ7l7fWBFz1zCverpCrBwnY1lA8ixBv8AaEylGqrYUYyuxTo3w243TAhbXcbjuISASS5d2bAxFfxApaBskgMGUvA6SqwwzZHtBtFX9SwlB2Ei4uVFrlrlmf8AGK9WqkIP8xLjlgGa5GSC7ufeFWOoyFbSTtu1IIcB8MSoGyMO/byvxETp60gKBZQux+Y+yQ4yOe7xuqmslBIJQClQdXS6cckfL9YWTKRCAtX9KnJJ6rBskmwuwPDeTQXP4Kox0qWlSnUwmXZxZVrEgF8g/lBxVLmJ2sMMQcdrHseHY+UM6XRAvctKmDlukFQdPHUR53cekBajpxQXyQD2HJIFjYuxtBrIrLVoxWp0ipSiDjg+X6iKdBrFSKkGxsyhxtUb/a/tGsqacTUF+rb/AFNYWJ62/paz/wCXEYuqpPCn7SXBS4fIA3BlB8+eCL2eOpl8yXk41Gb6Vf5MUfHhik5QXb/1H04qlF9o2lbXBbc7p2kt6C/Dw3pJKSgS9wvuSXGAxHS1sty4EfPtLKlLsopFhY7WBOWZwWP5xsqCYZd1KcHgW5Llk4zn0J8+K/bqzYtjOnnDxOHYKQoOLblZcsVAO57Hh4F1EIl71KLMk7dzbbFQBSS+0kMePlxlqZM5BUFJwRYDszsBgj35OLxbU1QWGZRLBOe52lTZ5bOO0RdliOVNmTCAxCHOGBCUWYDs6gGAYXhLqEl0rID3B4A+UEuFHJuX4g7V56lTAiSl2fcGG0gp3NuK+kNfNtsC6emaQAlIUt1dKuCkOWJdyAQ8aKrYu70ZP4qSEE93Yj/IDI8g7X7Q0+Bq8TZEylWcA7Xv0q7O+D/+fOLpugLn1a0zwZaUDcoHJKiWG67jJ/SLKz4bXTtNkMVIOONpfptkMW9o0qUfpqD7AWKblzXRZTaFMAPyna5Z1C6bizdXq7fSGOm0HjygkhIXLVhim2dr+t7doGoviRK1JaXZrglmWDfb39LGH9BqCDdIG5WQCLt3ULPj6xlyWuw40+g2mWuWgS1SSpG1W4hQ3bgBtDCxe9yU8QiqaeomTpiFyv5CgSlSglDKbp2bTuyefOH0oiWksu1iQCHY2BJy3nCar+Jrmxbj5W4HAxz7QqLfSQTSLNJrU0p8NRVMUxLki3cCHkiWVLE5KVJcYBCQbZN75/GMYZfiLCgrqJsWCjfuPYiNAvVymUZaQsEW+Rb34AA8/vmI42RMU6vWmXcFir/qAkb0227clny8NtGqUfw7qJMxKilh3ZnKv6/UYPo8Kv8AhwpW4KSO+4u7lgyQCSXNmdrQzn6N4MqWJZfc6iraQSoqwAeq782zDPbRW7FdVXIRUl1lNgOhlOSQAGIODf8AGNNV6gJiaYhgP4aVZwWVuWlQcWN0xgqGeoTitTbSbMHIYbRnyA+ue7qnni20MAGA9yok+qiT7xoeN00IzNSjSZ2ruD5Qt8NNrwxqJviWgRNG0Pj1TFUwzTFgZhgpae8Ipw2jMBS6pd7wVEs3kwvHiKfvEaYF4snFXEUWLNSpxxmC9KmWYx6iU5vFqJe0xCzlah4czaEAk5Kg+1LAvhruoMf7Yr1mpmmdLQCkdXUp1EkqQ/yg9KQ4Fzki0TqJG1KllXUXZ9p6irpF7WIb2i/4fAWpCFlKm3kmxUCcbyOWJjmylyk2a4qkW0GgJlqWpQJUrJsBcpISGD7uSr1gitm9bDYlmsFJ3As5s93ci8Ma6eAnYkssswLJYAWIfzO33jNyqMlbCwCw+XJL7j3Lsf2YGRaNHRS5ZAW4GzzZwU4I55+kZzVdRXMUQsbUsMswIBbcALY739oMRpSkq6VZIFwe4N2PGALQ4l/D9ipgVFJ6lXvfg8XeKW9It0tsXiYhUtaQoJZiLBaSFC5Y5HkGNo6fLQmSlCSNpYdDbi/Ddrh/WE0sKEw9JBSEv2JYFTMGcO7/AKQ3oyVbkOSlPynFwLXFw22KLM/PqVSpmxDMxLMD1XJtl/u0LamdMUWCit3ybm5DAWe/fDQ+qtLAlqx0Kd1G4T/cT3ID8GwhJLpFLdbKS7uHLskm/wBC7OYbBqgWidFOTLBBI3YP9XOAQHNwXzZMKtWoUTmCWE1BJlkfKcky3b5WAP7aL5tGjcPEcAdRKSQoqLHpvew94lIKt+5/lLkZKgRbOVW99sEva+SKv4YoppoAU7AsykqYdQaxtkMYYpqyUFxvfO4p9v8AHHFufSJfG+j7UCoR3SJgH9SVEJSv1BIHmPSPNHTITTbgVqWQCp1KF0ltrOwBBb78RJwSXIuWpcT1WpKXtB2Mi+Dc7tytoBvctni3EN2XMSoyUneSk4lpZBUUuTh7ktYMX9M8lCpiwUhJN0hmsANxSfOxNw7CHY8eWnKRySCVOTe5D2vYelhiK0qBKKKQtAVuOS3UWa4KSnI6gkcgBjbMVp1b+Hmgq2K2hurglIdg9zYNzYw0m+GQtSprq/x/qAdgkEPhnJ84ylNTqnzGQ7G5VYsbfM1sM3n9jiubKbpDEeNVTl1YBCUo2FCSQVgqdQQcgpHUD3YDmLJUoI2n+I3SyoFilltfpNmN8uzMY0+naeQlKEhkjH++5OXhV8VUAQN20O9yLH3bPvGniqpAQycXsw2syjInlUtToU6iAx2uckGG/wAOasQWUyrOCEgqYG3k1+GiifTIIxnPn694HEvwlBUosALhnYeQP7EVPHyjT7A5rla6N5SVXjJVLUOOpwbgvZvR4S6zoolAFHUh/lIBA2iwd3sNzdoVUBqJKiqWFGUP+0pI7AB7i9vKGlfqBntKALnDhIbIuHJFmv6+kZeLi9MbdiuTUhCgRa1wLf5KYgu/a+eIlWagpR6Dtc3JSTfHUcks3qRAuo0E5F1JUkEkDOQOpwQHGeDxEpOnqJSQsAqIdndyQeXIGOIbxj22Db6NHLrGQEpSucU8kse9gH2vjD3HsZqWrq2lWzw1FJQlJyBdLAH5Qznp/AAlfQ0xlsCCFKLOCUm7B9ri4v7gXzFFVKUqYWHSLerZJPN3vzaAxxUpBSbSFVWsDERkVvDxPUKYu8BCTG9GQayaoZcRbNqwe0IlODDGRLcXiUQsbccxM0RHH0icqSEwWiqA8ohDVoDQDVVuxV4uqKoJhcJXilziBYQyl1CSIsSQYWT6faLQXo8lSnc4iu9E6NZIpUrptpYb0i7PdneEMqYinCzKQyie2cmz3Zu+YZUFX0GUC60BtrgEpYsQ/wBPaFOqypqpQKks4dSWJs5JBIsLNcdyI5k1xdGyLtWLqytUf5hUesmyX9UuE9gL3EG0dSCtCEkqDuGYt0gO5H/p4VV8gS5aUhW0MLEOGZyBbLEgx2n1qUFLFTl2ZyHHmxsWGbX84pq1aDRsvAWtYU1k9mGO5OPPPpD6mmnDFlcNbl7xkJGqklFvmIBS4Yvlhl7k9zG4oJbIDufM3PleCwpt6FZXS2YikpBPlrTMHgrS4KAXZy1w9ywbt9YZUEqXIsCf/Kzlrm2TaPNTpUFc6ZvALAEFmSb/ADDnMZugq95O5T7SMi4YMALY5bMBtDFs065oWogMbgEN5WAPIz78wn1nT2SooG3nAI73Adv1gupqlMCi4U3V2SxwMA4ziAaecte4qA2KJG13YEYINu594iZDOVCpm4OkMQQSoC2Tci1/Tn2iulkIZZmshKVBYuAGJCWxY5tzu5EWGoUoTUFYSyiHLKYDpASRnH1MJdSnrAKAH3kAtyUh1BmsH23/AFh6TloButjj4h1ZCqcSkbSkgBdnFgOlj9faMhIo2DhSk9g9vplvQw8nSgSAwZIYN5WeKZkpywjZCNaZmnNylZGkoEqO7cjuxmbC/opBBH6RKpqJwsJiVh3sdzHsSlkq9hx7RGVp/UN2POGUymSE2ivpRvZfPWkAaJJE+YfEJy5CWS9+bfg0fQtOpZSEhKEhIHA/E9zHz7TleHO8jH0CiAUARFSVdEi77HMlmtCr4jpQqWX7QfLmAQJ8QTx4R9ItEZ86rqdg4geTJIDmCdQqrAQEagkNDRYVQVSkElASX/u8nIx5k94prKxBUFKSqVMBZ0gqSU56u1wOcRbRSWDmD5OwhiAfX9IU8cW7DU2tA1RqcxgVq8RKWJuhsHO0O1+/AilFYJiwpLpFrfMXsBtAxa1yMYht/wAehn2pDYYD1iJSSkgAADsGHs0AsSQfM8mKmbCpTAqclgN3OSMen3g7SFpmJhL/AB7ApU/MDSNSEs9JaGxhxVIW5W9jfV5DOBCCd04g+fq4VZ4VTF7leUMSAZGnlKJdoOQguBiDKdaUpi4Sd5sIq7LqjyfTgIeE5KnLGGdbJWkNdoUBKg+YXHl8hZK/8momEzJjcQ+kSAkCAaSUAXj2qr2sIIhdWKAEVyaopFrQGmYVG8EJS8SyF9FSrmqMxCmmpIYl2bsR5w+p9RKxtnlKSbbXAuzH1F/vGYTWKkq3J9CDgxXqM6ZPUFOlLYIJKuOGA+8ZsmJydo0QlHjslrumrlqBCCpO6wG1iCOrcOBy47R1BTrEvdsQVAEhIPptJfCh9LDDQOjVZqE7ZhASP6wHDP8A1AuQPtF8udgpSADYFG0h9wZm4N/rGSUZR00MjJMXza2dMW5Dje6khrbWcXDG13GY+qUmqoFKmYSEAJcB7HpLCwuObR8xqK1KVAhAfuzKOQQ4/CKv+UnKB8QlSGwz+dgzBrQcZtdAyin2aaunpCEylpdKgGO4lb/N1O7h1HnvCSoq/AUXc4Y3SbhhYZz9ooRq6FckYYgkMzFX3bu8XTqCYqYJiSV4cfKnOXNsW7wHz7gv0NtLnjwxus6iekl3N3PPfniJ1VaWCUbtxfgpDX5bOSPrCyRIWhQfAJUwZRHLP6kcQbKmTG67Ak3ZkkFreRtk/wCoBsIpqKGXsVMUQnqFi2Hu985/doz1VTAKJYjawlgBu5XMV6qYAf434hrX1xmES0h0pLkmwd3FgH/9xUuU4bPnGrBGV8jPml8IUTJ1mGYnTuA7QwTRBJcwQEJjdYgRmeSYIS7RTWSmX0x6lZiEIz5Dw/0LU9o2kwpQO8WSkpfMU9kRrf49OSYTa7qW5O0QFPQwzC5U/Iiki2xfO6jiImWq1oYyg92ic+ZhhB2DRFIIAtBkpIt3gZSlZaK/EMLnFvpgyjY4SsENHkolIP2hWgqcGD5k4sGglGlQUdC6upgRaFUylBZo1EqQSLiADQkGDTKaFSqNhiCU0DpdOYarpyUs0DU4Uks0SyUACWUm8OtJqk4is0e8+cDnSZks7hELNHVoBS7QjnyQ8MKWvGxlZ84Xzluo9uIFuirGJmWaKkpvHR0CGFyJIg5EkCOjotEFepp7RPTEPaOjohCyrp8woTIS7Ee4sftHR0U0iWGCgIDpWXd7hJ8jwIX1gmMzhvRr/T9tHsdC/pQ+wXOQFJoV5SZbcBZPb0b6QxpNRnIcbUEHJUOwsz392jo6J9KL7Cc2uiaK2YOU+fzE+3A/1HS1Fb71K5wpSfzcc4PMdHRFhhH4BeSTPZSw7DHlBSltHR0MBLJSgoQJUJ24jo6IQGljJMUzJfIjo6LTKKJylKsBA4lzAXjo6LKCRVE5iAUHjo6IQNpJgEVqnpBMdHREQkmsBgOpqI6Oi6ISodQGDDakmAmOjoog0lnyihbbo9josjB6ioCVAQR4IzHR0QgRQyOqHMymcYjo6CRTEms6ONpKbRnpaCLHiOjoGSJ2f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43" name="AutoShape 22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44" name="AutoShape 28" descr="data:image/jpeg;base64,/9j/4AAQSkZJRgABAQAAAQABAAD/2wCEAAkGBxQTEhUUEhQUFRQUFhQUFBQUFRQVFBQUFBQWFhQVFBQYHCggGBolHBQUITEhJSkrLi4uFx8zODMsNygtLisBCgoKDg0OGhAQGiwkHyQsLCwsLCwsLCwsLCwsLCwsLCwsLCwsLCwsLCwsLCwsLCwsLCwsLCwsLCwsLCwsLCwsLP/AABEIALoBDwMBIgACEQEDEQH/xAAbAAADAQEBAQEAAAAAAAAAAAADBAUGAgEAB//EADoQAAEEAQIEAwcCBAUFAQAAAAEAAgMRBCExBRJBUQZhcRMiMoGRscGh0SNC4fEWUmJy8BQ0Q6LCFf/EABoBAAIDAQEAAAAAAAAAAAAAAAIDAAEEBQb/xAAlEQACAgICAgEFAQEAAAAAAAAAAQIRAyESMQRBIhMyUWFx8JH/2gAMAwEAAhEDEQA/AP2cLidoIIPVAdkBDdkLkSxtjkidFKY3eV0fwUtxbPoFO5LOYnzWU4u1xtvUGkqPjcsnFlY58G4szXE+JFz6QW5SFmYTgpvOQaK6McfBUgZuy/HlIseYoTJUZkyYTH2XxkhfNktRo5bTcTlas1mq8OOpxHdaGq6+qxGFlOabG6cOW47uJ+aJqzJlxOUrLedntApht3foFMfIXG3ElKGZFjlVpJBQxqPR2QhEruSQJYy6o7QbQcLyRq4Eq8fIhkkzOxWVqLw11PHmk8iQr3Ad/Eb6rJJ0yNaNDOzQqJincdiVbnduoTBTnDzTG9IyoZc9KyC0chcEKVYQs5qXlTjwlpWqcSVZMlFleSQqgzGJ6IrsInomQgOhGiDJHSEcg1y3oDYCtTcOKXj4P3Qzg2W0SHPXEbHE6BaNvCgOiYgwBeyFYX7K4iWBA7qrePoEVmJoithpLyZowdDkaMZZKYgNqPivVKN9LY4pAqRR5NFOysUF58x+o/uujmUmM801r/L7hY8rrJGQMn8kzOZ3C/JYvxBgcpsL9Qa4OCznH+GcwNJzTexlH5uJaRGyIubw1zTslPZOCNIYlRSgcqOOpGM5U8dyJFtlmGgjcyQiJTPNQUbKsLzIzXKW6bVNQzJTkEpIcIS72IrZLXfKii7AlNA4gupGrsMQ5CmCfYjM1AidTh6puTHcdgV4zh7hqWuWfI4/kKXRblfoFGAuVytSt90dFOxZGNndzuDQQKs0qMiXyGY8XTZCnx6V5gaRoQR5KfnUmOOtGngiR7NEbAEGSaivP+tAVxaLUUPRwgLtwClu4mErPxbsmc0g6KcxCGwhZvI4m8nRFimeQlPKgPZekmb3XEWW0FRqPVclyJS5It6NWzMC5fkBZF2YW9V4M9x6rDPx25dk5WbuN1IjsgpPmK7a21vckZk2eSyuK02eLw2u6hoWfEa0kQ5sOu2n0Kz+RXBstELh2SnpwHBZ1ttOioQ5ZrVPi7Q/G7FczhoPRSpuDDXRaVs1oU7gQiTNLjowz8HlKbgjVeTF5ijR8IJVpWKehBlBCletBFwIojuAeSkscmC2ZCV1L2GcnotUfDt9E5jeHmjogWCTFOyDiROPRVsfAcVaiwGt6JpkYCfDDRKI8fC+66kww3WlXc4BI5UoOgQeVUcMn+gkLR0Oi6dHfmiQRE7dF8+Ij7Lj44/FMW22TMnqsV4rfTgSNi1bafr+VivFzfwtk/ssT7NFwsAxgg1Y/l/om34xOhcfup/hV7vZjbZaMMPVo18lcY8lcQ9oymZiuF9fRSptFt54q3GijcSxGuY4gUQLv0VO09hwm7ozwK+9la5gNqjjY5eaaLKuzRzVE5uLqqEeMmG4bm/EEetFI1LoQ3smzM6IDo03kIBampUVzJk8NobMcqw3HXYYAgkiRkayPFTbMRNxwovKtUcYSiTJYqVPgs4MT2H1QZGBKOPLqEvNhbg0icSbkRU89rKI7GcGc9aL584Lqd9VpuISRRxsvVrQDQ69v1WB+Q/o8VqSpE5UtdmKjyybsEEIcmSquThFzDKRrIfdb5bBRXQkGjuN07Bl5P6cu0thxyvplLAorR4UYWQgk5VRg4vy9Vui6DbNjGwL1zQsp/iHzQ3+IEbyxQFmsNIMuQ0dVkZePGlE4jx152KB+RFFSaRuMni7G9Qpc3iAfyrAnNc46klNwTpf12xfM0uRxdx6o/Bcgm7NrO+2VXgUm6y+ZK8TKjLZq4ZKCJd3ol4AKAVSNjQ0lZcD56RaVmWyjqfmsh4nN+opa7M3tZnikXNI4Dta1Tj8aFL7hjwLNzH3teXSlupTeoP/ADyX5jwF7opgNg6hS/Q4n35Udu9pvjtKFB/0ZyGe7rusxxrGJaWNOrvt2Wscz3DR5r2B6FRcfH5pLO4011UyK2qJdMxzOGvboQVo+EYpiY5ztC6q9FQmbyuS2TaTkdaRdimX6jUalKPZ039FV9j7nzU57uUmhsa/dLxzUGQA7EKDktDDR/ReSzOu72NIMstjubq/RMllb6B0dOnFJKfIJ2RmOGoIG5O2qBkVuBV9EMcm9lH6kHaLx0iCZdEpLOuq5D7GnyJHJeuTOlZn2gciuQpkPRhnEgA61oQeoQJIrXUcCRlwRyqpEezZ8YdywMc0DRoofID8rI+zs9yfun3cRPs+V2tfZM+H4o3ytBNncD0FrNjyRxZJRktt6/ZV0Z/iUBYQCFPetV4rHLIW9/x/dQYsRz75RoNz2V4sk1Bym/bJbXZPK49ovst3KaSociU1JWgLsYe9ITi0yUWGBC2UxKDBT0eFSpwRAI4ARaKbRL/6ZU+CMpy7MYX0Bp2iRn+UGik9mhdJqD0sKi6SgfT8KJFLteypmYez13opfiKkMTIOQ+gNj6+aiws5pnj/AEn8Kpl9a3/Cn8Ki5pJT2AqvMrS/QtdiHsQ2QOOpB29FtOHytIHnqsrlwnnoa+aq8MJbofkUvHOnoa0ahjQQQl4WUR5GvVCZkUNfRGfJfpv+61KSKE+Ky6E6XdC+ijum62meJ5TeYga2VMyH2L0AH6rn5cnKdAjczjoL21tp6n8pOWXQ3evVT5M6mFn8wdd+R+y5hnJA136JUrj0SwzQ0mydundDkaNwRXY7rzl5eg37rzJkA2100HT5psXogvkbnVcFp+daob3HfqvC6wSTreyjZRu5MhKOl1XJfa5tdOwmwvOvWoIKKJAESIjsNXkjqQ3ZQSGXlhFKaSGdBpZ11w/iJika8dD99CpjSXL1zKWWWSwHI0nGZxOQ4EA9D0Nq3wrAazD1ItxJc4etfZYWC+h0V3CzXtiMZOh1CzfRyRhKtrf9LSb2ZTxFlNdKfZD3BoPNUvDnh18w5322Pv1d6eXmmcLCx2yc0gJo/D0/TcK5xbxMCz2cLQ3Sr7DyCqEo8OMLIkLf4fgcS1pFjenWR6hJZ/h6WH3q5mf5h09QprZC13MCQ7exvfqtdwLxSD7mRQvTn6H/AHDp6/ZSKd7YLSujKByLG5WvEvC2tJfGNDqQNvULPByKM0wGqKLUJ4o2gxTIxNq3ssoYx0Tn/j33NWpWPJqAn3Ppu/VKwxp0RE/JOpPYf13XHhWK2yv7uAHyB/cLnO0a43oL+uyZ8HmoCSPie4/YfhaZ6aJDsDlRcputbVDCaKQs2KyXdtlJjzzdeax3xnocaDKgoaddlOk4s5jeWvLVMNz+bToN0vnUGF97dN7RvLvXZF3ZF5+Yg6gXujzHQVr9tEGR9jmG3bt6pnHcKtyz9C2tkt+Nbjprt9VWhwWsZtfcryBg5tPU/TRPAitdfJNjJxRSRDytGgkdT+FNlyNa2ry79LVHxHkNLg0Hlsfp+6zfMeY9u/f5I201Rco0ygx9nfyXL3AG9KQQ2tRsl8iQ9vl+UKRVM2glpfGVdywWkpYyF1HoY4BZMiknNnpLOnICn4zy5yTLJQtuiqJ3OKPDESdV1iRCl9lZjWrJLK2EkOtAC4kcCVm5+O6pnBzubVFjUpBKjTY0ac5QpeNPQXs2dS2xTig0hnISUjwp2XxNIOzire0RlvmtFjZeg1J0pSMTLtWcKenA9lkkqYhrZrIOESRwD2jxR1a3flvcX+FnMjFomtU2ePSEEO8wO1eSqYHCXGAySEe97zR1aPPtemiy/OUnOKr++yaekZkBdh9LrKhA2vTuN/RK2nQyRn0CMxzUQqz5PdvdQgFRwr5D6n8JsYU7JehHi8n8N36+qp+HpgzHYPIn6uJ/Ki8cd7g03P7f1T8EoaxoojlaB9BSDyHQUOw2fm3bQPmoliye2ybmyhZsad1NyZgRp13WR5F0M7KGLki+XpumJ5uYcvTqs9jn3tPLS1WaSKPmgk6WiUGigN+7t1C5mx62G+/ceadxbG6Bkkk6bq4uXsjQlHP0Bok9dkKfMOtG+3yRnwh2w13I7+iQkhqz26I2uQNUTM487iSfJDjbr5Vv+Fajx2U0kWT09V9JhMNgbjXTYKlOi+DZMLtPLp8ku/sN+/omZ2FtDuhzNFa99D90xMB2ma/HyLTJYCpcbU9jWuq8iXZo6J/E+G2NFHZjch2W2fGKSGThgoJRjPoqkzN5WZyNWZ4hmuK1PFOGlQJMHXVIeBIpwJEIJOq0fDtEKDACOYq2T8caIo0Ujl9kpkZZSpkS0sia2GjuSZLSZC4eShOYhsLjY3jZdFaDh+XayrY6VDCkIKXKNgTgbBj7T7uJyupgdTTp9VAxMjROCVZcmNS0zO1Rr58jGjhDGfHVnqSe5PcqDkQlzBJXumxdVRF7/RJxanzOlrWtmx2Ywa51uHQ9SbNgfNKnjbfJvfoKrMqFQiNMH1+pv8pWcFzS9rfdBo1uNv3R21ygm+36f2WjDkU21VNCmqJHFHc0gHSwP+fquMjOPf8AshTPuUbb39AT919lQB3VLywlJ2gosA/KvdAdM3VeuxyEnKK6LK8VdoYmEdmBpB1VXG41GQNCHdPLzWe5L6LqKMg2rSS0WpG2gJI5ucO66fsk5pXE9gVMx5KG5Hek0cgEBrTe9oJT/QS3sJHlU4a6DZeS5bXGn631A2SrmjoTfZHbh9bvRHFWwbFnM5Ha3ynYhMY12TsNvVdVVDcdf6LqVoBBb8Pcd/NSZI6dg80ho1AJA/sojtVYifzONi70pcZuGG2ehrQIY/HTJP5bL8eMnmxUEZkS4yCtMpvlRplHQnkZVGl6ya1NyDb0Zo0Tm3FWJCz0VIysEHZGmnIOqJDKCtMJqcQkyYYC3ol5QtM2EEJHN4f2R8QzOPjQzAnp4SEFyhKE3QhAcyk5IlZXKMiZ1HHachhSmM5V8RiEtqzuKMhMB6aZDohyxIXGxf0wQmTTJC7U7ndJsi1TsLaVqCCcaNZ4ewi6F0YAt+pLunT7BB4nwt8Y3BNV+lIfCOHZEg/hyBnnZv7FTfEOBmR3zSl50r3rH0IWR8o21/3/ACM00QMiMsfbhprr5kj+q4dkpV/EX0WSjXbYj5hJmQoceS079FVobmzEjLnIGQ9ISFC52BZdxpWybHXqEx7FRnYhgozOMbyARGBbwDsZBY5PTfyVWHK97kJF6EHo4EWCEqUfwNSfsLjTlpo7JsR6E7FLOhsgp18Og10Sn2Eno+wW/wCbr9lTMVHTUd1Maa0VfhuQD7rh6H902LAAiI2XVqdK6JQc0biCLB6d1qHY5Avl0rcLN8XYRqPl30RyjW0W7SAyN9nThqD/AOq4y3hw13PXyS8E7tQ74Xb3+FzlYzqABtu4I/KVwtl3rRtHzlp12QpZL2TWfEoU7y06Lo5sSl/TrzwrtHs7PeTDG6Lhrw8X1XLn0lXa4vswZIVtE/iTaSEMhCbzpLSwam4o0hKZTxM8bFPiYFZaVd4+eW7rQpDS/kYYcpmRw2k3i8RB6qi14cEdJksxmXByqZOFsuJYII0WYyMQhLkmiCuIr+EVDY2iq+CVQaZdhOi8mC4hdojbqJBWgDI124rt2iDiP5pmAd/pQu0TdKxUmb/w5EALLX331pQfFswLjyvcPX+q0GNiTGMFsjBQOhaSD9HBZnjea9pqWJkjR2u/1XNyP4pMQ0jE8Sc4uaHAXdgjY19kvK8H4h8xv8+6ryS4736Ne0UdnXR22KWy+GBzSYXh/wDpOjlcI/Cy6daI5yYrp0ZI/wAweQ8eY/l+RC4hfHC50geHlo/gAAg852e8H4eXeu9JHIaQSCCCNwd1zFilyCKbFJv8CznEmySSTZJ1J7knqVWOP7VzTC4ggNY1rtDTRvexRsXhfkqDOGrTHCwofsPgvcByyCnjQgqnj4j3dNKJF9holYW0Wk7tBGut71r80w7MedC49vl2WfJh4u2G0kO4+MCLNBFqkHHlHLylGicK13SE3ZWn0ORZjg2uYqPncxOpP2TD5a17KVl5QcdTVdUM3J6RaejmZgb8SQGU5u23nshZkxJ0NhLWXbdEUI/kBy3o/Wslqz3EmLSZKg8QC7U0ejSJuA/3qTk8SlMfyyD1V6YaLmZ7Uk0ZMsUnTIGVEl7VDNaphK14Z2jl5VxloHM5T53pyUpGQJ4cGcMnc3UFVuH8VPVSxFeybx8EoXOg2jSwzcwQ8rCBCDh2FQ9qKRxnZfEzeRg0UXGjpVJmgpVzKVtAMYiCMTSWikXM86hSbPMmdccFlb7bmeaDQT6+X0v6JB7y4pjExiSPMj7oZK00U2fosfG8cM5fZvBI3A/W7WP4hnMe48jyD2df5VeXQadjem1BYri8dloA94uB89Df4WPLiTSEKVs9AtzyRR0BrY9f2S0hc0200RsVQbCQNd9z6lLPamwxVBIbVjsMsWUA2ZobLsJBpfqgf/mmN3KenXuhRR0rWM72jeU/E3UHuOyJQ4jEr7AQwhF5UL2taLl0yehfE9lQ2Pv5Lh8qCH0UvLDlFojjZSDuqI6egp4lXplsG1x6aYo6yJz1FqTkOuyUabKASEuQ02AdURQHm/shPeACTd9AOvdEAQTQPvWfNMiRH7VklQ85XJVE4lt9V1pnpUZ6f4x6q+86LPv+Meqvv2WDMrZzvPk1JE3MCmOYquWpxTcK0c+TsRnCCzHLimpt09ghNnKkFF0fYXDk+cagnYRoucjZc/JlbZfJkyU0k35JCZyFMyVpwSbGKWhyHJtNsZai4+6vYK2JlHEkFKVmFaLI2Wd4hupJFnmINVe4ewcw+qg4S0PDdx6IfQiY7nOIafMf8CyjTzZDdPhDj+lflaPi3wlZvh//AHD/APZ/9BLl9yQqC2NZKTATeSlhunGs85V3DM5jg4dERi8kVAjXEIiakb8LhrXQpIlVeCnRw6dlMyhTzXdDH8BP8gqXxYuguwjZQJCdJ0RJUuN1zPKjxdiZrYpO3dJAa/lUchJuWeLYNHoHRcvhBXL918Cq3ZD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45" name="AutoShape 2" descr="data:image/jpeg;base64,/9j/4AAQSkZJRgABAQAAAQABAAD/2wCEAAkGBxQTEhUUExQWFhUXFxkYGBgYGB8cGhsZHBwcHRweHRofHSggGBslGxwYITEkJSksLi4uGB8zODMsNygtLisBCgoKDg0OGxAQGywmICYsLywtLCwsLCwsLCwsLCwsNDQsLCwsLCwsLCwsLCwsLCwsLCwsLCwsLCwsLCwsLCwsLP/AABEIALcBEwMBIgACEQEDEQH/xAAcAAACAgMBAQAAAAAAAAAAAAAFBgMEAAIHAQj/xAA9EAABAwIFAgQDBwMDBAIDAAABAgMRACEEBRIxQVFhBhMicTKBoUJSkbHB0fAHI+EUFWIzQ4LxJHIWFzT/xAAaAQACAwEBAAAAAAAAAAAAAAADBAECBQAG/8QAMREAAgIBAwMCBAQGAwAAAAAAAQIAEQMEEiETMUEiUWFxgZEyseHwBRQjQqHxUmLB/9oADAMBAAIRAxEAPwCh4Fx6S46zIU2tMp6wbEEdRStmmHDTzjZAgEi+46e4oPlb7mFdS8lWx45HIIp78S4VvFNt4pN9QAITaPftWcV6eT4H842G3p8RFXFOeWEnQFJMEKnbqPbtWY3SW9dzcAn7QnhQ596kxOHUUhTSwSndFp9omCKq4N8h2LjgiLGe1NAcRfzKoaRBKVD25mvMPjdEkXPU0XzzLmUNAghDoAK08G+/b2pfUygwrUPYc1wppNlZBisOtsAk/FexrxjEJ2XMda8x75WrtxWuHYCrzccUUDiUk+Jw32knUmoilQ61AtcGxrPPMXrqkTZR6isbbJICRJ6V42VqMAFR6ASfpUzT5bPwwdiD/LVxuQYZx4IZYRYekqUO6lf4oLiGoHzorjsWFESYsEj5VRdSTYG/EUDETXMgE3Uly3NFoMDbYipcW888QlSiUp+EHie1D2QdZBMcX4ovgsRpkyZvyNiL/wAHU1znbyBGsabuCZZy7LlQYBBN7ix2/aj2GwJgrWlJcN0jZKZ3IAiANo5mg7OZz8IUTHHWsaxTxVeYM7R269/1pNuq13QjqpiUCobxeW+bAW6CgCDGqdW8D1QOkX3vV3KH2m0hCUJMD40EG4JtO82np+VaIwzzqNBUiFEEJCRaDsVE7bT1gVWy7BvoeVqaUrVMabBRE3QPtWvFiaAVORKLD5Q4242vbDCsweCkhMHUVQTpSkAEdd5EWMVjwUG0tFxyV+q6PTM+5CTxbp70GGYONhQXqSZKkpi5BP2puDNo/YmmbA5o1iGQlRIVpT/4hUR2JO0jkRahnG6C64hOpjc1cAY/JnAmylA7ymIJuSFQeQKYcJ4mZwwbS0hawQAtcerV0gdO1eZopJBUDCSAR3ImT870Ky15tJDigTpnYdh+lM4s7FIjqtOF5WMOfZQxi2ytEtOHkWPzFcf8U5Q5hl6Va1D7xnTXWf8AWeYpKUHSFbHkmh+F8RYVS3MFiYUQY1q2J9+tNafMXXcRM5TuE5a/kuJS2lakHQoWM1QUwpJ9Uj3rp3ifAP4ZohshxjcdQP1pAxuNW6LxTCsTJIAjnkWR6WEPkA6kSn52AmhniJlCkzI8wKjpPW3ah3h3OXUBTAVqRoUpIN9KgJt0qqHS761H1E3pXpt1CxPaACndZmuFYV5S4qo6yshIV+NGG8ZpEESmqbiif0o2+u0sSB2ldjA6jdVToxOgKCQD0JvHyqJltWqUn3nYVdPlDDuI9RdJBCgPSI4qSb7y2P3MHpx6xyfxNZUIURa34V5RKEtcY8cylxovIgomHALlCuvsav8AgfNEjVhnfgdBA6A+9KmTZgthZULpIIWk/CodKtvtBKQ81JbJmBu2ehoT47G0/QwitR3D6wpmWWFl4oIgD1auo9/5vW+FdIStJXLkFSTYkQY0/WflRlhz/cMKR/3mxH/3HT3i9J7jSwNiIO9vrXY2LCm7ic4o2O02zLzCogkKO59Img71jaiuGcUleo39+ahzVoEJWOZ2oo4g+8osNa52ECajbdKdvavEqrWiSJ6a8msAmtkt3g2rp0M+Gs4Thi4spKllMI6AzeeelOmbYJjFoZcUsaYGlcpSZIEpJ5vNuIrnDbKZ323qZ7EzYWSPrS+XBuO9TRgytmxCWLZTr0pKVRsahWwBvv06/wCKiy+bnk1aQ2ZvtQ2NGr7R/Bi9N+8rf6aT+QqdlixJ2Eb95/arKwJOnbi/73qNLg67kfOJqhcniHGIDmWcKyVGABftTTkeBAI1iY2B/lqXsvnXKT1HuJH6gU05YwoqSTxz9Bb58His/VPQq5o6fGO9RnwONaSvSNAUBMakzvtFzee1S459CiUaEkaviUnWJ3sQQQLGOK2w2AJIPp25BM+5npRbDZcZI1ApJuDvB4Bn2/hpNWH9ol8lL3MT89yLznEqQhZATZRklKuLFQk9jwPxpeG2fKUtBBcbCT5bkKRA1zGkkEkGDF4rpfkNqUpE+oAahyAdr/8AifpQPOMqcSkhKfMbuFR8cRMR9q8Df9acTJkA29xFD0mN9jAgy1xyfLWHCLEquTa5t+1Dccyr0thokJ5CSD3Ecir6MTqVKdQWkhMCYAEzYxfYX7b1JhnX1uAFSSLmR6VpvbiCL7VCuQeQPyhHx2tAxQzN84ZhxbgXJMNAWg9TSVi060he5Vcnv70//wBSU4haWcOk65lSwlIEkERPbnpSxkuCVh1hGKQfKXYEfZJ5rVwOvTBHmY2TFtcrKGC8QvJR5a1FSOAbxWisM4EecUQ2Tv1p5y/I8G24rzILcAhZ4qj4yzXCqbDWG1KHPSihhfEpt94m5VitLyVgCyrjqOfpTHmOX4YDVhndQJkoIgpneOopOaMG29F8Jj3WVQpAVPBF4qmXHZsQRFyypsApm4JH4U8YdhooASgBEcjehmKZYUwpzSRMKH/EjcUMyfxk22lTawsp1SmINunalSjOtjxButjia+JcnS0QtFkncd+1AS2TsDRjOc5L1kI0I3uZP7CqeUYYreAU5oQbE9BRFDVOVSZTS62LFN+d6yntzwW3Po1qTwSResq1j9mFr4/5iKYVIjUDsdoNVWH1sKMXSoQocEfvVjELKQkKMAXtet2MN5gAAkm88AU1LdoZyV5SFtLZUCAsW49REz7ftRPxRgvK/wDkNQtl+QSBISqbjtSrgXlYVwKiUg3j+b0f8P8AiJIJbWCphfxo5T/ySOoN6CwIO4QgNijAeiAZPAjv1qrjLJ0i4An2Jpz8TZAUp85o+YwqSHBeOyhxSXmJA2JM9RxV0YNyJRhUG1lbVoaNKy4jSE2+I81W3Pet0LHz61GtNdOngrYbTWgqdhsrOkfjUE1JAJNCFMCoRHPNX2m52oa1g1pII/8AdWmsRG8z0pBxZtZqYzS009KINRBu96mccG9RvVUXCkCX8EsAi96dspctaJ5P83vxXPsNaTzH68fj9KNYDNlITAHqJt78ClNVgL9o3hyUKnU2lttI1uLShAgAqMDawjYf4rbC5+0SdEKMbxY+1ornWEacxKtTyyoJixmB8qfshy9CBIHz6czNZjomNgAeYRltSzS+nNda0pUj+2QZK0yCdgOYO/aKMMNglTgkk+kyYhIna3WffrAFVzhyRtaIjf60PwOc6cWnCKsVJKkk7Lkm1+bGTPHcU3gcsaqZ+XbViCM2y/S+FNahqlakkHTcnbb1XJi8R0qmrHLgatSZmCRcjiwkj2NOOOwsqCjZQSIM2M8R2jpzVDEYFKkqC0gg/wA3Fc7qn4hDobXgznfiTM3Gw2pKwVjUk2G3H0pKx2d4h74lC1NfjfLChaG2j1MHqf0iKCJyAJBU4sm1kpFyrp7VrYGx7AZlZw5cyi806UhLDinJHqSBMGiOS+GFBJcxCgzaRqIH03q/kqlYR1tt70BwEgJ3E7au9X/EycDqcbc/6gTIJJJk9uKNuvtBba7wJleUtrdU40PMbbnUsi09hXqn22QHykLEzHbtUuSOBrK3jr0lxRCO4/k0DcdWrDKGklCYkxtVVssftONBYSX4vSvEehGhlQgo3v1pfcw4S7tEKm+0Tar/AIUyZLyypU6EcC0mjGaZSlWoEwNkxVHyKmSh7cxUsLgtzNWlK9aYnaKoHMEpXIuAZiizeVpxGHBQAl1v0nvHWtctyptDa3nUToGyvhKukc1RcuJb73dVOBAjjh/ELK0hWsCQLTtWVzVecEmfLaHYIsK8qf5RpTpSZ1nWCqJi0dO9EMuwK1KQyiCsgGx4HU8f5qthMSUKGgxIIPNjYz7imfwLi8Oy4sLhAVpKVHtxPFMO5UcCMPwLE3xfgR9KCQUqtOnbifnSM6jQUxIVz2M131GYIcslaVG2x461zrxLkjZxcJFj6jHXn8aHiykmmg0fcalHwp4hdYcCVLAbVZQVdtU9Rx70Z8VeDQ+2XsImFpupkGUkcls8+1AsXlM+Zpi9h+tUMJisZhbNuqEHUEzKRVipvcsYvijFxQiQQQRYjkHp714pHIuKdM4xuHxrZU4gM4sRdNkOf5pTcbCSQqQR1FHV77wZFSrW6VfhWxCe/tXpf+6APzq0ieKw542o1k+XyQAb7kjah+Db2Kp9Rt7U6+G2hrEJ9+lI6zOUQ1NHRacM1tCeByMFPHzFR5j4VSUWB1CT1PaPYU1MtTEfMduas/6cw4fWoWhtJAMRaNonuY9q87j1WTfwZuviQLRE4xjmlNGCJHB/eq7b0/pTz42yFTTgVALavhEGUmNu9prnbrgSoQNrHvG9eh07dVfjMfUf0mvwYSbci/Wt8BidaoNiLj9a2SkKSI+lR+QUkKG4P+Kj0mx5hQGBB8R78PviYnfc+9dCypKUJ9REC8E9P0rkmTYyPUPn2p2yt8uCSfTP1AE/n9awtSpx5C5moVGTGADxGX/fFrKtDfpEaSr7VjNuLxvVRnBeY828+ylS0hIQJ+E6pKj32i/B6yCeCI0xb9qncw/pMxB37iOalMr/AIxM91QemovZxi8WMapLLKFNaUgmQATJJ1HcKBO3MzfifxHi1stQ3AJG0TA2n4r3Iv3q0WtboKg2JjSCJUkJ1SdUekTpjue4qHGsJUPJVJI5O/MX6bc8CmMjAkGhX5yuNfFzmnihx9/EsJZGshEFQG5UZM9KLIw2KbCylDRAT6iT8JHE9aD53m72X4txDRJCglSZgkgpiR+Xyqji83xj6LtlLc+o7Ak8nrWoiAovHEz3Yh25izmuYuOu6ybjkcRUbzTr65MqWbTyaIuZe2mTqOqeDajPh/LCR5yVJKkGyZ9R+VNBwsWKE8ytgPDy1ltlerVuE8AcmOa6ExgWRhVNWgShRVYqV+9K2JcddxA81SmgmANPxTPbrV7xFmDbp0jzFOkeWlB0xqB+JXfoaqMntIbHcB5IooltsQZULb2/xUOa5oQk+jUTZJGwJ5NVv9nfKgGULWsmLG4PMdfei+PZC2WQUhKm0qQqSLkHiDc70uyAvu73ObED85T8PZctLfmIUVLcEaTZMzvPa9C/FL2IkNLSEpF4Gx+dX8pznEOPBrUPQkhMj4QOlF88QlxCErHrIJkcEfvSxdsepG4A39x/qL16pzwYRXSvaNeXFZT/AFzL2ZbdygIAhRmAQea1ThiAJHz6074bKlMaVlPnskgNlAKvTuZA+EnaDW6stQ+5rU04gW9KUkCb1QZyPEPfuIosZeUHUSRf7JiBVtGdBtwlaVA2Ag6tQ4vvTListWn1KZ1tffQlWocQUAGfcRUWGy9o/EsG1hp0qB7hWx+VVOfmyIZcSsODKDuIQ6lKlEJTeEkwVQCYjmgjmJ85aUpATJBjonn6Vt4iyVKCVJdGsHV6zFp3EdKEv4tKASj/AKihBPAA6Dib/hRkcNzBOhQ0Zs6RcdzE/Sqz7GoXE96GHEqTaakTmaoggR+FM1cDIMS0Um+3BqFKZMdbVacxknb09KI5dlYUZg3g9wKG+QILMLixHI1CXcuweqALkbdqbsqwS0oSU3KQYBmTud+m/FRZLgEpITEztbf3PFOuGwYCITYgWjvsa83rNV/aJ6TBhGOiZJl6DA9hJj9/yq8goEhVoEz1HvzEVUwLLiAlMa5uonk3mBx2/CieFUjVunUdiYnvHSkMeI7pOV5tissDjS0q5TIm8EdOn+a4R488Pqwr5CvhVse/Wvoxs+nr0+tIH9UMuL2HT6CVhYSIEm/PtWvp8nRyL8eDEG/qoyn5j5zi2U4jS4ATbajzgF452/zSq4NKj2psyx0ONpJidvnWlqhVPBaBt14z4lRtakqkD37infwzjBYTYyR7mLfSlNxm5j51GxjyyZElM3A/Oks2LrLQ7zQw5Okabt+U7RluIAidqOpdSoR9P5vXM8i8QpcgA2/XvTvlmMHyrFQtgbZk7S+pwhhvWb5ngdS0qk+mRYkAyN7ESRxNrzuKBv6D5ZbJCtRhUFKlbyDMSISeCLdKc3Ckp7yfc9KWyXfMSPKQUAKPmBUEG8gp08yDM3PG1OKSLUH4iKY394q5y4wj+9i0AOBIAgatjskxtJO/WlLOs6cdEA6ER6Qen70yf1UB8hKiAQlZSSOitvyFc4/3EKY8spOpOyh+tbOkAbGGmdqyVyEfWUHFqBjVqE7UyZWtSFIVombaTv0NLmDkK1adQG/8606eFs0w7bqFq9WkzCr79uKayAEVFlhPF5orDqLYQNChqV5lyeyVfZgVRRgA64ThHEPKkaQYDiVHYKmyhP2gK6TiFZc+AvWyrUIKbTbiODXKmcOMNmYCEwkLOiD9mCd+1KqALA44+8jdRoRzzBDeBYcCnS7iSAl5SD6h/wAEq/7aevJ7UhYjNEuhCFjy0CyNH2ex+971C3jiXFgkwpRXBM6vej2VY9ogDykruLRcVZgEIu/nKVzB+BywszjHDDaZCYuVHb8Kq5/4gCnEeSZ0DfuaMePM2IYSylvy0ElQBET8qRMNhyoEjjeidBWYZG7jiSyjdxCC8comSkTWVTTglm4SojggGsq/o95WxOiZJ4xxalyWzGwKUkJ9oECiGcZjrkPpSkg6h5c6jbYqFpoG75jpEPwlMGLgX9qD4rAPskkQsEkyYUZ7TQaQt7Rja68942YXOWtA1PPMqkhA1ayU94396mzDN1houkt4tIsghUOJ7KAgm9JTjcBT750WhIAgq7J6dSRtS+9ibykFPt+9X6G6R1KhjNfEa3jC0AdBehbuLJ3Skj+d6iOMUfihQ7j9a1BSdrdjcUZUC+IMsTPFOJ+4PxNa+YPu/WvVoivWGNXtV+KkAEmhJcM0CZ4p98MYbUArcdKo+HvC6l6SsaQeO3A610bKsoS2NKEgdh/6rD/iOrStq8mbmg07J6m7Sxl2BAGoCeaINC4AsTtO01JgEkW55qXMsMooCkHSpJChMQeoPb25isPEnU9X3jmTLzRltlnaIAoZi8rKFyJCYsEjY6hcmRCdPAqbJczKwfMSUq6G3b9/wo407sItEz+kVoIqOKijO+NpWadKkA9e8i/ShniF4IYcUfspUfoaMYgCkr+pmMLWDcVPxAJA4kn8aFkUtkVPcgTsJF7j85wXFO61km36Ua8OE6VDor9KX1CmTwhBC53B/SvSakAYjEtCxbU2fNwulPBEm/P+OlbuZGpdwU7bVey5mVT/AAUbbY7XrEyag4zxNw4Q0SsHgHWlFSON42+ff96b8i8VpT6XToUNwdidrUVYaETb8f0G9RYrw2y+CVp9W4ULX2v132oLZ8WoNZR9RIKtjWlh7LM21OAkygAgAbkmL/hNMrzKVpBQeOOK5HlmXvYVTikKC2UjUNVp2sg9Y4+s0y+GPHbTqg2ZQqNlWmNwDzvxtV+kyA1yvuPETygMQV4PtJ/E+AQ6gtupGkkTB3i+29cS8TMtoxDgaBSkGw4ivpTHtIcbKwARpuBcj51xzxhhE+etLrcaRAIESODWjocm21iOqXeA30i54ewH+o0IB0jUoqOyUwOTyaiGXBb6w2uIkIP3yPymqbWIUhQTJSmZUAY1AHY0XxTYWrzEK0gCTff2rS5ER4nmTKKHENpSC6s6I/5Ex8qbMwyV5DiSQkFtpSkk7KWQRF9qXGkNHysThXAHmVBTja1bkXlPUUw4LxEjGoeD0gqBSkEWBPtsKSzLtbqV84NhRuop4XAL1iREkiSY23E0wYp9nBsJW22Q46tM6laoCdzP6Cl3M3k4dehLYOx+NW/6GrmdZgFsMgtAlAjSFEmTcnvRt24g+DLF+OBLn9RcYhxDOm6olXsfypLw5UlKlJsLSOs0RRjW3F/3EqQYj4v3qXDt4dKtJUog2HY8e9E3bRVGQz2bmjOPWlIBWE9ulZV7/ZW/tEk82NZQ9mM96lKh/DvOLaJKNJmdp1CNqhxmY+Un1NJUVAKAI2kXtzsaLNKLQ0rIg/CBvpNUfE7KHUAhQ1JHpI/Inp+9CWt3biPkkr8Yi5nmKnVanDMCAOAO3aqK0ip3m43iojFPjgcRM/GQkV7EXrZaO9RpHFWkSxh29XWSbUzZFlUFJjVcHt7jt3odkmEkgaZNdNyHJYTJSJ6d+B7TWVr9VsG2bOg0o/G0KZFgTplUTxEQB07+9MmHwoG+9R4Bgi8WoslmRWCiHIdxHMcz5a4HaV2sMSrYmNzaDvbt+FSt4lOrQd4mOKnZMR+J70K8QYQL/uNKCXEmxjccpPY/zamtoxra9/MVB3ttaWMywiZkbxM1SbzHTZW9aYZ4kAEQAL3m+5E7H5UlZzmSpfdDqksNlGqIOr7raedapPO1zxQMaHNkPT9MOSMaU/MflYwKFt5/9xXIf6leI/8AUrDDXqbZMqPBXt+A/OqXiHxdiCpTbZU2g/eMrgiwmLW6X70MwOXFCJJ9ShtyPfrWppNGUbq5Dz4EUy5lI2J28wOWwdx86IZG6EqVbpWqsPGtR2SPlJsP1/CtMjV/djqDWjk5xmB0525l+cactx6AL+m/0/Dr+dN2HfTBIMzsAR+pvQDLcKlZIIBsd/amvAZSlSUpHpkySAJMGY/SvO6p0JAM9AAVBJMlU2EgKEmdok/QcVRxWdpbICgAqYF+Z/EGDTrg8KNCUqSI/wCJiAm4MzMWA+dIH9RsnLR/1DZICiQsd/1qMGmWwWMW6++1hbMEpfSlASkwoGdUReRIi/t1oFm/hMrX5jY9OtMIIA9IESkp/wCRJvaI71S8L55qgSQQI/k70+4fEybSZH8vRWzPpn2yhxrlW4vZJmGIwCwHQ46ws/FpUQjqFKPcHfiPapv6jeHPPaGIZdATElJiAkSTcCYuDzYGmcYdLiVTICkgFMymeDG0+37UIyNSm33mlIJaHB+0mIJAncDtcA0Zc21g6/v/AHF8mPeD7/mP0nD8Vgil6HoTaRFwroQeRWM4Jb7gbaSpSj8Kf5sKcvEOSOsLcwrSgpEedhVmJ8tV1InjT+k0c8LYLDYFrzC6lx5wepc/RPatrqirEyNnNRBxvhxGHgOODzZjQk7HoTW2GDiApaAQOQDzW/ifGtqcUpF1SbnvVLC5wpKU9TCe1ErcPVBtVzXGYxC7qQArrcknvXmFzFwSEqjv/mr3iLKlsuhCkgqUPSU7Kkce1BmmilUEEGbg1IoixK3cixRXqJWJ5r3DpuCJnjqO9W3Xjq1ECEkcb0f8O41iFKICVzcneKpmydNd1XIY0IK/1Liba5jrvXlNAzBn730/xWUj/M/9P39pTqfCMC8ClW5SVCfUdx8+KUM/e8psMHSSd1pNo4+dNGL8J4taQhT9x9rT8U7THaKW868KOstlTkTNgn7XcjiirkxE95onFkAio4kb/WqSwNxtVvGsKHFugqk4lXQxTqkHtFXUg0RNCaIZVhCpU8iqLCJULc10PwrkhsYJO9L6vOMSRnR4Oo9nsJPkGXBKx9a6XljMfOhz+RBbQUDpWgbjcdPcdjRDwzjAtuViCLEd683lvJkDMZus46ZCiMGHw9r2FbL9O+0V6HU/tQ3GZolKkoJ9Sp0jrHfYUdmVRxM0BmPMsOLJBg9xPeqTyZTB2HA2ttVZ/H6FDVabAz8/nF9qCeJM3LLXmaFKJJCGioJ1nquT8I+6LmlsePJqH4/SMMRiFmBvFXitxD6WWEx5qSQ4Un1cemd4oX4Gwrb7YZxClJ8nEl+bFDkgJhRmxBoBk7mMxWYtOLQpxxKgopI0pSgcAGyEgbUa8XvICXGcLACVrViCCJUZn09QOY6VtrhXDSL57mZ+TMX9TfQQZ/URwJfKyNDylKlMCAEwB8unWlROZq+19P5am1nGJzBsYfFkJxEAYZ8i88NrP2knaTcE0sv5Gtn1YiEpBjTqGtSvuhO47nb3p/GoA2nvFWck2JNicUA0lu8uf3VTvGyB7RKv/IVTw7pQsKmwNVMW6paytViTxsBsAOwECtUuVbp8TlykG50LKceEKBO0gwT3E/jTrl2apEoCxINido3mekc1ynKMZ6QZuLU35PhA8JXq9Q0WtvaT15vWDq9KpPqno8efeoI8idJyjNWnEqSXEmSQR0Ec9vpeqviDBJxDamiQEkQIiARFgOTHTaKV8L4UbbcSppRnUArUEgkDeIAVsesWE0yZTgAhctgBKtxHwqgEwCBEzwOaEy4woKHtFwGDEsJxPGBzCOqRcFJi5I6QY9qb/C3iMKGkqIURBMibxsD+dVf6hNIGIVJSlSk60nTp1DorjgwY9+yQ0+UnUmZrVOBdThBPeu8SGdsGQjxfafQeExfpCW+gvvHfvUb2P/8AkISkEqSCFKjgg/z51yzKfHTyAtsjUiJnZSQOdQ7naKc/COKDo811UHqVD63Mex6isltHlwD1ciPJqMWWysJ+PsIpTLbrQEtO7cltRhY+v0rjC2Vt4lbAJ0hZ9PQbiPka+gWnkLSG3E6vOBAEGNChJJ6X61yvxvlQw+YhxBB1p26EWvWposvGw/SZmox/3CCClCQQUkkdpohhsgDyDYC3IqfEY5IAkArUNwKIZa8sxcBM+1v1puzVwBAgVvDlxQBd1qZBSibge1aDAtKSVPKIdIMA/wA3o7icEhBUpIjVvG/yoPhMt/1TmkTHJm9WVpGziAM2wSUoETeSVG/yoVhlFBkRbef2rqGd+FYQlhpRKoJMjjua59j8qW0CvSSAYUaLuBgtpmjbpImR+Ne0I+cV5UdMStD2n1mrBJI1KWLD6CkX+oWZNpaISZ9QE8f5osrxSIIS2pyx+yR+dq534uz990wWkNpTskrTP4CaxUAbgD9/Wa5JU8mKbzxJNrVXC422qVeICk3cbSZM8/L+darhsT/1Ukdga00FCKO1nvLuW4XzFzEAfma7B4MZQlBAEm1/y/nalLwZlSFNJWo3J9pk09ZCx5WpJAJJseCP5NZGsz21TTwYwuPiFcPM7GP1moncKEELF9RGoAW9+0fpRJtSUJsObUMzF/STcerqZv0A6R0pLIAAB3MujEtxxKb2eNocLeraCTwAZ3OwiPqKrYzEf3SRLiwkhCALCReVRb6UMztaW1OOKlKm0h1SY9K+LH7SotPFUcrzpIIULNnVpSIk6omSSZj9aaw6Kxub6wWTUhTSworBY+7mpCTuApXpSOsb/KpsRkLrqW0PvpWhHq9CZvf1fWl3PM7fc/spaUklWk2kyCSbzApqypD2jSsiSkDSjpfnrNPhAoq/oJn5c4U23f8AzBL2Ow+FdGHZQtJW4hJX8RcEgmSfs7ikzxnmCUupDQTo1OEpjcKVcHtvTOgJ/wBzlYGljQjqNSiJPypP8bZTGOdA++ogdZMx23omMLuoxUscnf3gh9gAodanRbmSlQ2B6e9EcXgxj0uuo9OJQCpaPsupAGpafurA3HNU8r1Nqn4kmxQeRyKL5bl6QVKakHy1KjVACR8QKvtG0RRWylB7nx+sgnbwYpY3LlNwkkSRJ7Die53qgURzRTGhZKlKSQSf5eqKkR8QpjGxrmdLGVLgkcGumeFHfSkJi3JO1cx8sgJKTY3tvTh4RxgBMkaTEz1FZ38Sx7sZImx/DMw/BOo5ViT5uyTpEEc+qwUFGBpgXiTbtcriA44I0JMGReIi4uDJ/lqEZS/r2+Vo9h3oziULCm9EBMQoxebaQOgmsXAd2Mg+I5nFPc5L/VvBp8/DBEAeUoQOyv8AJqD+nPhQYrEQpQKECVSN97RRv+o7AaxbLiklSfLOsGSBf870e/plisOp13ygW4CQrkKB2v7zW5pnYYVHj9Zk5gDkJ8wl/wDrzA4ZsuKkaviV78BPTtXKcX4e0YxTTXmaVq1JKrHRv8M+9z2rsfjDxbhMIkuOKDiwP7be5KuscCua+CMQ7i8Y5jniCDJjgJQNRHsIA/8AOmCSFJgPIEYlZ75GMVhyJShKQF6o4AVb/ibVb8R5CMclDgVpKZEx1/OkLLcWRjMS4+AXFhISOilFRgfQUx5b5yNCXHDBEATsbnalW0xU7kNRgZ7G1hPU+CnmkzHmx+P+aHNpWhehYKT3EV7ifFbzCyFLJImAbVT/APz4BxCnwFgXgC4NFAzAci5QnGTwalzM8chKCm2qI3uDQLK818pwQRvdVqNZhnWVvI1qR61HYAj8aD4RnLVLPpUBwbxVly0LKmVbHZ4YR6wniBCpuDI+Kd6E5680WVJUEgGbk8+1B23suujSpJEwQDepGsuwTiNPmr1E8k2/GrdZbsqZHSPYERIXh0Tuk9+tZTivwbhQf/6R9KyifzC/GD6LfsxFdxK1JutR2+0T/DVcNkkEmJ5qxg2eVWHfmpstwynnInSgQpa+Ep/c7AcmKP2gpEvEvOAImQkcACB1Kon5k1fyrL3FrCW0lajAkXAk3PsBNzUK3ta/KSUstSTc7xMKWrdavp0FdI/p35Sy4oCMPhUhxS7jzXQk3IJ+EcA83oWV9q3LoLMPt5e1gGGkOrAUq4Kubibe53o+0ptImRJv7gVxprPhicYt7GSQ4dLSCfQlJMQb2THI5E11LP8ADIwuESGSrQNwSVkJjfUokpTYCB1FYep0xDAXyftNXDnG2XsRm7aPjUkAi17nbYc/KljF4x7FOS0SgIWggKEEpvqnpNxSdjW3BJRLgcOuVOAKgTpSAVTueLWFF8gexD6ygJCFLEaio6gAZOozxeKNi0a4hvJsweTU7jtAqVs8wLn+keW66TLwbbvICRcpEkTBn8KE+Gf7S0XJTqBUkp3TsYF7hJO1H/HGMaSyjDlSW0tEkDdSzG4He9zQjwm2h3Q4T5bTCtbrpmAJsAdyomwSKcx30+fMWat8b8Rhy044qDKlKUk6ryQLR0tTdkGJQrS2DLgAUQL6Qa5LiM1eWySIErWdRHqIKjEKPEccRVfKM+xTC1luSpaQjVBtG0HrUbPjOJA5IhnP8aDin0t7rfix2gxv71njhJK/MBTqUEpWAdlgFMn7oJovkPhLy0KW761pWhwr6gAqUPeYmaRM9xKHXg+FDzHJKkWABJtBm9uvNRjW25gFxkWfMHlBQjVqElWmAZUFbn5RTdiFf6PB+WrSXF6VvpUNkG6G/f7RHyoD4RQFZmwCkaSSraxIQpQMbbiqeMxCnUvl1RK1HUVE7qmf3ph19QlGajchwWZeUnUgyZVrQq6SmbRPatMZmetWpKUgfd4rzKcDrQpQI1D4R36RyaFLKgozMyZ96L01JlWXzLbuOCj8KU+wq/ljagPMCSUkxsbmqeWYAvOJSBJOwHNdDxGSuNsNhKtKlEANqsojk87HtQczKBtELiVwdy+IV8I5spQAt0rpWGeToBJi03NcU8KY3ynvLXE6rGbG/B5rsWBIW0PTquBIi0ne543rAbGceoK+CJu5nXJiV4l+OMOVuLWCNKUD0zyDf08iD+XSues+IH8EFpaWEFckQkGel6e/F+G9TpbP99rT5g+838WpI5vAI432NcwxzKn3EhKSTpkgbDvW3pVHT5mPmY7uIJxb7rrmpwqUtR3J607DFFnLkNMqAXiHNCTsfLbOpxc8BS7eya0xXhRKGkAKAdI9SlHrwBFu5NUvFLzanUBDpS0w0Gm4b1JIHxGdV5USaN1FyEAQewr3lfGYrzXFqKv7iJBCftaT8QP1ozmfixbyGQhBStIuRyfalnL8Qy2sFGoki5NgO2kz+dEXszaRKkpSbaREgzzI2+dWIo9pwNjvLviLAuOltxUDUgEyYIP2qBryRNyDtU2HxSsQC0pV/ibJ+9932P51SShYlMkcEbVZSRxKmjzNcdl6EIT6iVnio8IY2O9u1X8JlpWZN+s7fjV7E4BLQ1lQt06+9W3CRtlJhR23J+zvFH8uRpXKxA/m9AseV4dadWmCAQEqBJm945rXNscta0gG4SJvvNQRfaSDXeHMRmSFKJCbH5fSspNxGvUd/wAaypGMe8jfLuFb2CitGobhGs+wTI4vNbYh0aQhtCkspkkq+JavvKja1gNh3k1G+gpKJBsCPwURWrhOoGef571MrNglpQ1rULqAKQDqA6jiAK6PiHEsZQ23hL/6hSrkSVhKgCI9otXOAEmbRF7/AEG1PGQ47TlLa9I1NY5TTciRC0FSrW7/AIUDOl0fj2hMZomBsBgP7mp1EKISyEkQAtZUVkjcaRb3NdGyvN0YVpSX1JcYCYWYJIG21ypJpBxWbq0rClhTiNThABBj/wC0QCAfe9FcvxqMQ2h4K9ejy3Em8JTsVWuDbpS+VN4thxDY+DV8xiXkGExDiSxiQ2kpBCFpERuISqDQ7NMAnCLaVh3fPcSSomw3BFjMX6dqXvFGILbjaw2FJj0Kmw6gpOxHF6XMfj3LKkJS4dhv6TPyv9a7HgY0b4nPkA4j3l+B1BeIWw2pQhDaFCdTpOrUrqlIgxyTFBvEOZ4ghTeIWp1IKVJIGloG1ghMJ2kXoOfFDym0tlwgNr1oAsdRjc/a2t0rZOba9a3gpfmEFQMwTN1EbE0cYyO8qHB7R0zDNGX8M0GUBLiROkpukpGxHS89xcUpYnGrKQ46EovEGd/ai+TujzmgFQNOnVqACETte6pP4TUWe+EkJUtXnqd0n1NqGlQna4JChsJFVCgd5bcZris+xGIwunSf9OgwpwenX2i1gLfKgTHh5xaFYlKdLQMC11dY69Jpo8LvhTqWVQGwDuJSITwNhz+NXsa0cXh1Iw5DbLKoQdUJUqfUT0SN6gZKNKJxx3yYI8AJbOKSkKlaUOlJ7ltX0g0hvlQlCpBBuD1FMrWMVhG1qQ1C3SpsYiT8MeoNg2vyrvFB83xfnaVEetI0qP3uh96YTvcXfmWfDDkKHv8AgaH5mj+64TsVH8aly3EhAVvuLT/Pxqd1GtAJ5UYPeifGVjb/AE7wZSlL5ZkqOlCzMJ6kDk0X8ZeJUs6m0OB3EuDTqEHy0RcCLBR7UweFsic/2kBbpJ0nQUpgoB+yBvO9c6xmTtspgE+YVQgqsCd4UTsTSXp38941Z2UJUVglgIWFeqx08710vwFmi3LKJhIHv/NqVWcI24kBUgoM6U/EFb6STaJ2pn8HYcB9RQVBASJBjVJ4tSWsKuobyDD6ZyLXwRAOc58UZr5YaBSpzQ4tQuUOQDB6BJG/ShmVY9GHeeZW2hK21qT5iR6lJBIGnubXnmrniBKXH3itKklOIMLM22GlI5mAe1ReN3UNvIKUIBdQlcqT2gxfqKdUAqFrxFS1MSInZ9nLjzhJJAEgCdh07nrQlRm0ED3onmWL1emEgTuBBP4VSW1Nz6Ui09fbqacUACAJJPM0w8ahAJ9+aINuBxYK4gCANhFU0Lk+kJSB1NYTEEQeN+akgzgYTVBIDY9U8fvRfMsucU2XtIKgkFUbGNz3NQ+HsAVK9XpE/XvTbmfihnCtlpqHHYAgRpB/5Hj2oR78S8WWWAloF2Y+1qsY4gUHzFUr3KW4lIO57kfrXj2MU86CtRIKhP43q54pwpIDqUqsSCDuEjYxwIqA3qqWK+m4KThgoa3FE/t71YxhQGwpMAzaN47mtcjf1uNtLjQSRfaTsT86nxODSHChSwrTI1I+EgdBRPMp4lXzO1ZUPlngCOKypqVuFnwThyDGpGmSLTKiBbrvQdtcGQbg2PT2rKyqrLNCGBwPm6rhISFKKjMJCUyTAuYHAow3mhTlrLCG/wDuuOJUT8RiJUOwIt3HQ1lZVH5oH3/8MunmeZFgGWmnsRidS0qV5CkJMGFepStXJBCR8zUea4nCtLQ5gw4GlekpUd4AJgzNwRvWVlVHJ5k9u0Yc1CXUBATOtAUnixgg+4mk/wD23znChMBLSfUuT6QPiMbqvMADpWVlDxkjtL5IJbZCntDZVp1ekqibXkxRvEvGDsRIN/06TWVlNxcHiWm/7+pwJEpbUkkACwBPzMVcexinMK27HqQgtrWd1IJ9O26rc9KyspdlFw4Y1FHFY5RJAJHsY966p/TrKw5hEOKA0BSjp++odew/SsrKvl4XiUxm25nnjjJnMSwwlMaworgGE3TeAdth+NcqxbcLOm8C/frWVlU07Gqk5lFzRrDqUJSJouwiGSFCyU+Yk86pryso9+IICdE8L56tODZZBJ1K+I7x+goN49w5Sy3pAOta7nggDbvWVlZ4YnOI4RWMy94YypTuFTidcBKfUANwiZBm5VbcGmDwPiAsPvi6CJ77d6ysoWrFjn/lLYTX2i74ga1YlLrigEFsKQmOSAuVR0UI7+28ee5WpzDYV5S0qUjzEXBukq1p9iAaysplCQq17RZACOYh5th1NuBSjPSAIr3PsIoFKz8ChCY6jtWVlNKxtfrKMoFwV5ZAniowa9rKKOYMxsZxTQwspU4CYtMC28WmgC0jVBkA3AEfU1lZQlHecCZZwkJdTPwhQJ9potiM/wDMxJUonQqUEf8AHYWrKyqlQTcLZEC4vAraIe0/2lLUlBkXjtMiqasQZmsrKLjO4WYEG5GHTWVlZRJM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448905" y="1600200"/>
            <a:ext cx="3860800" cy="2362200"/>
            <a:chOff x="2641600" y="990600"/>
            <a:chExt cx="3860800" cy="23622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641600" y="990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32" name="TextBox 8"/>
            <p:cNvSpPr txBox="1">
              <a:spLocks noChangeArrowheads="1"/>
            </p:cNvSpPr>
            <p:nvPr/>
          </p:nvSpPr>
          <p:spPr bwMode="auto">
            <a:xfrm>
              <a:off x="2844800" y="990600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Taproot</a:t>
              </a:r>
              <a:endParaRPr lang="en-US" altLang="en-US" dirty="0">
                <a:solidFill>
                  <a:srgbClr val="002060"/>
                </a:solidFill>
              </a:endParaRPr>
            </a:p>
          </p:txBody>
        </p:sp>
        <p:pic>
          <p:nvPicPr>
            <p:cNvPr id="22546" name="Picture 4" descr="This carrot had a forked taproot.  It may not be pretty, but I bet it was still pretty tasty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46400" y="1447800"/>
              <a:ext cx="3302000" cy="16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7328452" y="1573695"/>
            <a:ext cx="3860800" cy="2362200"/>
            <a:chOff x="7315200" y="990600"/>
            <a:chExt cx="3860800" cy="2362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15200" y="990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35" name="TextBox 13"/>
            <p:cNvSpPr txBox="1">
              <a:spLocks noChangeArrowheads="1"/>
            </p:cNvSpPr>
            <p:nvPr/>
          </p:nvSpPr>
          <p:spPr bwMode="auto">
            <a:xfrm>
              <a:off x="7518400" y="1066800"/>
              <a:ext cx="3454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800" dirty="0">
                  <a:solidFill>
                    <a:srgbClr val="002060"/>
                  </a:solidFill>
                </a:rPr>
                <a:t>Fibrous Roots</a:t>
              </a:r>
            </a:p>
          </p:txBody>
        </p:sp>
        <p:pic>
          <p:nvPicPr>
            <p:cNvPr id="22547" name="Picture 6" descr="Air pruning plants in Smart Pots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21600" y="1524000"/>
              <a:ext cx="3081867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4249531" y="4250636"/>
            <a:ext cx="3860800" cy="2405268"/>
            <a:chOff x="4249531" y="4250636"/>
            <a:chExt cx="3860800" cy="2405268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4249531" y="4293704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36" name="TextBox 15"/>
            <p:cNvSpPr txBox="1">
              <a:spLocks noChangeArrowheads="1"/>
            </p:cNvSpPr>
            <p:nvPr/>
          </p:nvSpPr>
          <p:spPr bwMode="auto">
            <a:xfrm>
              <a:off x="4452731" y="4250636"/>
              <a:ext cx="3454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800" dirty="0">
                  <a:solidFill>
                    <a:srgbClr val="002060"/>
                  </a:solidFill>
                </a:rPr>
                <a:t>Root hairs</a:t>
              </a:r>
            </a:p>
          </p:txBody>
        </p:sp>
        <p:pic>
          <p:nvPicPr>
            <p:cNvPr id="22548" name="Picture 8" descr="http://t3.gstatic.com/images?q=tbn:ANd9GcSIIgLFo8iA5pmqpcsYA_vmbwlAs9trgOWaWFbAq1IbemElXi4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5931" y="4674705"/>
              <a:ext cx="3073400" cy="185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61457" y="5261207"/>
            <a:ext cx="976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3. What part(s) of the plant have </a:t>
            </a:r>
            <a:r>
              <a:rPr lang="en-US" sz="2800" b="1" dirty="0" smtClean="0"/>
              <a:t>vascular tissue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27400" y="5977537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Stems</a:t>
            </a:r>
            <a:r>
              <a:rPr lang="en-US" sz="2800" dirty="0" smtClean="0">
                <a:solidFill>
                  <a:srgbClr val="FF0000"/>
                </a:solidFill>
              </a:rPr>
              <a:t> and Roots and Leaves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mhhe.com/biosci/esp/2001_gbio/folder_structure/pl/m1/s4/assets/images/plm1s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85937"/>
            <a:ext cx="5896260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hschool.com/science/biology_place/biocoach/plants/images/3tisscu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06" y="1377553"/>
            <a:ext cx="2639793" cy="35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Adaptations - Leaf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72974" y="1573695"/>
            <a:ext cx="3860800" cy="2362200"/>
            <a:chOff x="2641600" y="990600"/>
            <a:chExt cx="3860800" cy="23622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641600" y="990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84" name="TextBox 8"/>
            <p:cNvSpPr txBox="1">
              <a:spLocks noChangeArrowheads="1"/>
            </p:cNvSpPr>
            <p:nvPr/>
          </p:nvSpPr>
          <p:spPr bwMode="auto">
            <a:xfrm>
              <a:off x="2844800" y="990600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Cuticle</a:t>
              </a:r>
              <a:endParaRPr lang="en-US" altLang="en-US" dirty="0">
                <a:solidFill>
                  <a:srgbClr val="002060"/>
                </a:solidFill>
              </a:endParaRPr>
            </a:p>
          </p:txBody>
        </p:sp>
        <p:pic>
          <p:nvPicPr>
            <p:cNvPr id="20485" name="Picture 2" descr="http://t3.gstatic.com/images?q=tbn:ANd9GcS0yrdcJdutPgSjEbekGG1Btd3v5DiZdOHTyTzHnZgdxw9q0hN71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46401" y="1371600"/>
              <a:ext cx="3289300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6997148" y="1560443"/>
            <a:ext cx="3860800" cy="2362200"/>
            <a:chOff x="7315200" y="990600"/>
            <a:chExt cx="3860800" cy="2362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15200" y="990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89" name="TextBox 13"/>
            <p:cNvSpPr txBox="1">
              <a:spLocks noChangeArrowheads="1"/>
            </p:cNvSpPr>
            <p:nvPr/>
          </p:nvSpPr>
          <p:spPr bwMode="auto">
            <a:xfrm>
              <a:off x="7518400" y="1027044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Surface</a:t>
              </a:r>
              <a:r>
                <a:rPr lang="en-US" altLang="en-US" dirty="0">
                  <a:solidFill>
                    <a:srgbClr val="FF0066"/>
                  </a:solidFill>
                </a:rPr>
                <a:t> </a:t>
              </a:r>
              <a:r>
                <a:rPr lang="en-US" altLang="en-US" sz="2400" dirty="0">
                  <a:solidFill>
                    <a:srgbClr val="002060"/>
                  </a:solidFill>
                </a:rPr>
                <a:t>area</a:t>
              </a:r>
            </a:p>
          </p:txBody>
        </p:sp>
        <p:pic>
          <p:nvPicPr>
            <p:cNvPr id="20490" name="Picture 4" descr="http://t0.gstatic.com/images?q=tbn:ANd9GcR20dT2NtHNpZEUxljb0ulyjMOlKhXq-_uxVKADqxLBAgAPvQZe0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1" y="1447800"/>
              <a:ext cx="3289300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1815547" y="4210878"/>
            <a:ext cx="3860800" cy="2362200"/>
            <a:chOff x="2743200" y="3733800"/>
            <a:chExt cx="3860800" cy="23622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2743200" y="37338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91" name="TextBox 15"/>
            <p:cNvSpPr txBox="1">
              <a:spLocks noChangeArrowheads="1"/>
            </p:cNvSpPr>
            <p:nvPr/>
          </p:nvSpPr>
          <p:spPr bwMode="auto">
            <a:xfrm>
              <a:off x="2946400" y="3733800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Carnivorous</a:t>
              </a:r>
            </a:p>
          </p:txBody>
        </p:sp>
        <p:pic>
          <p:nvPicPr>
            <p:cNvPr id="20492" name="Picture 6" descr="http://t2.gstatic.com/images?q=tbn:ANd9GcRUd3VItaJrrzTTZCR9n3bwJ1unLN5YbdrbX5jIOubXNT_BcMy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49600" y="4114801"/>
              <a:ext cx="314960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6917634" y="4224132"/>
            <a:ext cx="3860800" cy="2365512"/>
            <a:chOff x="7315200" y="3654288"/>
            <a:chExt cx="3860800" cy="236551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7315200" y="3657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93" name="TextBox 17"/>
            <p:cNvSpPr txBox="1">
              <a:spLocks noChangeArrowheads="1"/>
            </p:cNvSpPr>
            <p:nvPr/>
          </p:nvSpPr>
          <p:spPr bwMode="auto">
            <a:xfrm>
              <a:off x="7518400" y="3654288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Protection</a:t>
              </a:r>
            </a:p>
          </p:txBody>
        </p:sp>
        <p:pic>
          <p:nvPicPr>
            <p:cNvPr id="20494" name="Picture 8" descr="http://t1.gstatic.com/images?q=tbn:ANd9GcR3gltGGc0dp-cXRBLC-h8QDXfaJWv0KZw3YHfTD7AFtZ4Kok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21600" y="4038601"/>
              <a:ext cx="3124200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Adaptations - Stem</a:t>
            </a:r>
          </a:p>
        </p:txBody>
      </p:sp>
      <p:sp>
        <p:nvSpPr>
          <p:cNvPr id="21515" name="AutoShape 2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16" name="AutoShape 4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17" name="AutoShape 6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18" name="AutoShape 8" descr="data:image/jpeg;base64,/9j/4AAQSkZJRgABAQAAAQABAAD/2wCEAAkGBxMTEhQUExQVFhUWFxgbFxgXGBYVGhoXGBQWFxcYFRcYHCggGBolHRcYITEhJSkrLi4uFx8zODMsNygtLiwBCgoKDg0OGxAQGywkHyQsLCwsLCwsLCwsLCwsLCwsLCwsLCwsLCwsLCwsLCwsLCwsLCwsLCwsLCwsLCwsLCwsLP/AABEIAKgBLQMBIgACEQEDEQH/xAAbAAACAwEBAQAAAAAAAAAAAAAEBQIDBgABB//EADsQAAECBQMCBAQEBgEEAwEAAAECEQADBCExBRJBIlETYXGBBjKRobHB0fAUI0JSYuEVM3KC8Raiwgf/xAAaAQACAwEBAAAAAAAAAAAAAAACAwABBAUG/8QAKxEAAgICAgEDBAEEAwAAAAAAAAECEQMhEjEEBSJBE1FhcYEUkeHwIzJC/9oADAMBAAIRAxEAPwAUVfTbmB0IBcxOcgC0TlUpbyjBGKTs0KKuwJc9o9lToum0oirwWg3TCVpmo0pbpEN0CEHw8pw3aNAmMtUzop2rK5wgZaYJmiAp67PFli7U6UKBBDiPmmuUJkrb+knp8j2j6fUT0hJUosALxlKufvUVbQycA57ObWN2t59o2eH5UsE+Uf5Mnl4o5I0+zI0+krXc9Kbu+bZYQ30/4Y3f3m//AG8te1vzjRUNIUupTW4OBcZL+vHEFiXM3FUpRAd3AAs1rEOq55sHByIPN6pmlLTozw8SCW1Yln/DUpLBW5CjgXNxm5DCEFfpi5b2JHY5H0sY3UxakqeYkKJ+Z7ubuQBYX8x6xeqmlTJfV0ukedypgCCCfvyYHD6r5GN3KVr8l5PDxSWlTPlJVESqHvxFoxlATByTuGCDa7P5xnSqPR4vKjmhzicqeF45cWTCo4rirdHm6D+oVxLt8cV+cUvHPEeUnEsKojuiJj1oHk2XRxMbP4C+EP4k+NPSfCB6E/3kcn/Aff0ym+F9CNVNY2lpbefXCR5mPuem06UICQGAAAHYCwjl+f5XD/ji9/P4Oj4Xjc/fLr4CqSnCAAAAPKGUtAMBBUESZkcXkdRxLlye0VEt5fhBCZkcpAhidimgdMuJKTFiZXaOX5xAQRQhVqVSEJUSbCGtUpgTGC+J9SBPhg+avyH5wNXoNy4qxJVVypi1Hv8AYQvmvuvBa1BIcQJPWSHhiRibt2TCAYitAERkAloOVIATeLILXgmXUwHORe2IZUi5bXaIgTR1dGCyhAc2qYNzDJU4NmFVQErNoUnToOgdExzeLil4Jp6C1488FjB3ZArQ1MoiNATGXoCUzfIiNLKG68Ja9xtxS9haLiF9TL4Z4bypdrwo+JaoS5bJIEyYdqWyByr2f7xKC5UZXUZ+9RSLpSfMXu5N78fsxSiTwkZcXZiTcEcARMzZUtFlEkXWyWGBnDHN+5idPqKPnKWJfaxv8pZmB3XOGitvpCG7exylHWliCRkBsPyWZIYODk3jl0EwlcwLSCHKA5cgJv0i5HkMOfKA6bUd+0OpLEKLDqOTtubD3u0NJKiAA5cOCS6t2Ok7v6nABthwBd4ztNBrYmrZSVJ+YLAAKi6Qxe+SSOnt2zAlLLWi6OkCxSDbY5D3LFmH0MHeOjclLA5dLFQFi/vbhsxdVyugLSWLdyAcbiQRd+bcjtBJ0qZKKderJcynUiYkA2LjPKSFFzZsH2s0fKZyNpKTkEj6RvqyqUllEAulmzZ3v3vGGrx1q/d2Dx2PSpNOUTn+alpgseRIiLJMkqISkOTHZbrZhRCXLUogJBJPAuftByNImHLDydzh+LfeNHo9IlB2Il7lmznqJw9sAeXk/o1TpKiGIG4hwbH1Lg9+/wCkcnN6lUqh0bsfiWrkY86GoC6vbb5E9/KPP+FmEbk9Qu9iGvb2jeStMO3cU7S5GLE5BOA3F/KGuk6x/DgJ8BS/RXhqBVtJBB+axBuAeLPGZeq5V1TGvw4FPwxQyZMtIQQU5Kw3Wrkn8AI1smpBjE6/N3L8SWgo7qDAqSAH3YDj/Ic3grS9TU+0jaR9C4d09x9YwzyOb5v5Ohi4pcVo2ktTxekwikagOTBRrRa/MUpIa4jeXMgiVNeFUqc4gmSuHRYmaGJdoomLPN4nKmxaoOIZ2JejJfFOqeFKLHqVZP6+0fOlLJJJLk3JjcfH2mFkzX6QCPQm/wB2jCExcVQnLK2VT5xg7T6XcmF8pG5bCNZRUe1IixQo/h9kVzllVhxBupSicQB4Ski8QstkSBtLwhrUss3hxLqwx7wsr0up4iVAs00wqxEJFOp3h30PeJ1BQE2aBDI05G2IrAhdKm3hmiWVC0VRZ0iU4IGeIc0cohI3WPaPdJowgXuo/u0X1Kmf8/1gXXZqxwaRCYQA7+5jEVtWJyjMUVJFwm5BCb9IDM5N/eC/iHU1EeGP/I8tlr5HPtC3TSNwICXKVDcQFAbmBI9LG3cwEnaKk90DVCSoFMqWrqtyXZyAQw8z78wTKoSFMUgLX2PSMNZm3O7B+5jRUEwTJZKE9KbFQSUJCh2JV1Acm4ueBFdEkAJVN6RwQpzuBcgsHZLM5y/nC3kaVFKKLpOggWPSWBKwEpawYpA/qHU72vfIgisA2lMzaspVuJ6bBlMUsGJue3PeLU6gksUl9yVFtwaxYWbzGO49x0UgWWv0qBKlWJbrGwhuAARzzi6G2+xiQvmqSVDpddwLNuBFiS75sAHLGFeoJmJ/l322uzMSPlPD4vlge0MRJAKtzOPmKbMSBdbkXLMbv6R4qr/kgpKV9T7iMEh7bW4t+2i1KimjM6k5SX/pTt4exHYMOR7RjKsutR/3wBmNdrUwISoMQSCQ/G4uR5vaMkZcd70jG5cp/HRzPOmlSBmjVaBpf8vxGyQCQCSHOAACcXJY8wm06j3zEizZL4twfWPokqtQEykSgNiC5XYeItSmdLm6W3Y7+Qi/VM7hWKPztleHj5e9l2k1EqSVpSnep9pPzGwDkJILNgDubwXVJMtO8pKT0lCkpKQBta4ctknHI5wR8K6WlMubOISCkWLlQdX35/fA2qzwtSOlSkhwbOyuHDtyMF3e1o4Ets6i6LE1aCVKO4rWQ5IcMwAYJFwwe9hf3XajVpUlkqUFAOp2DgFznmwHNn7xZMn/ANEkpOHJLXLnkdrswOO0Uy5D/wDUJDOS2XLEhmdsBj/d6REq2Rg0kAp63VYKKVMnBBJF2/fnA85ZQUkMOkAAYAdyC/P6GDzp6VTCtSkksQUsCnalIcg+4sQT83DQu1IJK9gISnKSAAElyVC3zMQD9oZFpsHa2HUNSqYRtBP3h7TyV8hXsCfwij4cpQR/LAAcOpXzdx7YtG30XTlBPWpyOP3+kB26Q15mkLdPoVkOQU+vPtFlfMMgJO1S3LdAdrEursLQwqK1aC3hgjAYh/vA+o1pSLAlVukfh/uDjP4FOUrsG0nWkTSwTMSpnZaSAR3CsGHchbxl6SsnzFJ2gS0v1bpZKm/xdrv3EaOfTqKQqWQFDIZwe4IcQ6OUpv7kdYoROlTJRwpJD9jwfYsfaPjVXTlDpVZQJBHYgsY+1U1UpSQFoKFtdOQT/iefxj57/wD0LSilaZw+VZZTcLax9wG/8fOHKV9Cpx1ZndLpRmGf8SoBo7Safoi7wWMS2LoqlOcxfUUwKWeI1awlJPMVaZPKzfHEWWKajSiL+cBVFOXjazpYaM9Vp6ovoob1Eq8VypbqAViGs2R1ucPHahJS3TmKooCXSjckJyT+zGipSiWlgCfNnP1hdptIl9yuOPb/AHDOQkrBU1nYNCZz3Rsw49WwGurwLg4/H0iqZriFSlKOUi488D7wNrsg7XGSLPuBuHuCHHoRHz6grCVKCiHCja9n5LZ/3AxuXQ3JPgqY4mLBJJJLliQCpja4y/0/1VImTAQX2q9XZ2DFrFL5IPtxEvFCAkkEg+WcjDXHAaKqdX92ANzXLkYS4uPlP3hiWjI2ajTdQnIlmRNShQUQUKC0gjpSAlQ5DBJ4ybubsEaY6d77iV3CVJcgp2lO9KkuxHI4e5AhLp2wJ6kpBKLqIKfmNyFbt3Cgb88WEGaRVqSorSpRmkEAHpFg5Yly9jYj8IzT7GxQZXL2rMspAKUpaxYjbLYJJLluWKibXsYiqeQNgs5O2ygcAm4dyznj3aC01qZsxCFJ2zCElRHys5dPuCoc+ULJtMfEsLJUACx7tYnHUDnAPm8IuxiBZdWlwk7mDlQO5rjF2sQEsX/MQo1HUShJQFBTk7Qwa3A4PP3g7UJe07txawSLXADE2YN0vYRjq6ctSxJlJKphJ+Vib5FrbR9BDcUFOVIXOVIrr6ozVOS7fsWgVMonAh7M+FqmWkFSEh77QpO492S9z5B4O+HBK8NROdpJJz3A8hHqV5GHwvGSxtSf4+5yP6fL5GZuacV+fsJNFkuopIyWNnIABNu/+o1FXJ2IQlJWXI2hJSOp3BLl8D872gX4dkbmKywnBRs+7aSfo/6eUPNRloWg7SQEpO44DWAO7CWBPOY87nzvLmcn8nUxY1CFIa0FagaetAcb5hRZ7beuwAu4z/3HiEcle8sNo8PaFYDkEKcqB8jYZdjA1MtSJJSsWBUtDbjs6UixvhiXu/sYRUFagKAUhagSCgbnY3CCoXfP4YxAKF3RfKuzSzZRUsJB4uGSQeqwTaxz2zFFQkqK0sbJUGfbykjgG5DOWuLs0dJXL8QKEwkE5IIUhewuJjNt+X07YgTWtRSJhUFO4IJNjsBUCpTW3M/nYcWgKdhXo6ZrBlJKUqcGwDB8Bw75Pc3t6QHp8rdNGCSQB742+TCFcqdumOC46SQwCQHswHH1jR/CdOFqUSq4Bx8wHf68+QgprhFsBO2bGRI2IShL7lqF2PQS7Bw9htPp7xpqKdsSH7C3t/qFlHPlEqZyU2a5e5JYHJL/AEIiqprARuB6SM8NmxxGflx2Nq9DBdWNxwCeeOBc9/KMrqaJ65roXMGWYkWywNh2hp4zgkMzm/0t9eIYpnhuMgB3F+2PWAWVtluKQBp8qoSkCY5BBD7+pmwos4OcGH1DMICVIHTcGzl3a5HAvHqJ12A4fju0EUgAPA8rXcxojH5sU5aKZkwKmbFOHSwdwFeg9swFqFJ4stcmaNwIsqz5cEhrKSW9WB7wXNX/ADQSlJDhnyG59bHEJNWr5on70h0Js3Dbg5I5e7XF2g4T4v8AktIy0lJlKVLXZSCx/IjyIv7x5PqwbCHfx5pW5CaiXwGU3KDcH2J+/lGRoza8a+xMlTLVylKPlBVHSlMTpZwEGiYDFgHqQYFn0YUXg0GPFrgig6rO42isU55j2ULROfP2pgeiNgdVNKCW5H5Afl941ugFKpEsjG378x8/qKszC33/AEhjotXUSQEghUty4ZiHDv3Nx/8AbHZVU2zXjyJpRYd8YIDel37Zz3HDecfJKZW6pmFmSVAkHOBybjPa8b34t1dRlTCkFRSlywdvU8ZjD/DEoJUha2uXPuuzDvc/aAxulKQXktOUYmxnUilykFuyQCGAUAGHkLD1iuXLFwpRLEE8OcEjLtYcY4g7T56FSygDcQHsSCyVOkIHJYFyq3SS7MYH1CSpLMk7lBLpc5clgQc+/HsFKT6BaXZXNASoMT0pJIDHBKdxBPcswe7RdpspKphmKSSygpRSFJG42CkpNyOq+Pl5iiSJiSSjJ3BThWNoVtQSkux3Bns2YOkIMwdKAoEO5AQ/LAvZ1EekDKdItIZUFQJZPiABIDpACSrpBcWbrfDcjN47VK1KZTpQwIuxJAcdILfL8wEBIrpS1naw2kk3Auk3QWOfmPbq5aEmr6ykgIBAAZiHAtjaFAh+PrmEpNug2yn4grtibgAlNgP6R5fW3mYSfAk1ImGYr5iXz/SCHBt5E+3Lwm17VDNXkuWHdvQxPTZoQnb+kb8eLhj32zPzvJf2PudfTpmBE1BSBsd1MwDEuXwBkt2j4vXTVHfsLJWt2L4UqzfXBiybr06YkyUrIlH57/MP7SeQWDjtA65jNydw+xf9I7Hh+HH+lyZcq/X8Xv8AuzL5nmOWaGPG/wB/ya6S4KUSNhKQx3OQ1gLOA4uXNnb0jU6PTISjaACQ+0kbjuPN7JPlgA+kZTRKNXh7jvBIzYG4uA4LF02Nr+8aDQTMXMARMPyhTO7pCy+7cGuQLjPft55qlRvQ8VSy5gWhync4JG5KgkqHynj7gH1ulrfh6lkzBM8IMnaNt9rt0Eiw+xBIIyzFT9QUpSRtLqBBSe4ICXubEbg9sE8RTq9UmXKSggkqDkMLkllbibvchgLn0JgIyfSLcV2z2jlySdqkBRDC6RtACbAAN/ccDIjIa7JNOqYghJC7oNycY6hwxt5w31DVQtMhSAUFJLhgyhZrcEcWe2OISarOUtPXfOS55/U/UwcU09lN/YT6KjfMW54DPhw5Y9gXjYfCWmhSlJ3BggEgBrra/tj3jKaS5VOIZ0Sypmdw4Spu3SSX9I3HwSgCYpQW6VBkpv0kHqN8Dz8zDMzFwNNQSPB2BPU5YucJAaxPzF0j9iJGh3TJqiokqsl8JASLAO2SeprsO0SUoJfPUqwJ57Jc2dsCE1fraJawl7ln5DEnPbDX7xmtLQwho0mahO2aQtRJDAMkgc/m8F1NftUQ7B8gHkCw4f8AKE2nVSphK0qUklR6S9kvkul+X92g+pUlKkhCSSznHfh8n9IQ1vYztGh0bUBMcEsq2OwGXZuYMqqPefmI/wC0sX4JjMUVSQDty5w9vUD25jV6FP8AESFHN3/WNGHJ8CpxrYJJp56poJST4ZfcrbguCEt9YD1qi/mE3ShQ3ZI6uolyDl29I2SkWewtGR1hZCphmEkBLJTt6WJuSrvmGSjxKjLkwrSZqVyAkhxdJdjuHL98394wmv6X/DzGD7FXQc25ST3H4ND74ZqlFU1IcgKBuTaxFuGtxDzVdNTUSilQ80nseDaNGOWthThyR8605O9bQ8raXw0u8LKuiNOX7RRqOqqWlnh6aMbDJFW5YQyMoQh0dQGTDGoqw+YSsvv4tCvqe6hmuaAIWVdVZopTOJgacqHMdQTSqSMwcasNaE8pjB1NJECyNHlagzZa0H+pJHu1oyumpQQEEX3FyxcMp293EbcJjGVGk1CJ6imXvQte7oZTEqYApJBLuBb8ngZRtBxdDrTlMFEFnuC9urcGCsEMCe2Bm8Az/ESErtwohmyWFuw/OCRplSkbFgB7BIZw/FsW4xbyiz/4yZSAqYlexR6goli/cK8yc/lGS97Y8pR8S7ZQlhN+6lP8xLkKdza/GREZ+vgMUEuxAuna2GIY44PkLxXW6bJGUsA/BBDlxdmYv5tFkr4XlTRaW/8AaoFSbl8pu/qf7Ypxx9uye4SVOsMN6i3bLk/pdv8A1Gbqa1Uxzdzn98vGw1H4FYuJjf4rCu+AyfoTmEVRoU5KStKCtIyUdXlcC4D2do1YnjX/AFFyUn2KJMjoKuzfi5i6npSeo4/GCdPpCuxxB82gVLAcdPB/Ix1PT/ozz8cr/X2syeWskcV41+wPZwAwgvSqbfOSOAHL9twf8IqaLKBUwrmeGHKUhxYlibkA5a31jsesy4+I4rVtL/f7HL9O92dN/Fs1mn1TrEpBfaodknA3Nb/EkkXubWjTS5RT/wBI7ighKikpcBipSnJa+G9O0Zf4Tp3R4gfe53OSNpsLoIwyvuPSHtNNXsUoBwVAAkCzAJHQpSGBtZ/MB3jxM1ukeki9WV1ulzTMQpyjbv2uxdTqdR2/Mk8D3s5EL9XpZkwWIO3aEtwA9sepJtcvwBDaXIWoqQFALDFwEqNg4DEfb1uYFRQuSCsbgpKiQ/XyCd2Hclg+PYVGXEtqzM1AWADcBI5PKTkkM5I78iENSohRAUwubuAMm59zG/1GSkkMHDKC/plwXDOoA2Lj3GNnoAmbyCMs5cAFgNzeQd40Y5proVOIt0Gs8OoSXYXCn5AIUoe4Ch5+8bbSVrlz1i/STZTElJUwWkgYb2LeUfP6iYZc1MxvkUlTdwC7H1FvQx9Dq6hAoxMQ6tssbCGCiksLk9gXPoWi/IjaTXyDidWmN9YrVBAUkh+QbEWuUg8iwYcmM9RKlqUCouoFz6kuT9nbzhIayZNSNytzMzuzjalww5B8ovoqpQSHYoJuo2bLtZ8P+zGaWJpfkbys0lXUy0paSduXYZULhg4yT6MDF1FUbkFUx5bO7Fn87FyfKF6dKmLQZkuwGE36nAxwIimqQpISrhRThRZSbKJ+4ZoRw0HdGn0cJWoMbF3AL+lhg2/GNpplKmWAA/4lzHzjTUGypa1A43Jw4AuyQx7N5xu9M1FCpaXUCsi/tB4nFMqd0OqhdsPwfTmMf8WAsAlW4EXTYMHybY4z9Yer1JNkkgElgMn7HLXjOfFE1KilAJ3KORewy45sXh8nYuCoWfD1YJM5aZttxQAQCq5cAOOG5jazakS0qJ4cx84CnnTE4QBttuS4SCGfsSX97w/+JkrUiWiUtO1aHcklglkgE5LkKv8A4mHRYxyjGNsyWs6mupmqIG1JNh5MB+UAKpFQ0mUgQS1hEBPSIcujG3excmkWMEx4qSvuYcoAOIkZEWVSCpMm0U1NFDpUsCBqhLiLosD02UnEGTJG24hNLmlC/eNDJVvTFFlSFhoZ/CwC3mANfalSm+qU98fVrcoa+SVFMuw8Q7SVFkhLFSio8AAF40VBOSiXLQkKZ7qYOWVtBA4BF3fAjN5GSvaNxRvZp6WiSSSQHPLN29QYD+JdGE1BJJcACxIT8w4c+eLxH/m5IUrw1iYU2UEHexdmZ7l7fWBFz1zCverpCrBwnY1lA8ixBv8AaEylGqrYUYyuxTo3w243TAhbXcbjuISASS5d2bAxFfxApaBskgMGUvA6SqwwzZHtBtFX9SwlB2Ei4uVFrlrlmf8AGK9WqkIP8xLjlgGa5GSC7ufeFWOoyFbSTtu1IIcB8MSoGyMO/byvxETp60gKBZQux+Y+yQ4yOe7xuqmslBIJQClQdXS6cckfL9YWTKRCAtX9KnJJ6rBskmwuwPDeTQXP4Kox0qWlSnUwmXZxZVrEgF8g/lBxVLmJ2sMMQcdrHseHY+UM6XRAvctKmDlukFQdPHUR53cekBajpxQXyQD2HJIFjYuxtBrIrLVoxWp0ipSiDjg+X6iKdBrFSKkGxsyhxtUb/a/tGsqacTUF+rb/AFNYWJ62/paz/wCXEYuqpPCn7SXBS4fIA3BlB8+eCL2eOpl8yXk41Gb6Vf5MUfHhik5QXb/1H04qlF9o2lbXBbc7p2kt6C/Dw3pJKSgS9wvuSXGAxHS1sty4EfPtLKlLsopFhY7WBOWZwWP5xsqCYZd1KcHgW5Llk4zn0J8+K/bqzYtjOnnDxOHYKQoOLblZcsVAO57Hh4F1EIl71KLMk7dzbbFQBSS+0kMePlxlqZM5BUFJwRYDszsBgj35OLxbU1QWGZRLBOe52lTZ5bOO0RdliOVNmTCAxCHOGBCUWYDs6gGAYXhLqEl0rID3B4A+UEuFHJuX4g7V56lTAiSl2fcGG0gp3NuK+kNfNtsC6emaQAlIUt1dKuCkOWJdyAQ8aKrYu70ZP4qSEE93Yj/IDI8g7X7Q0+Bq8TZEylWcA7Xv0q7O+D/+fOLpugLn1a0zwZaUDcoHJKiWG67jJ/SLKz4bXTtNkMVIOONpfptkMW9o0qUfpqD7AWKblzXRZTaFMAPyna5Z1C6bizdXq7fSGOm0HjygkhIXLVhim2dr+t7doGoviRK1JaXZrglmWDfb39LGH9BqCDdIG5WQCLt3ULPj6xlyWuw40+g2mWuWgS1SSpG1W4hQ3bgBtDCxe9yU8QiqaeomTpiFyv5CgSlSglDKbp2bTuyefOH0oiWksu1iQCHY2BJy3nCar+Jrmxbj5W4HAxz7QqLfSQTSLNJrU0p8NRVMUxLki3cCHkiWVLE5KVJcYBCQbZN75/GMYZfiLCgrqJsWCjfuPYiNAvVymUZaQsEW+Rb34AA8/vmI42RMU6vWmXcFir/qAkb0227clny8NtGqUfw7qJMxKilh3ZnKv6/UYPo8Kv8AhwpW4KSO+4u7lgyQCSXNmdrQzn6N4MqWJZfc6iraQSoqwAeq782zDPbRW7FdVXIRUl1lNgOhlOSQAGIODf8AGNNV6gJiaYhgP4aVZwWVuWlQcWN0xgqGeoTitTbSbMHIYbRnyA+ue7qnni20MAGA9yok+qiT7xoeN00IzNSjSZ2ruD5Qt8NNrwxqJviWgRNG0Pj1TFUwzTFgZhgpae8Ipw2jMBS6pd7wVEs3kwvHiKfvEaYF4snFXEUWLNSpxxmC9KmWYx6iU5vFqJe0xCzlah4czaEAk5Kg+1LAvhruoMf7Yr1mpmmdLQCkdXUp1EkqQ/yg9KQ4Fzki0TqJG1KllXUXZ9p6irpF7WIb2i/4fAWpCFlKm3kmxUCcbyOWJjmylyk2a4qkW0GgJlqWpQJUrJsBcpISGD7uSr1gitm9bDYlmsFJ3As5s93ci8Ma6eAnYkssswLJYAWIfzO33jNyqMlbCwCw+XJL7j3Lsf2YGRaNHRS5ZAW4GzzZwU4I55+kZzVdRXMUQsbUsMswIBbcALY739oMRpSkq6VZIFwe4N2PGALQ4l/D9ipgVFJ6lXvfg8XeKW9It0tsXiYhUtaQoJZiLBaSFC5Y5HkGNo6fLQmSlCSNpYdDbi/Ddrh/WE0sKEw9JBSEv2JYFTMGcO7/AKQ3oyVbkOSlPynFwLXFw22KLM/PqVSpmxDMxLMD1XJtl/u0LamdMUWCit3ybm5DAWe/fDQ+qtLAlqx0Kd1G4T/cT3ID8GwhJLpFLdbKS7uHLskm/wBC7OYbBqgWidFOTLBBI3YP9XOAQHNwXzZMKtWoUTmCWE1BJlkfKcky3b5WAP7aL5tGjcPEcAdRKSQoqLHpvew94lIKt+5/lLkZKgRbOVW99sEva+SKv4YoppoAU7AsykqYdQaxtkMYYpqyUFxvfO4p9v8AHHFufSJfG+j7UCoR3SJgH9SVEJSv1BIHmPSPNHTITTbgVqWQCp1KF0ltrOwBBb78RJwSXIuWpcT1WpKXtB2Mi+Dc7tytoBvctni3EN2XMSoyUneSk4lpZBUUuTh7ktYMX9M8lCpiwUhJN0hmsANxSfOxNw7CHY8eWnKRySCVOTe5D2vYelhiK0qBKKKQtAVuOS3UWa4KSnI6gkcgBjbMVp1b+Hmgq2K2hurglIdg9zYNzYw0m+GQtSprq/x/qAdgkEPhnJ84ylNTqnzGQ7G5VYsbfM1sM3n9jiubKbpDEeNVTl1YBCUo2FCSQVgqdQQcgpHUD3YDmLJUoI2n+I3SyoFilltfpNmN8uzMY0+naeQlKEhkjH++5OXhV8VUAQN20O9yLH3bPvGniqpAQycXsw2syjInlUtToU6iAx2uckGG/wAOasQWUyrOCEgqYG3k1+GiifTIIxnPn694HEvwlBUosALhnYeQP7EVPHyjT7A5rla6N5SVXjJVLUOOpwbgvZvR4S6zoolAFHUh/lIBA2iwd3sNzdoVUBqJKiqWFGUP+0pI7AB7i9vKGlfqBntKALnDhIbIuHJFmv6+kZeLi9MbdiuTUhCgRa1wLf5KYgu/a+eIlWagpR6Dtc3JSTfHUcks3qRAuo0E5F1JUkEkDOQOpwQHGeDxEpOnqJSQsAqIdndyQeXIGOIbxj22Db6NHLrGQEpSucU8kse9gH2vjD3HsZqWrq2lWzw1FJQlJyBdLAH5Qznp/AAlfQ0xlsCCFKLOCUm7B9ri4v7gXzFFVKUqYWHSLerZJPN3vzaAxxUpBSbSFVWsDERkVvDxPUKYu8BCTG9GQayaoZcRbNqwe0IlODDGRLcXiUQsbccxM0RHH0icqSEwWiqA8ohDVoDQDVVuxV4uqKoJhcJXilziBYQyl1CSIsSQYWT6faLQXo8lSnc4iu9E6NZIpUrptpYb0i7PdneEMqYinCzKQyie2cmz3Zu+YZUFX0GUC60BtrgEpYsQ/wBPaFOqypqpQKks4dSWJs5JBIsLNcdyI5k1xdGyLtWLqytUf5hUesmyX9UuE9gL3EG0dSCtCEkqDuGYt0gO5H/p4VV8gS5aUhW0MLEOGZyBbLEgx2n1qUFLFTl2ZyHHmxsWGbX84pq1aDRsvAWtYU1k9mGO5OPPPpD6mmnDFlcNbl7xkJGqklFvmIBS4Yvlhl7k9zG4oJbIDufM3PleCwpt6FZXS2YikpBPlrTMHgrS4KAXZy1w9ywbt9YZUEqXIsCf/Kzlrm2TaPNTpUFc6ZvALAEFmSb/ADDnMZugq95O5T7SMi4YMALY5bMBtDFs065oWogMbgEN5WAPIz78wn1nT2SooG3nAI73Adv1gupqlMCi4U3V2SxwMA4ziAaecte4qA2KJG13YEYINu594iZDOVCpm4OkMQQSoC2Tci1/Tn2iulkIZZmshKVBYuAGJCWxY5tzu5EWGoUoTUFYSyiHLKYDpASRnH1MJdSnrAKAH3kAtyUh1BmsH23/AFh6TloButjj4h1ZCqcSkbSkgBdnFgOlj9faMhIo2DhSk9g9vplvQw8nSgSAwZIYN5WeKZkpywjZCNaZmnNylZGkoEqO7cjuxmbC/opBBH6RKpqJwsJiVh3sdzHsSlkq9hx7RGVp/UN2POGUymSE2ivpRvZfPWkAaJJE+YfEJy5CWS9+bfg0fQtOpZSEhKEhIHA/E9zHz7TleHO8jH0CiAUARFSVdEi77HMlmtCr4jpQqWX7QfLmAQJ8QTx4R9ItEZ86rqdg4geTJIDmCdQqrAQEagkNDRYVQVSkElASX/u8nIx5k94prKxBUFKSqVMBZ0gqSU56u1wOcRbRSWDmD5OwhiAfX9IU8cW7DU2tA1RqcxgVq8RKWJuhsHO0O1+/AilFYJiwpLpFrfMXsBtAxa1yMYht/wAehn2pDYYD1iJSSkgAADsGHs0AsSQfM8mKmbCpTAqclgN3OSMen3g7SFpmJhL/AB7ApU/MDSNSEs9JaGxhxVIW5W9jfV5DOBCCd04g+fq4VZ4VTF7leUMSAZGnlKJdoOQguBiDKdaUpi4Sd5sIq7LqjyfTgIeE5KnLGGdbJWkNdoUBKg+YXHl8hZK/8momEzJjcQ+kSAkCAaSUAXj2qr2sIIhdWKAEVyaopFrQGmYVG8EJS8SyF9FSrmqMxCmmpIYl2bsR5w+p9RKxtnlKSbbXAuzH1F/vGYTWKkq3J9CDgxXqM6ZPUFOlLYIJKuOGA+8ZsmJydo0QlHjslrumrlqBCCpO6wG1iCOrcOBy47R1BTrEvdsQVAEhIPptJfCh9LDDQOjVZqE7ZhASP6wHDP8A1AuQPtF8udgpSADYFG0h9wZm4N/rGSUZR00MjJMXza2dMW5Dje6khrbWcXDG13GY+qUmqoFKmYSEAJcB7HpLCwuObR8xqK1KVAhAfuzKOQQ4/CKv+UnKB8QlSGwz+dgzBrQcZtdAyin2aaunpCEylpdKgGO4lb/N1O7h1HnvCSoq/AUXc4Y3SbhhYZz9ooRq6FckYYgkMzFX3bu8XTqCYqYJiSV4cfKnOXNsW7wHz7gv0NtLnjwxus6iekl3N3PPfniJ1VaWCUbtxfgpDX5bOSPrCyRIWhQfAJUwZRHLP6kcQbKmTG67Ak3ZkkFreRtk/wCoBsIpqKGXsVMUQnqFi2Hu985/doz1VTAKJYjawlgBu5XMV6qYAf434hrX1xmES0h0pLkmwd3FgH/9xUuU4bPnGrBGV8jPml8IUTJ1mGYnTuA7QwTRBJcwQEJjdYgRmeSYIS7RTWSmX0x6lZiEIz5Dw/0LU9o2kwpQO8WSkpfMU9kRrf49OSYTa7qW5O0QFPQwzC5U/Iiki2xfO6jiImWq1oYyg92ic+ZhhB2DRFIIAtBkpIt3gZSlZaK/EMLnFvpgyjY4SsENHkolIP2hWgqcGD5k4sGglGlQUdC6upgRaFUylBZo1EqQSLiADQkGDTKaFSqNhiCU0DpdOYarpyUs0DU4Uks0SyUACWUm8OtJqk4is0e8+cDnSZks7hELNHVoBS7QjnyQ8MKWvGxlZ84Xzluo9uIFuirGJmWaKkpvHR0CGFyJIg5EkCOjotEFepp7RPTEPaOjohCyrp8woTIS7Ee4sftHR0U0iWGCgIDpWXd7hJ8jwIX1gmMzhvRr/T9tHsdC/pQ+wXOQFJoV5SZbcBZPb0b6QxpNRnIcbUEHJUOwsz392jo6J9KL7Cc2uiaK2YOU+fzE+3A/1HS1Fb71K5wpSfzcc4PMdHRFhhH4BeSTPZSw7DHlBSltHR0MBLJSgoQJUJ24jo6IQGljJMUzJfIjo6LTKKJylKsBA4lzAXjo6LKCRVE5iAUHjo6IQNpJgEVqnpBMdHREQkmsBgOpqI6Oi6ISodQGDDakmAmOjoog0lnyihbbo9josjB6ioCVAQR4IzHR0QgRQyOqHMymcYjo6CRTEms6ONpKbRnpaCLHiOjoGSJ2f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19" name="AutoShape 16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20" name="AutoShape 18" descr="data:image/jpeg;base64,/9j/4AAQSkZJRgABAQAAAQABAAD/2wCEAAkGBxMTEhQUExQVFhUWFxgbFxgXGBYVGhoXGBQWFxcYFRcYHCggGBolHRcYITEhJSkrLi4uFx8zODMsNygtLiwBCgoKDg0OGxAQGywkHyQsLCwsLCwsLCwsLCwsLCwsLCwsLCwsLCwsLCwsLCwsLCwsLCwsLCwsLCwsLCwsLCwsLP/AABEIAKgBLQMBIgACEQEDEQH/xAAbAAACAwEBAQAAAAAAAAAAAAAEBQIDBgABB//EADsQAAECBQMCBAQEBgEEAwEAAAECEQADBCExBRJBIlETYXGBBjKRobHB0fAUI0JSYuEVM3KC8Raiwgf/xAAaAQACAwEBAAAAAAAAAAAAAAACAwABBAUG/8QAKxEAAgICAgEDBAEEAwAAAAAAAAECEQMhEjEEBSJBE1FhcYEUkeHwIzJC/9oADAMBAAIRAxEAPwAUVfTbmB0IBcxOcgC0TlUpbyjBGKTs0KKuwJc9o9lToum0oirwWg3TCVpmo0pbpEN0CEHw8pw3aNAmMtUzop2rK5wgZaYJmiAp67PFli7U6UKBBDiPmmuUJkrb+knp8j2j6fUT0hJUosALxlKufvUVbQycA57ObWN2t59o2eH5UsE+Uf5Mnl4o5I0+zI0+krXc9Kbu+bZYQ30/4Y3f3m//AG8te1vzjRUNIUupTW4OBcZL+vHEFiXM3FUpRAd3AAs1rEOq55sHByIPN6pmlLTozw8SCW1Yln/DUpLBW5CjgXNxm5DCEFfpi5b2JHY5H0sY3UxakqeYkKJ+Z7ubuQBYX8x6xeqmlTJfV0ukedypgCCCfvyYHD6r5GN3KVr8l5PDxSWlTPlJVESqHvxFoxlATByTuGCDa7P5xnSqPR4vKjmhzicqeF45cWTCo4rirdHm6D+oVxLt8cV+cUvHPEeUnEsKojuiJj1oHk2XRxMbP4C+EP4k+NPSfCB6E/3kcn/Aff0ym+F9CNVNY2lpbefXCR5mPuem06UICQGAAAHYCwjl+f5XD/ji9/P4Oj4Xjc/fLr4CqSnCAAAAPKGUtAMBBUESZkcXkdRxLlye0VEt5fhBCZkcpAhidimgdMuJKTFiZXaOX5xAQRQhVqVSEJUSbCGtUpgTGC+J9SBPhg+avyH5wNXoNy4qxJVVypi1Hv8AYQvmvuvBa1BIcQJPWSHhiRibt2TCAYitAERkAloOVIATeLILXgmXUwHORe2IZUi5bXaIgTR1dGCyhAc2qYNzDJU4NmFVQErNoUnToOgdExzeLil4Jp6C1488FjB3ZArQ1MoiNATGXoCUzfIiNLKG68Ja9xtxS9haLiF9TL4Z4bypdrwo+JaoS5bJIEyYdqWyByr2f7xKC5UZXUZ+9RSLpSfMXu5N78fsxSiTwkZcXZiTcEcARMzZUtFlEkXWyWGBnDHN+5idPqKPnKWJfaxv8pZmB3XOGitvpCG7exylHWliCRkBsPyWZIYODk3jl0EwlcwLSCHKA5cgJv0i5HkMOfKA6bUd+0OpLEKLDqOTtubD3u0NJKiAA5cOCS6t2Ok7v6nABthwBd4ztNBrYmrZSVJ+YLAAKi6Qxe+SSOnt2zAlLLWi6OkCxSDbY5D3LFmH0MHeOjclLA5dLFQFi/vbhsxdVyugLSWLdyAcbiQRd+bcjtBJ0qZKKderJcynUiYkA2LjPKSFFzZsH2s0fKZyNpKTkEj6RvqyqUllEAulmzZ3v3vGGrx1q/d2Dx2PSpNOUTn+alpgseRIiLJMkqISkOTHZbrZhRCXLUogJBJPAuftByNImHLDydzh+LfeNHo9IlB2Il7lmznqJw9sAeXk/o1TpKiGIG4hwbH1Lg9+/wCkcnN6lUqh0bsfiWrkY86GoC6vbb5E9/KPP+FmEbk9Qu9iGvb2jeStMO3cU7S5GLE5BOA3F/KGuk6x/DgJ8BS/RXhqBVtJBB+axBuAeLPGZeq5V1TGvw4FPwxQyZMtIQQU5Kw3Wrkn8AI1smpBjE6/N3L8SWgo7qDAqSAH3YDj/Ic3grS9TU+0jaR9C4d09x9YwzyOb5v5Ohi4pcVo2ktTxekwikagOTBRrRa/MUpIa4jeXMgiVNeFUqc4gmSuHRYmaGJdoomLPN4nKmxaoOIZ2JejJfFOqeFKLHqVZP6+0fOlLJJJLk3JjcfH2mFkzX6QCPQm/wB2jCExcVQnLK2VT5xg7T6XcmF8pG5bCNZRUe1IixQo/h9kVzllVhxBupSicQB4Ski8QstkSBtLwhrUss3hxLqwx7wsr0up4iVAs00wqxEJFOp3h30PeJ1BQE2aBDI05G2IrAhdKm3hmiWVC0VRZ0iU4IGeIc0cohI3WPaPdJowgXuo/u0X1Kmf8/1gXXZqxwaRCYQA7+5jEVtWJyjMUVJFwm5BCb9IDM5N/eC/iHU1EeGP/I8tlr5HPtC3TSNwICXKVDcQFAbmBI9LG3cwEnaKk90DVCSoFMqWrqtyXZyAQw8z78wTKoSFMUgLX2PSMNZm3O7B+5jRUEwTJZKE9KbFQSUJCh2JV1Acm4ueBFdEkAJVN6RwQpzuBcgsHZLM5y/nC3kaVFKKLpOggWPSWBKwEpawYpA/qHU72vfIgisA2lMzaspVuJ6bBlMUsGJue3PeLU6gksUl9yVFtwaxYWbzGO49x0UgWWv0qBKlWJbrGwhuAARzzi6G2+xiQvmqSVDpddwLNuBFiS75sAHLGFeoJmJ/l322uzMSPlPD4vlge0MRJAKtzOPmKbMSBdbkXLMbv6R4qr/kgpKV9T7iMEh7bW4t+2i1KimjM6k5SX/pTt4exHYMOR7RjKsutR/3wBmNdrUwISoMQSCQ/G4uR5vaMkZcd70jG5cp/HRzPOmlSBmjVaBpf8vxGyQCQCSHOAACcXJY8wm06j3zEizZL4twfWPokqtQEykSgNiC5XYeItSmdLm6W3Y7+Qi/VM7hWKPztleHj5e9l2k1EqSVpSnep9pPzGwDkJILNgDubwXVJMtO8pKT0lCkpKQBta4ctknHI5wR8K6WlMubOISCkWLlQdX35/fA2qzwtSOlSkhwbOyuHDtyMF3e1o4Ets6i6LE1aCVKO4rWQ5IcMwAYJFwwe9hf3XajVpUlkqUFAOp2DgFznmwHNn7xZMn/ANEkpOHJLXLnkdrswOO0Uy5D/wDUJDOS2XLEhmdsBj/d6REq2Rg0kAp63VYKKVMnBBJF2/fnA85ZQUkMOkAAYAdyC/P6GDzp6VTCtSkksQUsCnalIcg+4sQT83DQu1IJK9gISnKSAAElyVC3zMQD9oZFpsHa2HUNSqYRtBP3h7TyV8hXsCfwij4cpQR/LAAcOpXzdx7YtG30XTlBPWpyOP3+kB26Q15mkLdPoVkOQU+vPtFlfMMgJO1S3LdAdrEursLQwqK1aC3hgjAYh/vA+o1pSLAlVukfh/uDjP4FOUrsG0nWkTSwTMSpnZaSAR3CsGHchbxl6SsnzFJ2gS0v1bpZKm/xdrv3EaOfTqKQqWQFDIZwe4IcQ6OUpv7kdYoROlTJRwpJD9jwfYsfaPjVXTlDpVZQJBHYgsY+1U1UpSQFoKFtdOQT/iefxj57/wD0LSilaZw+VZZTcLax9wG/8fOHKV9Cpx1ZndLpRmGf8SoBo7Safoi7wWMS2LoqlOcxfUUwKWeI1awlJPMVaZPKzfHEWWKajSiL+cBVFOXjazpYaM9Vp6ovoob1Eq8VypbqAViGs2R1ucPHahJS3TmKooCXSjckJyT+zGipSiWlgCfNnP1hdptIl9yuOPb/AHDOQkrBU1nYNCZz3Rsw49WwGurwLg4/H0iqZriFSlKOUi488D7wNrsg7XGSLPuBuHuCHHoRHz6grCVKCiHCja9n5LZ/3AxuXQ3JPgqY4mLBJJJLliQCpja4y/0/1VImTAQX2q9XZ2DFrFL5IPtxEvFCAkkEg+WcjDXHAaKqdX92ANzXLkYS4uPlP3hiWjI2ajTdQnIlmRNShQUQUKC0gjpSAlQ5DBJ4ybubsEaY6d77iV3CVJcgp2lO9KkuxHI4e5AhLp2wJ6kpBKLqIKfmNyFbt3Cgb88WEGaRVqSorSpRmkEAHpFg5Yly9jYj8IzT7GxQZXL2rMspAKUpaxYjbLYJJLluWKibXsYiqeQNgs5O2ygcAm4dyznj3aC01qZsxCFJ2zCElRHys5dPuCoc+ULJtMfEsLJUACx7tYnHUDnAPm8IuxiBZdWlwk7mDlQO5rjF2sQEsX/MQo1HUShJQFBTk7Qwa3A4PP3g7UJe07txawSLXADE2YN0vYRjq6ctSxJlJKphJ+Vib5FrbR9BDcUFOVIXOVIrr6ozVOS7fsWgVMonAh7M+FqmWkFSEh77QpO492S9z5B4O+HBK8NROdpJJz3A8hHqV5GHwvGSxtSf4+5yP6fL5GZuacV+fsJNFkuopIyWNnIABNu/+o1FXJ2IQlJWXI2hJSOp3BLl8D872gX4dkbmKywnBRs+7aSfo/6eUPNRloWg7SQEpO44DWAO7CWBPOY87nzvLmcn8nUxY1CFIa0FagaetAcb5hRZ7beuwAu4z/3HiEcle8sNo8PaFYDkEKcqB8jYZdjA1MtSJJSsWBUtDbjs6UixvhiXu/sYRUFagKAUhagSCgbnY3CCoXfP4YxAKF3RfKuzSzZRUsJB4uGSQeqwTaxz2zFFQkqK0sbJUGfbykjgG5DOWuLs0dJXL8QKEwkE5IIUhewuJjNt+X07YgTWtRSJhUFO4IJNjsBUCpTW3M/nYcWgKdhXo6ZrBlJKUqcGwDB8Bw75Pc3t6QHp8rdNGCSQB742+TCFcqdumOC46SQwCQHswHH1jR/CdOFqUSq4Bx8wHf68+QgprhFsBO2bGRI2IShL7lqF2PQS7Bw9htPp7xpqKdsSH7C3t/qFlHPlEqZyU2a5e5JYHJL/AEIiqprARuB6SM8NmxxGflx2Nq9DBdWNxwCeeOBc9/KMrqaJ65roXMGWYkWywNh2hp4zgkMzm/0t9eIYpnhuMgB3F+2PWAWVtluKQBp8qoSkCY5BBD7+pmwos4OcGH1DMICVIHTcGzl3a5HAvHqJ12A4fju0EUgAPA8rXcxojH5sU5aKZkwKmbFOHSwdwFeg9swFqFJ4stcmaNwIsqz5cEhrKSW9WB7wXNX/ADQSlJDhnyG59bHEJNWr5on70h0Js3Dbg5I5e7XF2g4T4v8AktIy0lJlKVLXZSCx/IjyIv7x5PqwbCHfx5pW5CaiXwGU3KDcH2J+/lGRoza8a+xMlTLVylKPlBVHSlMTpZwEGiYDFgHqQYFn0YUXg0GPFrgig6rO42isU55j2ULROfP2pgeiNgdVNKCW5H5Afl941ugFKpEsjG378x8/qKszC33/AEhjotXUSQEghUty4ZiHDv3Nx/8AbHZVU2zXjyJpRYd8YIDel37Zz3HDecfJKZW6pmFmSVAkHOBybjPa8b34t1dRlTCkFRSlywdvU8ZjD/DEoJUha2uXPuuzDvc/aAxulKQXktOUYmxnUilykFuyQCGAUAGHkLD1iuXLFwpRLEE8OcEjLtYcY4g7T56FSygDcQHsSCyVOkIHJYFyq3SS7MYH1CSpLMk7lBLpc5clgQc+/HsFKT6BaXZXNASoMT0pJIDHBKdxBPcswe7RdpspKphmKSSygpRSFJG42CkpNyOq+Pl5iiSJiSSjJ3BThWNoVtQSkux3Bns2YOkIMwdKAoEO5AQ/LAvZ1EekDKdItIZUFQJZPiABIDpACSrpBcWbrfDcjN47VK1KZTpQwIuxJAcdILfL8wEBIrpS1naw2kk3Auk3QWOfmPbq5aEmr6ykgIBAAZiHAtjaFAh+PrmEpNug2yn4grtibgAlNgP6R5fW3mYSfAk1ImGYr5iXz/SCHBt5E+3Lwm17VDNXkuWHdvQxPTZoQnb+kb8eLhj32zPzvJf2PudfTpmBE1BSBsd1MwDEuXwBkt2j4vXTVHfsLJWt2L4UqzfXBiybr06YkyUrIlH57/MP7SeQWDjtA65jNydw+xf9I7Hh+HH+lyZcq/X8Xv8AuzL5nmOWaGPG/wB/ya6S4KUSNhKQx3OQ1gLOA4uXNnb0jU6PTISjaACQ+0kbjuPN7JPlgA+kZTRKNXh7jvBIzYG4uA4LF02Nr+8aDQTMXMARMPyhTO7pCy+7cGuQLjPft55qlRvQ8VSy5gWhync4JG5KgkqHynj7gH1ulrfh6lkzBM8IMnaNt9rt0Eiw+xBIIyzFT9QUpSRtLqBBSe4ICXubEbg9sE8RTq9UmXKSggkqDkMLkllbibvchgLn0JgIyfSLcV2z2jlySdqkBRDC6RtACbAAN/ccDIjIa7JNOqYghJC7oNycY6hwxt5w31DVQtMhSAUFJLhgyhZrcEcWe2OISarOUtPXfOS55/U/UwcU09lN/YT6KjfMW54DPhw5Y9gXjYfCWmhSlJ3BggEgBrra/tj3jKaS5VOIZ0Sypmdw4Spu3SSX9I3HwSgCYpQW6VBkpv0kHqN8Dz8zDMzFwNNQSPB2BPU5YucJAaxPzF0j9iJGh3TJqiokqsl8JASLAO2SeprsO0SUoJfPUqwJ57Jc2dsCE1fraJawl7ln5DEnPbDX7xmtLQwho0mahO2aQtRJDAMkgc/m8F1NftUQ7B8gHkCw4f8AKE2nVSphK0qUklR6S9kvkul+X92g+pUlKkhCSSznHfh8n9IQ1vYztGh0bUBMcEsq2OwGXZuYMqqPefmI/wC0sX4JjMUVSQDty5w9vUD25jV6FP8AESFHN3/WNGHJ8CpxrYJJp56poJST4ZfcrbguCEt9YD1qi/mE3ShQ3ZI6uolyDl29I2SkWewtGR1hZCphmEkBLJTt6WJuSrvmGSjxKjLkwrSZqVyAkhxdJdjuHL98394wmv6X/DzGD7FXQc25ST3H4ND74ZqlFU1IcgKBuTaxFuGtxDzVdNTUSilQ80nseDaNGOWthThyR8605O9bQ8raXw0u8LKuiNOX7RRqOqqWlnh6aMbDJFW5YQyMoQh0dQGTDGoqw+YSsvv4tCvqe6hmuaAIWVdVZopTOJgacqHMdQTSqSMwcasNaE8pjB1NJECyNHlagzZa0H+pJHu1oyumpQQEEX3FyxcMp293EbcJjGVGk1CJ6imXvQte7oZTEqYApJBLuBb8ngZRtBxdDrTlMFEFnuC9urcGCsEMCe2Bm8Az/ESErtwohmyWFuw/OCRplSkbFgB7BIZw/FsW4xbyiz/4yZSAqYlexR6goli/cK8yc/lGS97Y8pR8S7ZQlhN+6lP8xLkKdza/GREZ+vgMUEuxAuna2GIY44PkLxXW6bJGUsA/BBDlxdmYv5tFkr4XlTRaW/8AaoFSbl8pu/qf7Ypxx9uye4SVOsMN6i3bLk/pdv8A1Gbqa1Uxzdzn98vGw1H4FYuJjf4rCu+AyfoTmEVRoU5KStKCtIyUdXlcC4D2do1YnjX/AFFyUn2KJMjoKuzfi5i6npSeo4/GCdPpCuxxB82gVLAcdPB/Ix1PT/ozz8cr/X2syeWskcV41+wPZwAwgvSqbfOSOAHL9twf8IqaLKBUwrmeGHKUhxYlibkA5a31jsesy4+I4rVtL/f7HL9O92dN/Fs1mn1TrEpBfaodknA3Nb/EkkXubWjTS5RT/wBI7ighKikpcBipSnJa+G9O0Zf4Tp3R4gfe53OSNpsLoIwyvuPSHtNNXsUoBwVAAkCzAJHQpSGBtZ/MB3jxM1ukeki9WV1ulzTMQpyjbv2uxdTqdR2/Mk8D3s5EL9XpZkwWIO3aEtwA9sepJtcvwBDaXIWoqQFALDFwEqNg4DEfb1uYFRQuSCsbgpKiQ/XyCd2Hclg+PYVGXEtqzM1AWADcBI5PKTkkM5I78iENSohRAUwubuAMm59zG/1GSkkMHDKC/plwXDOoA2Lj3GNnoAmbyCMs5cAFgNzeQd40Y5proVOIt0Gs8OoSXYXCn5AIUoe4Ch5+8bbSVrlz1i/STZTElJUwWkgYb2LeUfP6iYZc1MxvkUlTdwC7H1FvQx9Dq6hAoxMQ6tssbCGCiksLk9gXPoWi/IjaTXyDidWmN9YrVBAUkh+QbEWuUg8iwYcmM9RKlqUCouoFz6kuT9nbzhIayZNSNytzMzuzjalww5B8ovoqpQSHYoJuo2bLtZ8P+zGaWJpfkbys0lXUy0paSduXYZULhg4yT6MDF1FUbkFUx5bO7Fn87FyfKF6dKmLQZkuwGE36nAxwIimqQpISrhRThRZSbKJ+4ZoRw0HdGn0cJWoMbF3AL+lhg2/GNpplKmWAA/4lzHzjTUGypa1A43Jw4AuyQx7N5xu9M1FCpaXUCsi/tB4nFMqd0OqhdsPwfTmMf8WAsAlW4EXTYMHybY4z9Yer1JNkkgElgMn7HLXjOfFE1KilAJ3KORewy45sXh8nYuCoWfD1YJM5aZttxQAQCq5cAOOG5jazakS0qJ4cx84CnnTE4QBttuS4SCGfsSX97w/+JkrUiWiUtO1aHcklglkgE5LkKv8A4mHRYxyjGNsyWs6mupmqIG1JNh5MB+UAKpFQ0mUgQS1hEBPSIcujG3excmkWMEx4qSvuYcoAOIkZEWVSCpMm0U1NFDpUsCBqhLiLosD02UnEGTJG24hNLmlC/eNDJVvTFFlSFhoZ/CwC3mANfalSm+qU98fVrcoa+SVFMuw8Q7SVFkhLFSio8AAF40VBOSiXLQkKZ7qYOWVtBA4BF3fAjN5GSvaNxRvZp6WiSSSQHPLN29QYD+JdGE1BJJcACxIT8w4c+eLxH/m5IUrw1iYU2UEHexdmZ7l7fWBFz1zCverpCrBwnY1lA8ixBv8AaEylGqrYUYyuxTo3w243TAhbXcbjuISASS5d2bAxFfxApaBskgMGUvA6SqwwzZHtBtFX9SwlB2Ei4uVFrlrlmf8AGK9WqkIP8xLjlgGa5GSC7ufeFWOoyFbSTtu1IIcB8MSoGyMO/byvxETp60gKBZQux+Y+yQ4yOe7xuqmslBIJQClQdXS6cckfL9YWTKRCAtX9KnJJ6rBskmwuwPDeTQXP4Kox0qWlSnUwmXZxZVrEgF8g/lBxVLmJ2sMMQcdrHseHY+UM6XRAvctKmDlukFQdPHUR53cekBajpxQXyQD2HJIFjYuxtBrIrLVoxWp0ipSiDjg+X6iKdBrFSKkGxsyhxtUb/a/tGsqacTUF+rb/AFNYWJ62/paz/wCXEYuqpPCn7SXBS4fIA3BlB8+eCL2eOpl8yXk41Gb6Vf5MUfHhik5QXb/1H04qlF9o2lbXBbc7p2kt6C/Dw3pJKSgS9wvuSXGAxHS1sty4EfPtLKlLsopFhY7WBOWZwWP5xsqCYZd1KcHgW5Llk4zn0J8+K/bqzYtjOnnDxOHYKQoOLblZcsVAO57Hh4F1EIl71KLMk7dzbbFQBSS+0kMePlxlqZM5BUFJwRYDszsBgj35OLxbU1QWGZRLBOe52lTZ5bOO0RdliOVNmTCAxCHOGBCUWYDs6gGAYXhLqEl0rID3B4A+UEuFHJuX4g7V56lTAiSl2fcGG0gp3NuK+kNfNtsC6emaQAlIUt1dKuCkOWJdyAQ8aKrYu70ZP4qSEE93Yj/IDI8g7X7Q0+Bq8TZEylWcA7Xv0q7O+D/+fOLpugLn1a0zwZaUDcoHJKiWG67jJ/SLKz4bXTtNkMVIOONpfptkMW9o0qUfpqD7AWKblzXRZTaFMAPyna5Z1C6bizdXq7fSGOm0HjygkhIXLVhim2dr+t7doGoviRK1JaXZrglmWDfb39LGH9BqCDdIG5WQCLt3ULPj6xlyWuw40+g2mWuWgS1SSpG1W4hQ3bgBtDCxe9yU8QiqaeomTpiFyv5CgSlSglDKbp2bTuyefOH0oiWksu1iQCHY2BJy3nCar+Jrmxbj5W4HAxz7QqLfSQTSLNJrU0p8NRVMUxLki3cCHkiWVLE5KVJcYBCQbZN75/GMYZfiLCgrqJsWCjfuPYiNAvVymUZaQsEW+Rb34AA8/vmI42RMU6vWmXcFir/qAkb0227clny8NtGqUfw7qJMxKilh3ZnKv6/UYPo8Kv8AhwpW4KSO+4u7lgyQCSXNmdrQzn6N4MqWJZfc6iraQSoqwAeq782zDPbRW7FdVXIRUl1lNgOhlOSQAGIODf8AGNNV6gJiaYhgP4aVZwWVuWlQcWN0xgqGeoTitTbSbMHIYbRnyA+ue7qnni20MAGA9yok+qiT7xoeN00IzNSjSZ2ruD5Qt8NNrwxqJviWgRNG0Pj1TFUwzTFgZhgpae8Ipw2jMBS6pd7wVEs3kwvHiKfvEaYF4snFXEUWLNSpxxmC9KmWYx6iU5vFqJe0xCzlah4czaEAk5Kg+1LAvhruoMf7Yr1mpmmdLQCkdXUp1EkqQ/yg9KQ4Fzki0TqJG1KllXUXZ9p6irpF7WIb2i/4fAWpCFlKm3kmxUCcbyOWJjmylyk2a4qkW0GgJlqWpQJUrJsBcpISGD7uSr1gitm9bDYlmsFJ3As5s93ci8Ma6eAnYkssswLJYAWIfzO33jNyqMlbCwCw+XJL7j3Lsf2YGRaNHRS5ZAW4GzzZwU4I55+kZzVdRXMUQsbUsMswIBbcALY739oMRpSkq6VZIFwe4N2PGALQ4l/D9ipgVFJ6lXvfg8XeKW9It0tsXiYhUtaQoJZiLBaSFC5Y5HkGNo6fLQmSlCSNpYdDbi/Ddrh/WE0sKEw9JBSEv2JYFTMGcO7/AKQ3oyVbkOSlPynFwLXFw22KLM/PqVSpmxDMxLMD1XJtl/u0LamdMUWCit3ybm5DAWe/fDQ+qtLAlqx0Kd1G4T/cT3ID8GwhJLpFLdbKS7uHLskm/wBC7OYbBqgWidFOTLBBI3YP9XOAQHNwXzZMKtWoUTmCWE1BJlkfKcky3b5WAP7aL5tGjcPEcAdRKSQoqLHpvew94lIKt+5/lLkZKgRbOVW99sEva+SKv4YoppoAU7AsykqYdQaxtkMYYpqyUFxvfO4p9v8AHHFufSJfG+j7UCoR3SJgH9SVEJSv1BIHmPSPNHTITTbgVqWQCp1KF0ltrOwBBb78RJwSXIuWpcT1WpKXtB2Mi+Dc7tytoBvctni3EN2XMSoyUneSk4lpZBUUuTh7ktYMX9M8lCpiwUhJN0hmsANxSfOxNw7CHY8eWnKRySCVOTe5D2vYelhiK0qBKKKQtAVuOS3UWa4KSnI6gkcgBjbMVp1b+Hmgq2K2hurglIdg9zYNzYw0m+GQtSprq/x/qAdgkEPhnJ84ylNTqnzGQ7G5VYsbfM1sM3n9jiubKbpDEeNVTl1YBCUo2FCSQVgqdQQcgpHUD3YDmLJUoI2n+I3SyoFilltfpNmN8uzMY0+naeQlKEhkjH++5OXhV8VUAQN20O9yLH3bPvGniqpAQycXsw2syjInlUtToU6iAx2uckGG/wAOasQWUyrOCEgqYG3k1+GiifTIIxnPn694HEvwlBUosALhnYeQP7EVPHyjT7A5rla6N5SVXjJVLUOOpwbgvZvR4S6zoolAFHUh/lIBA2iwd3sNzdoVUBqJKiqWFGUP+0pI7AB7i9vKGlfqBntKALnDhIbIuHJFmv6+kZeLi9MbdiuTUhCgRa1wLf5KYgu/a+eIlWagpR6Dtc3JSTfHUcks3qRAuo0E5F1JUkEkDOQOpwQHGeDxEpOnqJSQsAqIdndyQeXIGOIbxj22Db6NHLrGQEpSucU8kse9gH2vjD3HsZqWrq2lWzw1FJQlJyBdLAH5Qznp/AAlfQ0xlsCCFKLOCUm7B9ri4v7gXzFFVKUqYWHSLerZJPN3vzaAxxUpBSbSFVWsDERkVvDxPUKYu8BCTG9GQayaoZcRbNqwe0IlODDGRLcXiUQsbccxM0RHH0icqSEwWiqA8ohDVoDQDVVuxV4uqKoJhcJXilziBYQyl1CSIsSQYWT6faLQXo8lSnc4iu9E6NZIpUrptpYb0i7PdneEMqYinCzKQyie2cmz3Zu+YZUFX0GUC60BtrgEpYsQ/wBPaFOqypqpQKks4dSWJs5JBIsLNcdyI5k1xdGyLtWLqytUf5hUesmyX9UuE9gL3EG0dSCtCEkqDuGYt0gO5H/p4VV8gS5aUhW0MLEOGZyBbLEgx2n1qUFLFTl2ZyHHmxsWGbX84pq1aDRsvAWtYU1k9mGO5OPPPpD6mmnDFlcNbl7xkJGqklFvmIBS4Yvlhl7k9zG4oJbIDufM3PleCwpt6FZXS2YikpBPlrTMHgrS4KAXZy1w9ywbt9YZUEqXIsCf/Kzlrm2TaPNTpUFc6ZvALAEFmSb/ADDnMZugq95O5T7SMi4YMALY5bMBtDFs065oWogMbgEN5WAPIz78wn1nT2SooG3nAI73Adv1gupqlMCi4U3V2SxwMA4ziAaecte4qA2KJG13YEYINu594iZDOVCpm4OkMQQSoC2Tci1/Tn2iulkIZZmshKVBYuAGJCWxY5tzu5EWGoUoTUFYSyiHLKYDpASRnH1MJdSnrAKAH3kAtyUh1BmsH23/AFh6TloButjj4h1ZCqcSkbSkgBdnFgOlj9faMhIo2DhSk9g9vplvQw8nSgSAwZIYN5WeKZkpywjZCNaZmnNylZGkoEqO7cjuxmbC/opBBH6RKpqJwsJiVh3sdzHsSlkq9hx7RGVp/UN2POGUymSE2ivpRvZfPWkAaJJE+YfEJy5CWS9+bfg0fQtOpZSEhKEhIHA/E9zHz7TleHO8jH0CiAUARFSVdEi77HMlmtCr4jpQqWX7QfLmAQJ8QTx4R9ItEZ86rqdg4geTJIDmCdQqrAQEagkNDRYVQVSkElASX/u8nIx5k94prKxBUFKSqVMBZ0gqSU56u1wOcRbRSWDmD5OwhiAfX9IU8cW7DU2tA1RqcxgVq8RKWJuhsHO0O1+/AilFYJiwpLpFrfMXsBtAxa1yMYht/wAehn2pDYYD1iJSSkgAADsGHs0AsSQfM8mKmbCpTAqclgN3OSMen3g7SFpmJhL/AB7ApU/MDSNSEs9JaGxhxVIW5W9jfV5DOBCCd04g+fq4VZ4VTF7leUMSAZGnlKJdoOQguBiDKdaUpi4Sd5sIq7LqjyfTgIeE5KnLGGdbJWkNdoUBKg+YXHl8hZK/8momEzJjcQ+kSAkCAaSUAXj2qr2sIIhdWKAEVyaopFrQGmYVG8EJS8SyF9FSrmqMxCmmpIYl2bsR5w+p9RKxtnlKSbbXAuzH1F/vGYTWKkq3J9CDgxXqM6ZPUFOlLYIJKuOGA+8ZsmJydo0QlHjslrumrlqBCCpO6wG1iCOrcOBy47R1BTrEvdsQVAEhIPptJfCh9LDDQOjVZqE7ZhASP6wHDP8A1AuQPtF8udgpSADYFG0h9wZm4N/rGSUZR00MjJMXza2dMW5Dje6khrbWcXDG13GY+qUmqoFKmYSEAJcB7HpLCwuObR8xqK1KVAhAfuzKOQQ4/CKv+UnKB8QlSGwz+dgzBrQcZtdAyin2aaunpCEylpdKgGO4lb/N1O7h1HnvCSoq/AUXc4Y3SbhhYZz9ooRq6FckYYgkMzFX3bu8XTqCYqYJiSV4cfKnOXNsW7wHz7gv0NtLnjwxus6iekl3N3PPfniJ1VaWCUbtxfgpDX5bOSPrCyRIWhQfAJUwZRHLP6kcQbKmTG67Ak3ZkkFreRtk/wCoBsIpqKGXsVMUQnqFi2Hu985/doz1VTAKJYjawlgBu5XMV6qYAf434hrX1xmES0h0pLkmwd3FgH/9xUuU4bPnGrBGV8jPml8IUTJ1mGYnTuA7QwTRBJcwQEJjdYgRmeSYIS7RTWSmX0x6lZiEIz5Dw/0LU9o2kwpQO8WSkpfMU9kRrf49OSYTa7qW5O0QFPQwzC5U/Iiki2xfO6jiImWq1oYyg92ic+ZhhB2DRFIIAtBkpIt3gZSlZaK/EMLnFvpgyjY4SsENHkolIP2hWgqcGD5k4sGglGlQUdC6upgRaFUylBZo1EqQSLiADQkGDTKaFSqNhiCU0DpdOYarpyUs0DU4Uks0SyUACWUm8OtJqk4is0e8+cDnSZks7hELNHVoBS7QjnyQ8MKWvGxlZ84Xzluo9uIFuirGJmWaKkpvHR0CGFyJIg5EkCOjotEFepp7RPTEPaOjohCyrp8woTIS7Ee4sftHR0U0iWGCgIDpWXd7hJ8jwIX1gmMzhvRr/T9tHsdC/pQ+wXOQFJoV5SZbcBZPb0b6QxpNRnIcbUEHJUOwsz392jo6J9KL7Cc2uiaK2YOU+fzE+3A/1HS1Fb71K5wpSfzcc4PMdHRFhhH4BeSTPZSw7DHlBSltHR0MBLJSgoQJUJ24jo6IQGljJMUzJfIjo6LTKKJylKsBA4lzAXjo6LKCRVE5iAUHjo6IQNpJgEVqnpBMdHREQkmsBgOpqI6Oi6ISodQGDDakmAmOjoog0lnyihbbo9josjB6ioCVAQR4IzHR0QgRQyOqHMymcYjo6CRTEms6ONpKbRnpaCLHiOjoGSJ2f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21" name="AutoShape 22" descr="data:image/jpeg;base64,/9j/4AAQSkZJRgABAQAAAQABAAD/2wCEAAkGBxQSEhUUExMWFhUVGRoYGRcYGBgbFxgdHBwcFx0eIB8YHCggHx0lHBoaITEiJSkrLi4uFx8zODMsNygtLisBCgoKDg0OGxAQGiwlICQsLCwsLCwsLCwsLCwsLCwsLCwsLCwsLCwsLCwsLCwsLCwsLCwsLCwsLCwsLCwsLCwsLP/AABEIAK0BJAMBIgACEQEDEQH/xAAcAAACAgMBAQAAAAAAAAAAAAAEBQMGAQIHAAj/xAA8EAABAgQEBAQEBQQABgMAAAABAhEAAyExBAUSQSJRYXEGE4GRMqGx8BQjQsHRUmLh8RUzU3KSogdDgv/EABkBAAMBAQEAAAAAAAAAAAAAAAECAwQABf/EACURAAICAgICAwEBAQEBAAAAAAABAhEDIRIxIkEEE1FhMnFCI//aAAwDAQACEQMRAD8A6P8A8TlpFVV6B/8AEFYeapQB0Mn+419or2SykrLqqkGg2J6xakxg+LPLlXOel6SKq+2ZSpo00vWN2jK0HaNpwNN+Eh4ikygkNdzWJThQkGpJ6mMy/toX/o/qjyzSgeE+d4VMxCkrBAO4FoeLRA6kli9eUCSvQyqqOQ59KOG4CQSTQ8xFfWt7l46vneVS8RqlzAK2UGBSdvnHLcwwMyRMMuY6VAliRRQdgR3iUH6JSwLF/npm+Uz/ACp6FOdLsodDSOgy5hOwI5vX35RzVM1IuekWHJc8DBCmpRJ/YwmWP/oy54Nrki4S5o5kcqP7NBCVg0d+VN/X3hTJnPt7P+8EJngXCvcfxElIypkeL4QatsO5/e8VPxGAPLZ2c9zS8W/HlOgLJIAdxzJij51idawKU+sdFeeiuGLcxzh8SEywJSAA1Wqa3J9YS5jO00ephjlWUmVKVPWo1BYOw7mFMiQZyibVYX+UQx4Yuba6NUYbsgw8gqJYE7fuYc5YlMtT6mFqh3P9oD169Y9Ky7yuEqGgK4zU3ozDvEc3Ep4hLA0y6BVzqY1rc9qB42VZdKiLN8SZqghFg+o0ckculPrGuGC5bEk6RQgfbvtSNMola0k6d2Gk1O9njVclaZyC4UCRqSCKckkXdm5w1Ud/Rji83ASoIeYoPVIUwANWawHW7RDgM0C1EpSskbnfagsA255wfhcZpczGGj2SXZqU6ekLsLNkqWpnJUXILB3d6jtYxwbYaMEr/mk6SKsknUDsaG70Z+cexOPlzVacQghTDTNDGrCi0guodmtGMTiF04Syhdy46029Y9hsSZZ1Lot31MCdLNw8yGYi9IBzEc3KZypqeILS40qHwaQQKPbsYu+YYgeUoEukAABJvUwnynEeZNSiXLb9TsHIHMBqu3tFk8RYZSZehVFAVU5FRYB6c2gNjRVLRzrzFLm+WCfyywoAAGtQV2gbNZfmEA0Ul/UQbgpaivUS5L7lz1rC3HYs+bqHNr7QxKVcSGXhKM4cP994tXgHUJ63/wCk3/smK1jxUEkV5f5ixeFMNOROCzLJlLQU6gQQHYgliWs1YTNuDIzriW3EJKlML7vb7tEGbLSnDJFFFJNRazm/3WM6+I6diYzncgolElIIIJPTf6CPMhCTlfoz4xNLnS/MlpQkjzQCsaTpcAm/Nz8or2YZ2qVjAldJcujAdLnnHsvzaanEEhTywWZVWfcbxt42QykKKBqXXUH2Fg/eNsMah4lZKL2WSVNCgCkgg7gxiKNlsp0nv+wjMU4ozPAdN8E5zrmkGmoE6e0dGlqpHCPCedoTikbJe+x2/eO6STQNWL4FxjR6cXcQkK5B4zM6lowkxqpDm5ttFgpEEwJLjV7mBp6CkOmIsfJoopuP1Kr1/mBU4tksHYHd7HYPeJuS9low/A2XjnDb/ONJuOAN+kLMTi0ghQPoLmNFzXKj2gOWiqxokOGK1Oagmv1hd4jytGJR5a/jD6V7g3HpzEGy5vCGNev+IglDioRUV9KUibf4M42qZyWdhTJWtEwOsFvvvES1Fg1jXtFw8Y5V5jrlh5iASof1AfvSkUSTiCS5tDxfJGHJDiy4+HPEOiUZc0aT+he7cj/MHrzCj+ae+r6Vilhzcgk2aIUyrB7OXekTliTfZmlhTei2jxGUrYgzJSnCnNehBO8NclyCStKlJUmYhRfUfjDVY9QbxS5csqcJGogCgdy5AAHqRHQMPI/DYZMhAV5iqqUAogEhzUD6xHJj49MdY60hL4kzDVpkB9KRxEch2gfA4coAVVJIZIZtPMjqRR+sMMPJXKUCJUwMHKyhdi5qr0q7XiXy1LIUUrDmnGKNRyG+IiouA4ikY8VSNEY0LsxxMuWk6wV6i6q0G1wGBDb7iIZ0nzAgSG0AOEvpLdXN1fNoJmylAEhKVagQyjz5G4t7vEAKQOFAKEhiSoF9PINRiQH7QwaCJOH8pLFJSzBgRqJPxFzZO3pEaZqlFRQlZSUgMCEsf+5Qc836CF2ZzCkpLkIIBJuFVsC9LMbWiWQsOmUmSku1SvUVar2+hpQQTggYALZwoJIcgDUslTXUVGlDsByieQiUgFMlKUqBZSmJUKipLOQbMGjM6fqJKVEJBUkAMAAkkamsrdgOQg3B4NGltOqWq7vcup+eoECvO0Cw0QmbpSVa0hJZIKX4TdykOb0bpzjEuf5yVCcFFgCQtICUsHJSo7EetRygmbhSlOqURMUDR+JTAM5CzyYtzDwsWrT8PFONkrYJAc6iXdL3asA5jzwipAnBaRQaiGHCoUqlt3JBBs28QeOszIQopLLWTQ1rQBh2DwplYtcsp/MAWslTVAdNLuwYjYe0QeNMXrTJSw1trJBo7Mx9YDTbRzmlFlfwk9YSCvU+ygah+bx6XgiZhEsKmaqgadSm6lrdYd5H4dXNQDNSpKDXTZR5dk9TWLhgsOlKOAAJA2Bc+9z3iGf5kMeltmSU/wAKzgfByTWdY10C/qr9hDaVlkiWdMtKEm1ASS/MvVusGT5INdR7OQT0LO3pAywmUCsagEV0cPH+5oLmPOebJlfZNyvsIlrTKozrNbUpuem7GIpU/WpaVlwobt8vSEmVeIE4iaU6VIBDgKUC9XNebbQPhsc2JSl31KU5cdQPSNP1SVp+gKLsDw/haYFEzJiJaQfiJqWsWtUNvDrMkYWZLCllc7ywACiiXPf0ivZ5KH4hYM4ByCEr1UcCxAIb2g7LZyUSJktRcEcJBBv/AAY3xbaTG4hUifgUhvwyv/L05x6EhWRQD3j0PX9H4or+HmaSDyrH0llczVKln+xP0EfOEyUU3DHlH0N4cmvh5JO8tB/9RF1RbH7HcmkTNAzdYmSWhx6AMcu4T6l7QonYhMxwlTkUKdwefMWPvBGdqeYALhJKlDrbueGFuHnlip9Qe7AHsW5GkQm/RrxqkmLJszi0n9P1+3ieevhJTcgVF2hFiMSfNUXa59ody1cCRvpFfSJxToqnbM5fiHCyWp1gBeOVVSduXfpAuEQoawoHiZtniLE60UAITz/nrHITJYV+OubKN7l/v94pniDBBM3UlLImVFKPuOzw9ALE/O5iTF4XzEBFAsB0E1AP7xy8WZprkilTQUq4gQGtaJ8M66ISpR5AEmHyJU4EIV5eg8ITMMvWfQcVTsOcMpGDRLKhKlEB2Uo2dmYaqs5pDcqIqI+yXCJwclCEoCpoGuYocSistQdBT5xLh8/nkrBSAlT6yQlIQBcniLn6NEEvJE4aWFT1plIZwFf82YoioCSQ/R37QqTj0TVeWE8EwBadeqochQOxuadDeJNtsokgvG+LFznQhRKS4KgXSXs1OYHvCrBLmKQ01SUlKix1MpQv8J+sBpQlKp+khAQUAF+BOor1BAapZIvuoRpiCgoYh3/qUWSBQBwXJIrSld4p6BYwm4hLsFgqYcIVqJHcW9zEE2awbT8TB2LGtW5l9zAstKUg/klRq6iuhOzAitI0w01QVqCW1FgkqLenJTVqGjqOslnyVVDAgAs6WY82EYGK0K01LVJQAQopFnFd78oKxM5CWS4VzH6gORCa2gaVOQuYBL+JL3SWd7GzpgHE+GlzFJTp1bgpU4QWG3pU94KVjmUfNvpHC9EuaepoSOg6xDmWORIQCRq1igUoOn+kAM6Tc86gxHPxE1boYkrKXIF0CjEgML9zHILdGU44TDMWmaAwYWCq7MaqqGA69IXY6ekSgSVKmM6iFMAXYfDs1Dt8ojxksJZLG7gm7C/pyaDsuwKZ7LAIQkaFAAKC3YMK2Iv3jpSjFWyUpa2a5fKVMSFgjhACn+ED4hXYkP3IiyYfJZIWJqkhcxKQABUJ3djTVW5iZOFRLCAhKAB8RWXU4G4epghWI2AB3q4/zHk5/lSnqOkZ55L0b8RL0SALu5N9jQfOMzVBql+9qfKBDPI5H3P1MbJmG5Ztg1z6bRmWNsz80TKWW2bYD/ELsavVMSKXrSlIMUpTOohwBagryEAy6kk8/p9vGnioRr2I5cmUfNpXk4lXlkgBQUCm4catu8bYyakTkLSeE6SD61+cQZivzJy1mgKiR9B8o9gcGZkxMsC5qzUFyezR6ij4Jv8ADZ0th/jCS05K2PEke4JH0IgDL3CgAQ62AH7xcc2y4T5ZAbWHKCfmPUBu7RU5UgkjmOfOJ/HyKWNfwEZqgtYWkkfUPHot+V5PKmSkqLkkVjMV5B+xHLJs0kk3JjvXhyZ+RKHJCR/6iOC4dDlnuY7tkatMlBeyf2i3RpwK2yxylm5ZhE8uY4pUQnw+ZJmJISoFiBG4WoAsWpTv6w6kWeMlzIAi1gXu4NOXr7xVMTmKUhTBvqftoOVmRKSqYQVJcHSG4Tzrs3zioZ1iWWuoIFX5Bvv3iGSVvRoiuMSHDnXMJLuaN3i3TVAaUtVvpFRy+WtKCq/6gBtWzmLRjZQUEHehvQb7QY6Oi6qyTFoTRqEe0QJk6wQQ6eYs7UgpZ1HQAz1fkOcDYjETUKSiUA39zkNv8INb3guuwy6EmKw4lAmYB05PA2WmZPWqXKQTtqAokmnqpn932hrmmW+eQCstcpZQJ7OIZyEmShUmU0sWKxcioLKowtUDnC2mQkn6F6/DGGkLVMmYhMpYSxCXWUKO5agURRn3MFZnm8rDNLw5/MDATZgGlFH4U8yDc1r0jbL8AgylzSoIdSCFKo5SWF34W9yTG+GyfDzFGYNc3fVpCEKajsXcFukIyVFLx00zZhK1lcwvqUS55MOVXiPA4KaQQpPCOJOklWktuWoDvHRBlElaWMuWBfhGkV7F36mIcTlSVOkKWmjXBoxpxO/tHXQ31tnN/wDh9C+sqU5PIHrV7mkYkKUlnCSgOl9LqoXerbb/AFi7TfDSgklHlqDADUFJNOZSWfq0KsVhWIC0EUoT+akFxQszc3awhlNUK8bQtWhDBRdPJxQ/3AJqH7RlatCdQPERRRLXuB/PUdoPOCOtTpA00cA16AGu3KrxpicA2pZUoPUBQAAA25827+sGzqYhVMCARoAIpuxdum28OEHy0jUpmpoFCQzMkMaCzteJJuYSpbJDMWcB3qzEHl7u8BYzBqmjVMWlIcFJpTduxJF6c2gA6I1SxOnlRceXVKU89udGTUjlA6p01NFcWkgaHozu73FesaY3FTUpQkJOkukBgASXqSRc9KRHmE46QCkioLHYP0Zw7wwkmNZM5WJWEhKQE63UAPhBbrxailha8WWS0pAlykEXv7l+pd4B8G4Qow2tTPMJUGFdOx9an1h2mUVFgPU++0ePnyPJk4rpGXNN9ASUgVIdW53948rtfrB4w3J/Tn0cGNfw7l1HhFyfoIZYdGR2DyJWo1FBcvBE0ClOg+/SNhMrQMkWEKcRmKjN0BBLi+whlxitBSbC8TMCjpG3yvCvNlKTKISCVMQ171J9ngnNMUiQgqURqVZxUnaEODxq1zSpRo2pSS4SyQdIfbl6wMSeR830i2PF7YDg8oVitKvhQfiO1KOBziy4bDIlJKJYYbqPxK7mMScQ4tpALJ5HdxS20bEkvRvWsDLlnN0+jpScmEyUumBMRlCVq1CiuWxPPoYY4dtIiUIDxPFOUX4k7pmuXSVIRpLhj/S/0jEMJYpHo38/4dzZWs68Jpm6pslpcy5Fkq78j1hzlmNKRoVRoLm0UxDHnsYgn4ZKxdiLH+Y6OSUdM0/F+RwlUuhzlOGSkKYAai/taDsIkOoEF6OdunyMJsonNRVwWNYsklLsflG+FNHpSleyt4rCeYJqZZoBpqC4Ve/JvpHN1hyRMcF2PpSO0Y+SyVFAAWRy5RzTxdlykHzWFQNXI9eVYSUaY3LlEzhZaSlg9jQPXkTSHOAmkoQCkkABw1wBWp9ITYXGqRLlmnwi/v8AvDfJtUwhZDpBtY/wweF9jppolKyCUoS0xRqK8KXG4sWiw4XLglDEhRd9mBd4rMnGOtRs5cne5YffOH0nF60kJLE77t90iUcik9lZY2kSYyVwvp1K/Qpvh2KnsDyiuZnhwlwkFFq8w+/2YdYrOghDPah9Iq2bZ2kguRqNi9efp6w0qfQqdXzGvmfiJAQtghISNKaDuaOa02vD/ByEaUpBolqVZ2jn2W50+lOqwLXrXdoayM0UeE0BsRtb5H94nbUtk6hWi4yMMhKionUz8A/URzJPy6QDjsxczEBA4hwlxWg1JcWIEL1Zhp0p1XDVNXqSe1BeNJ88S0CYwUEbQXPVHRjuxtIxIKDxFiNQbcD63aEWcrFSlQQ/w0HEbh+dzTpE+JnhctK6AM4HJ+xio5rmxukAl3t6b0tCRtsedUMcBiVTkkKlnWlTXYE0Op30gEOedYhRhEuST5i2PClRCA77E2cbu8LJuLslBCJqgFeYUsxG1ACWChUfQlipfiNUoqCtZDhiwrTmWvTrGijHyJ14cD8zSpZW2oy/iJDjhChRNPnC6bIKJilukgE0L6Ts1tiW7iN8XmMxQdCyCWSASS79+lX2aBJGB+FJqS5ATVVK8JJYCp5UIggshw85M6YSQr8tBLuOM0D0bnEeMCVS3JCl2Ba+kCjD7vDH8GpKFhCUskDUoFgpQq3pQ+pgHHoJ0hIZSz87Ft2oK/3QWJs6zIwAOHlKFwhIozAAN0aA5xZmcHkGEaeFs2MmSJWKAAtLLUU9dD863NL8ocZutDFRKEpSwXdwTa2/QCPDnGWNtIXNgvZX14pWpglVdz/qJRhFKo7lqAf5gsLRsRT0ILb8qc4BzLPBhkLL1awIp1JuBasTUsknxRn+tWQYjDqAUAqzvRyOYYXMLc6zeRh0BJJUo2Cb03s1DeFuZeIJk8qCFBAIBTfidviLUdzCaeFBR1A6lC5Dud68uu8bMPxJOvsHWFdkOJmrxM1FdRUWFXZjfpTnFwwmWJCGcUYKDsQWevU09DRoW+GMIJbzVAla+EECrPbkHu/IJix4NIICmACnVSzk/M9ekJ8rLT4x0kJN+kLUYYIpT7L97xuoUg7ES6kgepvAa3Z/nGdS5ERhgkgqA5wevC3Z6NXvCqTYQ5ws86SCqoFBzjoWpX6DGmqPITTePRuJ6O3v+0ej1ElXYKQJipjgagw5xHKAcjptaMLxGoaRvX+YgQqtKN7QkqvZCycK2djs8OcqzJyEtX5xXpyy7qMCYDPpZmLSggqdIKgae/KkNgyuMuJ6XwcvK4M6HNxqWYkVofnTl/uAMzwCZiCClJSr4gwry+UJBmCVVWagksCBSDU5ulQSyqBi2/231jbzvs38Keik5/kkxAR5bFDsVCjDqOjXhjh5hlaUqLhRap06XcMB3Ap1ix4hWtVgJemtAXLil6buOsJZ+GlBSlzH6VLGl2eFb1QUt2hZhcQCHOwo3ZjEs3H6A4Jcig2+UIMRiUiYoCidVO38QX+KSAzgvaMvCnZqWS0az5i5xVoYmzagFHokEh7Qsx8sJAQUzDNeut9Vf0sQ8SmQZ01MpGl1Wend2EXLA5cqVLAmJTO0kMVkBQe4S7lIpZ/SLqkjHO5S2UeXhZldEpU1aQQWolB6mmo9LO0MjjFBQRZQZzF/xsgFHA2zJDDnXkR2igZ1kk8qKkS16r0BIPSt4SSsK8djSTPQlTq4rFz6ftB5zGXMBB/n6xQpisQmkyRNHXSoD3IaMSsYonShKibMCC3taJPHIrHNAsOcTQAwUW2SCWHoIr0zHiXqJrQhPc8xtT6wQvKcWsUSz9TCzFZJOll5oLHd+Ed+UaMUaRnzSbekTiYpMxExJU5cAs4Oo2JHLl0EM5eAnKGozFObOfn8mrVoRSCkaVAulJFCW367R0UzpapCHFXB6K79htDZJVQmOPKxHMyZKSVlC3SWUwIqTdyeVac4KkzBLEz8xOkAeWWLtyJLkkVq/tDrNc1lzZflLl1b9JYWYNv0rQ84q2OUJQ1rKaOEpHEBqoWalnr8oN2c1Rpip6VhJK5inQ5YskKP6bs4p7dYN8IyjMxQ1DhQAQGolqBvSEGPUAwSX1JWpJevE5rShGoU2pDP/wCPsYU4ghW6Wre52gS1EOJpzSZ1nGZRLnytEwUBcXGk7EN0ilYrw1iCogBQSGAAWSDW51KvvSLzhMSWSKPvsIMmFSkOgDVVnNH6kPBUYzKTtPZTJfhhKNJK1hQIGoEueb94rvijLhh1lcqjmprQ1oQXcEHeOj4+WSgVZVdQSaPSoJHIRS/EWGCtEpbkKIF6n75xGcFCV0MoqUSp4JMuZw0lr3qwIDexN+rbQVKwzHSJoId/7QNy5uKE0j2eZEMPL1BQ4i1anndvl1hbl+KAYTU03Jsd2Ybc4M34tozTTjot8/F+TKDaVEWYhKAkWL1o3vGcFjEHUAXUGctQOHYEBmr84VYWfLWn8xlGpoKcqD7tG0gLCyp+DU2nVYMC5HPpHkPGt32YWOFztXb94HmubWgfCrIQSVaneoDDpSNwaO0BRomydExmG20MEKcfSAJCQpLGnL75xnDzSk6fvvBjJJi1YylzS38x6IyrkWj0WUxCpyPGUqmtKkfMfKDUeJMKf/uDdYp+PxCEsJgBmAMSnfYUs/WJkZUhgvSU8LlLuTyP0j0JfHizU/jRvQ+8SeIZKpCkS5mpS2HDsHrWKjgsb5SnFrHqIYzMDLSxbvfh5UhbPxCCdIGon7EPjgoKi0Mah0XCTjQtA4nDMK7Q+yCbLlglg7VjmXmrlEMGa6dofZdmxIPMRzVGuGRey9y8+Qg/mJLVqQ1See9xC/GYsHYFKvhU5Y/xv0pDeRiZf4WrME3IF+fu0VhOOToJIAH9JFt2DGrVO14evRzyXsr+cyCjjTWpfbeFycxG7vyi34rLxOlBT1IvuO7hrxUJ+W6SUrvz2aAlfZ0m09F88JSBKkiYoDVN4tR2AFH5Js5HOLLgJ58zVqToAY33DkhzzpSEeGQmTLl14RKFLiw2+7wThcyStwgnVyb1+g9IhGds0caSG07EAApOlKbjSACBWnsRFNzTCGZqU6UyxdayyfTck8g8WrC5b5xAWxAPoTDXE+HpSwCpJVq/uU3YJ+Fr0h1bdgklVHDsZLRq0oCphJbUQyajZPLuY6Z4ZyJEiSFnSmgJUbV/2whJ4syhOCSlUuXqCpgdRJJD0SC/6eXVou2CWlMoHTqUKC16C+w6wZtC4o0232HJyuhYhIJ2d/eBcblCVjSpOmnxC3Yj4SH+sOsPh0qIU1UlTPVnuKdIinJIUxS6Tff7t84LikrOUrdM4/4r8Nrwy9KQFS1PpVy5g/zygPKs2MgiVMS4FuYLPHU/GuHTNwq2SxQHHUprT75xyjJkqnrB0lJFSqmkNUliHfpBdNbJtOMrj7LPITrTxIUhBZRWNtyzhg4H29U+bqlzKaRLw6SNABbUwFEtfep5m0XCTlip4QhLgFgsq/SkVZnqSdrUeLjlPh2TJSAlAf8AqI1KPqY7Hvo6a/Thvlrm69R0hgoBuJJLMD3T+3SMYg+SUTEghSKgFyVChrW20dixPhxXmFghctVWUnSpL8iBWn+op/iDw4qV+YUp001A1KQDSoFQ3ZoLl6aAsfuLGGQZ8mYgEEcyN7VBfq8O8Fj0sdRUCq4Jtzasclm60K82S6dTEAn4hvQ9KwZgPFy0kvK1FIJNiO/zHvEeMovRo+6E4+XZ0DG54pKEiq2LFTbksCWiuScZ+In3JSj50N2FucV+dnkxTpSCgKYkmpa7Dlf5xZPDGWLlaCkniYqPNg5CaO5e/Qwdv/Qqlb10H47CGbNRL8sqQhJBAc8RFRqN2p1pEOc5DLQhvKIlkOFkFkuQwL+levSHowU9S1jWQmrK4OFgwYPetwe8GTsNpl+Uole4K6lRdyTVhYUENWrOtN0cpxHmYdWgjUkhweYPX1eJMNOAOpIHFRZf4X+tBDvxBl2pJ1ooC7D2pSlYreYZcZJZPwliK0P8biJrHGasxZsCUtDrDYghLJQTVnDMHF4KkJ0kPWp/xaEOS48JUQslINBahqYscualSQEEKIqwNesY8+JwfWv0xyg06Jv1Epq3secZnKBAP+zG+lgSFJeWwKP1AGrt6wGV78RSoiosz35NGVKzvra7DEzG/wAmsehdNzCUC2ontaPR3Bh4S/CooVI1/D8P6+r7uel4PXNAQ5Go05Xi8ysOghS1IDelYhXhZU0DUm1BS3aPa+2/R0flR/CnAJmHQFsLFi7nev8AEB4jDIQ4SA4tQud7xasf4cTq1o9iA794ruMKpailmKgQ5ANDyej7v0h4yTLrJGS0V5c4zFOu4BZusayp5Qp6wT+GZR1Kd3L/AMvYwJiC8O0c2WzAZ2Qli1iK2INv3gMTjNmaEFgo0L0+6RX5U7SwJp9P8RY8lzMISUk7u9f2if8AktFqWmXLH4RWjy0oKAAkJ01JbqDQ/wCYQ5xk0zy9TFSx8QFS3Wt4Y4fMQEhNDa5DDvyHeG2GCJqS6RpNHFLEj9JdnENd7K6TEmUZxKCE+aXUkgBOm3Nyfo0G5bjETZ5RLARKcqUhH6i9NT1IZ6UAgPP/AA9r4pbhVbCh7xp4YkfhFfmKOtbEhvhAJ3cgivTtEJRStlYybaTOo5HhikAqpSDcbMe238QnybNtctCiw1Vte/XpBuKxyWpYvd4vGSUCcotzsReJpKVytKgFBnralr+hhZkavPShNDpdxsS2mvS/tGvizMkplKbYNW/KKh4Mzcyl6FmhVfdyYzSXK2jQ5KLS/h3DBUSHFwNh+0QY5aRQKAPX7s8JpOfoWQ8xnoDtTZ+cb5jiHS4v2v8A4is80eGjPHG+e/YHn88aFgm6Dbm0UbwdlYUhU4kABR1KfcUADC5JBDkXEPM9EwtLAda6JG5ezxGjSifh8DL/AOSglUxT/wDNmJG55jf0ERxytNmjJFJxRdclwpSlDl+EPsSTu7Q88qlLAVcl29N4DwKxYfpZ+lIZS1iN+JJIxZm7Acb5oUCFAIT8biihzB2atIGzDDpmJIIDEe4hjOmVAala/frC7MFgDtAyVTGxXao45nYVJxC5QAtwK5JNR2a1toQYeQSVAKoouf7mc/5aLT4vSJmKJBIOnTTqTCnDyUOoPUJsPb94hGfiNOHmzOTTnmcSNBoNJewATvzZ/WLnh8TLSRNUoswAq4HURzHE5pMlrIQslA/Saj0Bse0OMPmiJ6ACWI2/2InOLTv0Ux5VTj7Op5Rj0qSSlWoEkjvY9oxmmLJBLFwxYbl6fOKnlWZIkoZNu8DYvxUkF2oPmf8AcJzlJUij4x2w7O1zEoV5hDzFJATuAHekBqwaWK1AKChWjqBG47/IxUp3iBU2cFLPCKAGLbluZoA1bkEVsIMriRjUkanJtWgFLcLtZwzd3tCTxGFYTSqStTvzNjz6/wARcE5ihSFFwVgOB2r+0UHxBi/NmaRs6lXYGtPSHgnJ7EzUlQEczWT5pmK8wEAurj7itRBic3ChxrKiOZN4ViW20ZmS+kUeGLM6m0M/+Lp2b2jELEIpHo76EN9sjqshBmAISe5hnoRITzPOCsDgQiXS7PCjOyQ3WFlHhG/Z5HHjGyBc4LU5LNAmLlJmghQ7QxkYIJl6jcwLKlOCpXpEZJiJyTso2Y5cuVMLgrB/Vf3hVMkb279I6lh5aVUIeE/izJ5SUhUsAL5AX9BFseR0rNuLNy0zni5L22jeRMa9BzixysvTp4nTUk2FPWA8RlckkspTdKv2pWLGtJoxJzAsOdrG1u0WvI8yABcpIAAatGNmJ6XiozshITqRMcbahpv/AN0RoXOkG1LFv9/SBQyk09nUMFmyS4JcDc9XcC9hC/P8UEGWsy3TqJ7psRzs/tFRw+cp5l9ybA72ft6Q0m5j5iQCXCTYcjer0Dwjj6Lc9DfC+Jky0lIFAo9wCbMejj0gw+JkKSan1G/qI57jsNxEhRrepr3hXjJi3CdR94R4mwr5FDvxNnonK0psIUyFNUXEQ4XCalJS4TqNyQAO5NGhtKyGbX8zDpA3M+URuf0KJtFowUVRGU3N2w/KvESEIEuamxBBHer+lIteJ8dSFpATfkm/TtFFnZXJ1afxCph/plSVVp/Usij0djaLT4Z8Ny9XmTUhElBcId5k5VNKVEpFDQsGFWrUxF4Yv+FYZJWtGcdmsxEvz1K0zJnDKTdQRust6N3HONsqQqXOPCdMtlFZ/qpKLf8AlV7kK5CLxlvh5C5ysRNAWv8ASCABLSLBIcj1gzHoTNQZSkjy0i3Mu4tsO8c4+NIsm3K2EYHGjSC8HIxYu8c6xOanDK0rfSapUPhI9LRInxFLIqoW2e3oYlH5Mo6opkwRvsuk7NRxVFDeEGdZynQa0aKhnXiqWeGWsde/I+sVXF50uapKA5B+LqwelaR3/wBcv/CfPHj6DTm6FLKqFblunT2ifOcYhKFlCGI0hx/dxA9mHzipy0NWppQ8usN5igZKASVGX8SWJYLdSfYfURpWJRMryN7FZ3JDk16RCtDu1IYiQFWBY03+ce/Du4a3v3ilE9i4TJgDBSm7x5SCWckwacOdhaJJcpzVqfvHUgWz0nDAivL7vHimZLYJUG6wchLCnpEWKZYAsxf27QHTCmyLDYmcrhBYEVbvGgkAFg4G5JPEd9omQggCp9N+/QQThsK36iVG96+hvHUl0FtvsDTLDPXpSg9Y1mSSz2ENFSHvQXrUj2jC5YJY+m0EWgTC4ZCkuSr0ZvnGInVhq0HzjMcdR2jSyW6QizGRqIPIxYcZNSkRXJ+LSd36QmVrpmHLXTJcf8ICQ8DIy8sAst0idGMo4iL8as1KCREnTdk3TCES0jhAAbeFPivBEJSoAO+9H9YaYCWqascJCQXrvE3iUUAYcg5atd4avGyuHtMqOHwrJV8J1hlaiDZlMly4VRuxgf8A4UVuFIKXsotZNqM1SerQbKwwBU6m0hwG16jbSAS6e77QaErZRJClFmSz6Bukpe/OriHs9ShAcmUkqIUTxVSU6mAFGqzPX0gheUlbeYFHhcIUQ5G6nSwIb6bw7wifM4kS1GlVEFIU1uFVdzRqQJj8unLmKWsuHoh2RcszVZj6vWBy0CTUexViSkApPklJoHSQACARzCh/dvFNmSJkosXKHcUcc6Hl/MX+X4dWZqVjQgfrqpaSndOhQYgiGJytaiyigIFtIr99I5SSIvJB+zn6cDiChyAKBgb16QGMAp3VfeOiqyc7r9AKffSFE7wxMCtQWlxQXD92vcmOWWIryQfsqYwm0GIdKPgSS7AMVE0fm1AX9RDabk08AghJZuNgdXPrHtIQlIV0SBv1JbmX+UNyT6HhTBctxc1c6XKQGBISpCGFN9Sq2Dkn2i5eEZSJuKnEHWiUUoBrVVnA/pHSK1MlmSkhCdM2dQn/AKaOT7LUC5AtB3/x5j/KxC5T0WHAPNO3dvpCSV7NGN8XR2RU1EtPEWHOKqMUDMBJINaM9LbCG87Mk6bglqDuIRTgpSCQ5NUkEkUuw5Od4OWV1Q+OFW2ZzzABf6UlChRgxSL33tHHM9wAl4gpb023js+JxmmVxswFG9o4/wCIMSJk6YoNwqCem/7wkUnO0dmfgKVyWVTbaJMvk/mII2d+zEn5PHhLJcvfp7iGGDl0mLNAlBT6r4BatiT6RcyAeCw4cO7fQCp+UH4IalqJcGaFJ3/7hTukCI8G+kklgeAHlR1H5gW/VHilaQFagOT3HZ44KJUoUzXFL0oeRe8bypSi+7dx7GI8ISU1XQuKVbrSo9qOImkcf6SkWSS5t3+lYBxtNwT16WenyNDAUzBtYkHc8ulbj+YamSoXVX/xa9x92jxQQWpWxfcbMOhv0jg8RatCh8QISB8SXd25NEgwwUBTYF61B58jv0EOCgANvcmlGqTAiwLBzWpt3tWOOognyyggcOxDHmHBpGsvW9nUXJSDfsRtBKcOkuEhgC7l3FLD+2sewWGXrKypyoBNeEBPYWEcAiALOoaTuL9owpesACjnSSasAbiClKSCQs0Zy1XOwFIjEtjwpcsmgJDb8o44kl4pEsaTLQevOPRAkk/q03pp1b8yRHoA1nQJmJXMrYRBKypROoRDhJpduUWDCLZMSUU9s8iK5diefg9Av6QRgZ1GNoOzOUFs8SZLlyC7h2jkvOhlCpaJMGoksmrcrQN4lOohDAHq7fKLUuWmWkaQBFcx0xlFTRfJHxovXGirjKlqWlRU3zoal2t3gyfg5YGlaqBjQ6Wa7NVi5eu8b4jEEuLNCuePWMuSbigZPlT6GK8ySkaZSWHygReMUd27QKYzpeMcskmzNKcpdsm89X9R948tR3J94k0ACB1R0k0tim2qN0qMaoTR41FYntoYIEwnd+8YWhBopP8AvnEZW0Y10gKcl0xuTXQDnOSCYl5ajR6EuC7kvvck+0V/LsCuTiZPDpPmIJIPNQ+TE2i3pU0T4ZlEEpBKa+oqI2Ys76ZpxZ23Uiu4LxfMKikq0F6EtUO4r2NodJ8XMDq25GkUzxDlIllncPZv3eE34YWcxo4XtM9FZ3XRbfEPjAKBTLqTToIQ5JhTMlzwb6Erc/2rS/yUYGkSRSHHhwfnKlbTJcxL8nSS/wAhFYxUVok5ub2AYeVzG/VxBk6QEygn9Uw6/wD8hwke5X8o1wuHcJrfT82ET5nPJUo/00SDVgKAewhgC3zNOkqqlOwvfpDBKjMq4CKOCQ4+XD+8QYhZs96WFHrA2MkcGpy2op0ig+3D+scEbIkISDpBU9ab7UY9LHlEfnkooFMSwSAAAedal6VrEGFxKpg8t28sAagA5qOcRYWYrzCNRdLnU5v70MA4cYbCrQPMExKwwdiSABYAkdYzPlL4SDrBLM/Z7Dk8KsHN81SnGnSxOmgVUCot8oP84TBxJLaQWelf9QGFMP8AEmYyp6kCTsjTbSq9AQdthAmHwgSwKqm5IPKJ8HgUhQDqYqZgWNxvf0tE2Yjy1FIslwHboNhAsbjqwXLkISpSZvCNIKSVEai9QajpSNsRME5ahL06U0fSTVnIBewtGcThk1SXLq037V+cRyJrI0gAAJO1ixt7fOOb0LQOhKFqCQ5NSpKaEED3asexCG0iWQCq7uGHpv8AzBC8CkMsOkkV0lnoDe8B4GcVzg/+YJxp5JH6ge2o+5a8eh3Pwzk1sVCtbKI/aPQLG4H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976584" y="1572491"/>
            <a:ext cx="3860800" cy="2362200"/>
            <a:chOff x="2641600" y="990600"/>
            <a:chExt cx="3860800" cy="23622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641600" y="990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08" name="TextBox 8"/>
            <p:cNvSpPr txBox="1">
              <a:spLocks noChangeArrowheads="1"/>
            </p:cNvSpPr>
            <p:nvPr/>
          </p:nvSpPr>
          <p:spPr bwMode="auto">
            <a:xfrm>
              <a:off x="2844800" y="990600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Tuber</a:t>
              </a:r>
            </a:p>
          </p:txBody>
        </p:sp>
        <p:pic>
          <p:nvPicPr>
            <p:cNvPr id="21522" name="Picture 24" descr="The tuber of the yea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524001"/>
              <a:ext cx="3657600" cy="162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7160821" y="1619992"/>
            <a:ext cx="3860800" cy="2362200"/>
            <a:chOff x="7315200" y="990600"/>
            <a:chExt cx="3860800" cy="2362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15200" y="990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12" name="TextBox 13"/>
            <p:cNvSpPr txBox="1">
              <a:spLocks noChangeArrowheads="1"/>
            </p:cNvSpPr>
            <p:nvPr/>
          </p:nvSpPr>
          <p:spPr bwMode="auto">
            <a:xfrm>
              <a:off x="7518400" y="1066800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Succulent</a:t>
              </a:r>
            </a:p>
          </p:txBody>
        </p:sp>
        <p:pic>
          <p:nvPicPr>
            <p:cNvPr id="21523" name="Picture 26" descr="http://t3.gstatic.com/images?q=tbn:ANd9GcQLoLKVCWjvlAsQDESHSc5nNYidltCUlfiDC4KoK1Javg-fTjH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18401" y="1447801"/>
              <a:ext cx="3492500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24" name="AutoShape 28" descr="data:image/jpeg;base64,/9j/4AAQSkZJRgABAQAAAQABAAD/2wCEAAkGBxQTEhUUEhQUFRQUFhQUFBQUFRQVFBQUFBQWFhQVFBQYHCggGBolHBQUITEhJSkrLi4uFx8zODMsNygtLisBCgoKDg0OGhAQGiwkHyQsLCwsLCwsLCwsLCwsLCwsLCwsLCwsLCwsLCwsLCwsLCwsLCwsLCwsLCwsLCwsLCwsLP/AABEIALoBDwMBIgACEQEDEQH/xAAbAAADAQEBAQEAAAAAAAAAAAADBAUGAgEAB//EADoQAAEEAQIEAwcCBAUFAQAAAAEAAgMRBCExBRJBUQZhcRMiMoGRscGh0SNC4fEWUmJy8BQ0Q6LCFf/EABoBAAIDAQEAAAAAAAAAAAAAAAIDAAEEBQb/xAAlEQACAgICAgEFAQEAAAAAAAAAAQIRAyESMQRBIhMyUWFx8JH/2gAMAwEAAhEDEQA/AP2cLidoIIPVAdkBDdkLkSxtjkidFKY3eV0fwUtxbPoFO5LOYnzWU4u1xtvUGkqPjcsnFlY58G4szXE+JFz6QW5SFmYTgpvOQaK6McfBUgZuy/HlIseYoTJUZkyYTH2XxkhfNktRo5bTcTlas1mq8OOpxHdaGq6+qxGFlOabG6cOW47uJ+aJqzJlxOUrLedntApht3foFMfIXG3ElKGZFjlVpJBQxqPR2QhEruSQJYy6o7QbQcLyRq4Eq8fIhkkzOxWVqLw11PHmk8iQr3Ad/Eb6rJJ0yNaNDOzQqJincdiVbnduoTBTnDzTG9IyoZc9KyC0chcEKVYQs5qXlTjwlpWqcSVZMlFleSQqgzGJ6IrsInomQgOhGiDJHSEcg1y3oDYCtTcOKXj4P3Qzg2W0SHPXEbHE6BaNvCgOiYgwBeyFYX7K4iWBA7qrePoEVmJoithpLyZowdDkaMZZKYgNqPivVKN9LY4pAqRR5NFOysUF58x+o/uujmUmM801r/L7hY8rrJGQMn8kzOZ3C/JYvxBgcpsL9Qa4OCznH+GcwNJzTexlH5uJaRGyIubw1zTslPZOCNIYlRSgcqOOpGM5U8dyJFtlmGgjcyQiJTPNQUbKsLzIzXKW6bVNQzJTkEpIcIS72IrZLXfKii7AlNA4gupGrsMQ5CmCfYjM1AidTh6puTHcdgV4zh7hqWuWfI4/kKXRblfoFGAuVytSt90dFOxZGNndzuDQQKs0qMiXyGY8XTZCnx6V5gaRoQR5KfnUmOOtGngiR7NEbAEGSaivP+tAVxaLUUPRwgLtwClu4mErPxbsmc0g6KcxCGwhZvI4m8nRFimeQlPKgPZekmb3XEWW0FRqPVclyJS5It6NWzMC5fkBZF2YW9V4M9x6rDPx25dk5WbuN1IjsgpPmK7a21vckZk2eSyuK02eLw2u6hoWfEa0kQ5sOu2n0Kz+RXBstELh2SnpwHBZ1ttOioQ5ZrVPi7Q/G7FczhoPRSpuDDXRaVs1oU7gQiTNLjowz8HlKbgjVeTF5ijR8IJVpWKehBlBCletBFwIojuAeSkscmC2ZCV1L2GcnotUfDt9E5jeHmjogWCTFOyDiROPRVsfAcVaiwGt6JpkYCfDDRKI8fC+66kww3WlXc4BI5UoOgQeVUcMn+gkLR0Oi6dHfmiQRE7dF8+Ij7Lj44/FMW22TMnqsV4rfTgSNi1bafr+VivFzfwtk/ssT7NFwsAxgg1Y/l/om34xOhcfup/hV7vZjbZaMMPVo18lcY8lcQ9oymZiuF9fRSptFt54q3GijcSxGuY4gUQLv0VO09hwm7ozwK+9la5gNqjjY5eaaLKuzRzVE5uLqqEeMmG4bm/EEetFI1LoQ3smzM6IDo03kIBampUVzJk8NobMcqw3HXYYAgkiRkayPFTbMRNxwovKtUcYSiTJYqVPgs4MT2H1QZGBKOPLqEvNhbg0icSbkRU89rKI7GcGc9aL584Lqd9VpuISRRxsvVrQDQ69v1WB+Q/o8VqSpE5UtdmKjyybsEEIcmSquThFzDKRrIfdb5bBRXQkGjuN07Bl5P6cu0thxyvplLAorR4UYWQgk5VRg4vy9Vui6DbNjGwL1zQsp/iHzQ3+IEbyxQFmsNIMuQ0dVkZePGlE4jx152KB+RFFSaRuMni7G9Qpc3iAfyrAnNc46klNwTpf12xfM0uRxdx6o/Bcgm7NrO+2VXgUm6y+ZK8TKjLZq4ZKCJd3ol4AKAVSNjQ0lZcD56RaVmWyjqfmsh4nN+opa7M3tZnikXNI4Dta1Tj8aFL7hjwLNzH3teXSlupTeoP/ADyX5jwF7opgNg6hS/Q4n35Udu9pvjtKFB/0ZyGe7rusxxrGJaWNOrvt2Wscz3DR5r2B6FRcfH5pLO4011UyK2qJdMxzOGvboQVo+EYpiY5ztC6q9FQmbyuS2TaTkdaRdimX6jUalKPZ039FV9j7nzU57uUmhsa/dLxzUGQA7EKDktDDR/ReSzOu72NIMstjubq/RMllb6B0dOnFJKfIJ2RmOGoIG5O2qBkVuBV9EMcm9lH6kHaLx0iCZdEpLOuq5D7GnyJHJeuTOlZn2gciuQpkPRhnEgA61oQeoQJIrXUcCRlwRyqpEezZ8YdywMc0DRoofID8rI+zs9yfun3cRPs+V2tfZM+H4o3ytBNncD0FrNjyRxZJRktt6/ZV0Z/iUBYQCFPetV4rHLIW9/x/dQYsRz75RoNz2V4sk1Bym/bJbXZPK49ovst3KaSociU1JWgLsYe9ITi0yUWGBC2UxKDBT0eFSpwRAI4ARaKbRL/6ZU+CMpy7MYX0Bp2iRn+UGik9mhdJqD0sKi6SgfT8KJFLteypmYez13opfiKkMTIOQ+gNj6+aiws5pnj/AEn8Kpl9a3/Cn8Ki5pJT2AqvMrS/QtdiHsQ2QOOpB29FtOHytIHnqsrlwnnoa+aq8MJbofkUvHOnoa0ahjQQQl4WUR5GvVCZkUNfRGfJfpv+61KSKE+Ky6E6XdC+ijum62meJ5TeYga2VMyH2L0AH6rn5cnKdAjczjoL21tp6n8pOWXQ3evVT5M6mFn8wdd+R+y5hnJA136JUrj0SwzQ0mydundDkaNwRXY7rzl5eg37rzJkA2100HT5psXogvkbnVcFp+daob3HfqvC6wSTreyjZRu5MhKOl1XJfa5tdOwmwvOvWoIKKJAESIjsNXkjqQ3ZQSGXlhFKaSGdBpZ11w/iJika8dD99CpjSXL1zKWWWSwHI0nGZxOQ4EA9D0Nq3wrAazD1ItxJc4etfZYWC+h0V3CzXtiMZOh1CzfRyRhKtrf9LSb2ZTxFlNdKfZD3BoPNUvDnh18w5322Pv1d6eXmmcLCx2yc0gJo/D0/TcK5xbxMCz2cLQ3Sr7DyCqEo8OMLIkLf4fgcS1pFjenWR6hJZ/h6WH3q5mf5h09QprZC13MCQ7exvfqtdwLxSD7mRQvTn6H/AHDp6/ZSKd7YLSujKByLG5WvEvC2tJfGNDqQNvULPByKM0wGqKLUJ4o2gxTIxNq3ssoYx0Tn/j33NWpWPJqAn3Ppu/VKwxp0RE/JOpPYf13XHhWK2yv7uAHyB/cLnO0a43oL+uyZ8HmoCSPie4/YfhaZ6aJDsDlRcputbVDCaKQs2KyXdtlJjzzdeax3xnocaDKgoaddlOk4s5jeWvLVMNz+bToN0vnUGF97dN7RvLvXZF3ZF5+Yg6gXujzHQVr9tEGR9jmG3bt6pnHcKtyz9C2tkt+Nbjprt9VWhwWsZtfcryBg5tPU/TRPAitdfJNjJxRSRDytGgkdT+FNlyNa2ry79LVHxHkNLg0Hlsfp+6zfMeY9u/f5I201Rco0ygx9nfyXL3AG9KQQ2tRsl8iQ9vl+UKRVM2glpfGVdywWkpYyF1HoY4BZMiknNnpLOnICn4zy5yTLJQtuiqJ3OKPDESdV1iRCl9lZjWrJLK2EkOtAC4kcCVm5+O6pnBzubVFjUpBKjTY0ac5QpeNPQXs2dS2xTig0hnISUjwp2XxNIOzire0RlvmtFjZeg1J0pSMTLtWcKenA9lkkqYhrZrIOESRwD2jxR1a3flvcX+FnMjFomtU2ePSEEO8wO1eSqYHCXGAySEe97zR1aPPtemiy/OUnOKr++yaekZkBdh9LrKhA2vTuN/RK2nQyRn0CMxzUQqz5PdvdQgFRwr5D6n8JsYU7JehHi8n8N36+qp+HpgzHYPIn6uJ/Ki8cd7g03P7f1T8EoaxoojlaB9BSDyHQUOw2fm3bQPmoliye2ybmyhZsad1NyZgRp13WR5F0M7KGLki+XpumJ5uYcvTqs9jn3tPLS1WaSKPmgk6WiUGigN+7t1C5mx62G+/ceadxbG6Bkkk6bq4uXsjQlHP0Bok9dkKfMOtG+3yRnwh2w13I7+iQkhqz26I2uQNUTM487iSfJDjbr5Vv+Fajx2U0kWT09V9JhMNgbjXTYKlOi+DZMLtPLp8ku/sN+/omZ2FtDuhzNFa99D90xMB2ma/HyLTJYCpcbU9jWuq8iXZo6J/E+G2NFHZjch2W2fGKSGThgoJRjPoqkzN5WZyNWZ4hmuK1PFOGlQJMHXVIeBIpwJEIJOq0fDtEKDACOYq2T8caIo0Ujl9kpkZZSpkS0sia2GjuSZLSZC4eShOYhsLjY3jZdFaDh+XayrY6VDCkIKXKNgTgbBj7T7uJyupgdTTp9VAxMjROCVZcmNS0zO1Rr58jGjhDGfHVnqSe5PcqDkQlzBJXumxdVRF7/RJxanzOlrWtmx2Ywa51uHQ9SbNgfNKnjbfJvfoKrMqFQiNMH1+pv8pWcFzS9rfdBo1uNv3R21ygm+36f2WjDkU21VNCmqJHFHc0gHSwP+fquMjOPf8AshTPuUbb39AT919lQB3VLywlJ2gosA/KvdAdM3VeuxyEnKK6LK8VdoYmEdmBpB1VXG41GQNCHdPLzWe5L6LqKMg2rSS0WpG2gJI5ucO66fsk5pXE9gVMx5KG5Hek0cgEBrTe9oJT/QS3sJHlU4a6DZeS5bXGn631A2SrmjoTfZHbh9bvRHFWwbFnM5Ha3ynYhMY12TsNvVdVVDcdf6LqVoBBb8Pcd/NSZI6dg80ho1AJA/sojtVYifzONi70pcZuGG2ehrQIY/HTJP5bL8eMnmxUEZkS4yCtMpvlRplHQnkZVGl6ya1NyDb0Zo0Tm3FWJCz0VIysEHZGmnIOqJDKCtMJqcQkyYYC3ol5QtM2EEJHN4f2R8QzOPjQzAnp4SEFyhKE3QhAcyk5IlZXKMiZ1HHachhSmM5V8RiEtqzuKMhMB6aZDohyxIXGxf0wQmTTJC7U7ndJsi1TsLaVqCCcaNZ4ewi6F0YAt+pLunT7BB4nwt8Y3BNV+lIfCOHZEg/hyBnnZv7FTfEOBmR3zSl50r3rH0IWR8o21/3/ACM00QMiMsfbhprr5kj+q4dkpV/EX0WSjXbYj5hJmQoceS079FVobmzEjLnIGQ9ISFC52BZdxpWybHXqEx7FRnYhgozOMbyARGBbwDsZBY5PTfyVWHK97kJF6EHo4EWCEqUfwNSfsLjTlpo7JsR6E7FLOhsgp18Og10Sn2Eno+wW/wCbr9lTMVHTUd1Maa0VfhuQD7rh6H902LAAiI2XVqdK6JQc0biCLB6d1qHY5Avl0rcLN8XYRqPl30RyjW0W7SAyN9nThqD/AOq4y3hw13PXyS8E7tQ74Xb3+FzlYzqABtu4I/KVwtl3rRtHzlp12QpZL2TWfEoU7y06Lo5sSl/TrzwrtHs7PeTDG6Lhrw8X1XLn0lXa4vswZIVtE/iTaSEMhCbzpLSwam4o0hKZTxM8bFPiYFZaVd4+eW7rQpDS/kYYcpmRw2k3i8RB6qi14cEdJksxmXByqZOFsuJYII0WYyMQhLkmiCuIr+EVDY2iq+CVQaZdhOi8mC4hdojbqJBWgDI124rt2iDiP5pmAd/pQu0TdKxUmb/w5EALLX331pQfFswLjyvcPX+q0GNiTGMFsjBQOhaSD9HBZnjea9pqWJkjR2u/1XNyP4pMQ0jE8Sc4uaHAXdgjY19kvK8H4h8xv8+6ryS4736Ne0UdnXR22KWy+GBzSYXh/wDpOjlcI/Cy6daI5yYrp0ZI/wAweQ8eY/l+RC4hfHC50geHlo/gAAg852e8H4eXeu9JHIaQSCCCNwd1zFilyCKbFJv8CznEmySSTZJ1J7knqVWOP7VzTC4ggNY1rtDTRvexRsXhfkqDOGrTHCwofsPgvcByyCnjQgqnj4j3dNKJF9holYW0Wk7tBGut71r80w7MedC49vl2WfJh4u2G0kO4+MCLNBFqkHHlHLylGicK13SE3ZWn0ORZjg2uYqPncxOpP2TD5a17KVl5QcdTVdUM3J6RaejmZgb8SQGU5u23nshZkxJ0NhLWXbdEUI/kBy3o/Wslqz3EmLSZKg8QC7U0ejSJuA/3qTk8SlMfyyD1V6YaLmZ7Uk0ZMsUnTIGVEl7VDNaphK14Z2jl5VxloHM5T53pyUpGQJ4cGcMnc3UFVuH8VPVSxFeybx8EoXOg2jSwzcwQ8rCBCDh2FQ9qKRxnZfEzeRg0UXGjpVJmgpVzKVtAMYiCMTSWikXM86hSbPMmdccFlb7bmeaDQT6+X0v6JB7y4pjExiSPMj7oZK00U2fosfG8cM5fZvBI3A/W7WP4hnMe48jyD2df5VeXQadjem1BYri8dloA94uB89Df4WPLiTSEKVs9AtzyRR0BrY9f2S0hc0200RsVQbCQNd9z6lLPamwxVBIbVjsMsWUA2ZobLsJBpfqgf/mmN3KenXuhRR0rWM72jeU/E3UHuOyJQ4jEr7AQwhF5UL2taLl0yehfE9lQ2Pv5Lh8qCH0UvLDlFojjZSDuqI6egp4lXplsG1x6aYo6yJz1FqTkOuyUabKASEuQ02AdURQHm/shPeACTd9AOvdEAQTQPvWfNMiRH7VklQ85XJVE4lt9V1pnpUZ6f4x6q+86LPv+Meqvv2WDMrZzvPk1JE3MCmOYquWpxTcK0c+TsRnCCzHLimpt09ghNnKkFF0fYXDk+cagnYRoucjZc/JlbZfJkyU0k35JCZyFMyVpwSbGKWhyHJtNsZai4+6vYK2JlHEkFKVmFaLI2Wd4hupJFnmINVe4ewcw+qg4S0PDdx6IfQiY7nOIafMf8CyjTzZDdPhDj+lflaPi3wlZvh//AHD/APZ/9BLl9yQqC2NZKTATeSlhunGs85V3DM5jg4dERi8kVAjXEIiakb8LhrXQpIlVeCnRw6dlMyhTzXdDH8BP8gqXxYuguwjZQJCdJ0RJUuN1zPKjxdiZrYpO3dJAa/lUchJuWeLYNHoHRcvhBXL918Cq3ZD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947554" y="4208813"/>
            <a:ext cx="3860800" cy="2362200"/>
            <a:chOff x="2743200" y="3733800"/>
            <a:chExt cx="3860800" cy="23622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2743200" y="37338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13" name="TextBox 15"/>
            <p:cNvSpPr txBox="1">
              <a:spLocks noChangeArrowheads="1"/>
            </p:cNvSpPr>
            <p:nvPr/>
          </p:nvSpPr>
          <p:spPr bwMode="auto">
            <a:xfrm>
              <a:off x="2946400" y="3733800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Tendrils</a:t>
              </a:r>
            </a:p>
          </p:txBody>
        </p:sp>
        <p:pic>
          <p:nvPicPr>
            <p:cNvPr id="21525" name="Picture 30" descr="http://www.bio.utexas.edu/courses/bio406d/images/pics/cuc/Ibervillea%20lindheimeri%20tndrl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6400" y="4191000"/>
              <a:ext cx="3454400" cy="178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7113319" y="4215740"/>
            <a:ext cx="3860800" cy="2362200"/>
            <a:chOff x="7315200" y="3657600"/>
            <a:chExt cx="3860800" cy="23622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7315200" y="3657600"/>
              <a:ext cx="38608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14" name="TextBox 17"/>
            <p:cNvSpPr txBox="1">
              <a:spLocks noChangeArrowheads="1"/>
            </p:cNvSpPr>
            <p:nvPr/>
          </p:nvSpPr>
          <p:spPr bwMode="auto">
            <a:xfrm>
              <a:off x="7518400" y="3733800"/>
              <a:ext cx="345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400" dirty="0">
                  <a:solidFill>
                    <a:srgbClr val="002060"/>
                  </a:solidFill>
                </a:rPr>
                <a:t>Runners</a:t>
              </a:r>
            </a:p>
          </p:txBody>
        </p:sp>
        <p:pic>
          <p:nvPicPr>
            <p:cNvPr id="21526" name="Picture 32" descr="DSC_03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16800" y="4114800"/>
              <a:ext cx="3505200" cy="148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5235807"/>
            <a:ext cx="1076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4. The two types of vascular tissues are:</a:t>
            </a:r>
          </a:p>
          <a:p>
            <a:pPr lvl="0"/>
            <a:r>
              <a:rPr lang="en-US" sz="2800" dirty="0"/>
              <a:t>	</a:t>
            </a:r>
            <a:r>
              <a:rPr lang="en-US" sz="2800" dirty="0" smtClean="0"/>
              <a:t>a. </a:t>
            </a:r>
            <a:r>
              <a:rPr lang="en-US" sz="2800" b="1" u="sng" dirty="0" smtClean="0">
                <a:solidFill>
                  <a:srgbClr val="FF0000"/>
                </a:solidFill>
              </a:rPr>
              <a:t>Xylem</a:t>
            </a:r>
            <a:r>
              <a:rPr lang="en-US" sz="2800" dirty="0" smtClean="0"/>
              <a:t>: transports </a:t>
            </a:r>
            <a:r>
              <a:rPr lang="en-US" sz="2800" u="sng" dirty="0" smtClean="0"/>
              <a:t>water up the plant</a:t>
            </a:r>
          </a:p>
          <a:p>
            <a:pPr lvl="0"/>
            <a:r>
              <a:rPr lang="en-US" sz="2800" dirty="0"/>
              <a:t>	</a:t>
            </a:r>
            <a:r>
              <a:rPr lang="en-US" sz="2800" dirty="0" smtClean="0"/>
              <a:t>b. </a:t>
            </a:r>
            <a:r>
              <a:rPr lang="en-US" sz="2800" b="1" u="sng" dirty="0" smtClean="0">
                <a:solidFill>
                  <a:srgbClr val="FF0000"/>
                </a:solidFill>
              </a:rPr>
              <a:t>Phloem</a:t>
            </a:r>
            <a:r>
              <a:rPr lang="en-US" sz="2800" dirty="0" smtClean="0"/>
              <a:t>: transports </a:t>
            </a:r>
            <a:r>
              <a:rPr lang="en-US" sz="2800" u="sng" dirty="0" smtClean="0"/>
              <a:t>food and water up and down the plant</a:t>
            </a:r>
            <a:endParaRPr lang="en-US" sz="2800" u="sng" dirty="0"/>
          </a:p>
        </p:txBody>
      </p:sp>
      <p:pic>
        <p:nvPicPr>
          <p:cNvPr id="2050" name="Picture 2" descr="http://america.pink/images/4/6/4/2/1/9/8/en/2-vascular-tiss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027905"/>
            <a:ext cx="6575425" cy="41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70174" y="1981200"/>
            <a:ext cx="1330325" cy="6604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86459" y="1360488"/>
            <a:ext cx="1330325" cy="6604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2.estrellamountain.edu/faculty/farabee/Biobk/plantrelat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5" y="1518148"/>
            <a:ext cx="4514171" cy="356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01b-plants-ances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20" y="1518148"/>
            <a:ext cx="5533071" cy="35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3871" y="5261207"/>
            <a:ext cx="10044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5. How </a:t>
            </a:r>
            <a:r>
              <a:rPr lang="en-US" sz="2800" dirty="0"/>
              <a:t>do bryophytes obtain water and nutrients if they don’t have stems? </a:t>
            </a:r>
            <a:r>
              <a:rPr lang="en-US" sz="2800" dirty="0" smtClean="0"/>
              <a:t>___________________________________________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04768" y="5692094"/>
            <a:ext cx="779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Absorbing water from the environment by OSMOSIS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dr282zn36sxxg.cloudfront.net/datastreams/f-d%3Abc2009d516bc2bec8645fbbb4d1f92c6cedf47ce83f206473693123e%2BIMAGE%2BIMAGE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9" y="1254642"/>
            <a:ext cx="11143601" cy="38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2.estrellamountain.edu/faculty/farabee/Biobk/plantrelat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5" y="1518148"/>
            <a:ext cx="4514171" cy="356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01b-plants-ances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20" y="1518148"/>
            <a:ext cx="5533071" cy="35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1457" y="5261207"/>
            <a:ext cx="9766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6</a:t>
            </a:r>
            <a:r>
              <a:rPr lang="en-US" sz="2800" dirty="0" smtClean="0"/>
              <a:t>. Which </a:t>
            </a:r>
            <a:r>
              <a:rPr lang="en-US" sz="2800" dirty="0"/>
              <a:t>plant domain evolved vascular tissue first? _____________. What did this allow plants to do? __________________________________________________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4978" y="5692094"/>
            <a:ext cx="27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FERNS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3031" y="6076816"/>
            <a:ext cx="865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Grow on land away from water; grow taller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thegardenhelper.com/psd/blechnum_spica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2" y="1180886"/>
            <a:ext cx="5412074" cy="4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alloways.com/wp-content/uploads/2014/07/Southern-Wood-Fern-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35" y="1180886"/>
            <a:ext cx="5958680" cy="38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0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53875" y="1518148"/>
            <a:ext cx="10574516" cy="3560038"/>
            <a:chOff x="1053875" y="1518148"/>
            <a:chExt cx="10574516" cy="3560038"/>
          </a:xfrm>
        </p:grpSpPr>
        <p:pic>
          <p:nvPicPr>
            <p:cNvPr id="3" name="Picture 2" descr="http://www2.estrellamountain.edu/faculty/farabee/Biobk/plantrelat.g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75" y="1518148"/>
              <a:ext cx="4514171" cy="3560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0" name="Picture 2" descr="01b-plants-ancest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320" y="1518148"/>
              <a:ext cx="5533071" cy="356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861457" y="5261207"/>
            <a:ext cx="9766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7</a:t>
            </a:r>
            <a:r>
              <a:rPr lang="en-US" sz="2800" dirty="0" smtClean="0"/>
              <a:t>. What </a:t>
            </a:r>
            <a:r>
              <a:rPr lang="en-US" sz="2800" dirty="0"/>
              <a:t>trait evolved after vascular tissue? _______________. Which plant domains reproduce using seeds? _______________ &amp; 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7943" y="5208518"/>
            <a:ext cx="27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SEEDS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7943" y="5665750"/>
            <a:ext cx="331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Gymnosperms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500" y="6122982"/>
            <a:ext cx="331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Angiosperms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adapaproject.org/images/biobook_images/A000106_seedpla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60" y="1030015"/>
            <a:ext cx="572452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EVOLUTION OF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ww2.estrellamountain.edu/faculty/farabee/Biobk/plantrelat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5" y="1518148"/>
            <a:ext cx="4514171" cy="356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01b-plants-ances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20" y="1518148"/>
            <a:ext cx="5533071" cy="35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1457" y="5261207"/>
            <a:ext cx="9766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8. </a:t>
            </a:r>
            <a:r>
              <a:rPr lang="en-US" sz="2800" dirty="0"/>
              <a:t>Gymnosperms produce seeds protected in __________, whereas Angiosperms produce seeds protected in _______________ &amp; 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7943" y="5208518"/>
            <a:ext cx="27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899" y="6073764"/>
            <a:ext cx="217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FLOWERS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8046" y="6122982"/>
            <a:ext cx="147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FRUITS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102" name="Picture 6" descr="http://tigerclan.wikispaces.com/file/view/JSC%25209805%2606%2520male%2520%26%2520female%2520pine%2520cones%25203.jpg/60344088/JSC%25209805%2606%2520male%2520%26%2520female%2520pine%2520cones%25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8" y="1466554"/>
            <a:ext cx="5726842" cy="36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factfile.org/wp-content/uploads/2015/02/Angiospe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03" y="1453782"/>
            <a:ext cx="6251239" cy="36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979</Words>
  <Application>Microsoft Office PowerPoint</Application>
  <PresentationFormat>Widescreen</PresentationFormat>
  <Paragraphs>198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Aharoni</vt:lpstr>
      <vt:lpstr>Arial</vt:lpstr>
      <vt:lpstr>Bradley Hand ITC</vt:lpstr>
      <vt:lpstr>Calibri</vt:lpstr>
      <vt:lpstr>Calibri Light</vt:lpstr>
      <vt:lpstr>Times New Roman</vt:lpstr>
      <vt:lpstr>Office Theme</vt:lpstr>
      <vt:lpstr>Life Processes and Adaptations in  PLANTS</vt:lpstr>
      <vt:lpstr>EVOLUTION OF PLANTS </vt:lpstr>
      <vt:lpstr>EVOLUTION OF PLANTS </vt:lpstr>
      <vt:lpstr>EVOLUTION OF PLANTS </vt:lpstr>
      <vt:lpstr>EVOLUTION OF PLANTS </vt:lpstr>
      <vt:lpstr>EVOLUTION OF PLANTS </vt:lpstr>
      <vt:lpstr>EVOLUTION OF PLANTS </vt:lpstr>
      <vt:lpstr>EVOLUTION OF PLANTS </vt:lpstr>
      <vt:lpstr>EVOLUTION OF PLANTS </vt:lpstr>
      <vt:lpstr>PLANT CHARACTERISTICS </vt:lpstr>
      <vt:lpstr>PLANT CLASSIFICATION </vt:lpstr>
      <vt:lpstr>STERNGRR (life processes) in PLANTS</vt:lpstr>
      <vt:lpstr>STERNGRR Processes</vt:lpstr>
      <vt:lpstr>STERNGRR Processes</vt:lpstr>
      <vt:lpstr>STERNGRR Processes</vt:lpstr>
      <vt:lpstr>STERNGRR Processes</vt:lpstr>
      <vt:lpstr>STERNGRR Processes</vt:lpstr>
      <vt:lpstr>STERNGRR Processes</vt:lpstr>
      <vt:lpstr>STERNGRR Processes</vt:lpstr>
      <vt:lpstr>Sex, Bugs, and Pollen’s Role</vt:lpstr>
      <vt:lpstr>PowerPoint Presentation</vt:lpstr>
      <vt:lpstr>PowerPoint Presentation</vt:lpstr>
      <vt:lpstr>PowerPoint Presentation</vt:lpstr>
      <vt:lpstr>STERNGRR Processes</vt:lpstr>
      <vt:lpstr>STERNGRR Processes</vt:lpstr>
      <vt:lpstr>STERNGRR Processes</vt:lpstr>
      <vt:lpstr>What is a seed?</vt:lpstr>
      <vt:lpstr>Seed Structure</vt:lpstr>
      <vt:lpstr>FLOWER STRUCTURE (Angiosperms)</vt:lpstr>
      <vt:lpstr>FLOWER STRUCTURE (Angiosperms)</vt:lpstr>
      <vt:lpstr>FLOWER STRUCTURE (Angiosperms)</vt:lpstr>
      <vt:lpstr>REPRODUCTION</vt:lpstr>
      <vt:lpstr>REPRODUCTION</vt:lpstr>
      <vt:lpstr>Video: The Reproductive Role of Flowers</vt:lpstr>
      <vt:lpstr>STERNGRR Processes</vt:lpstr>
      <vt:lpstr>STERNGRR Processes</vt:lpstr>
      <vt:lpstr>ADAPTATIONS IN PLANTS</vt:lpstr>
      <vt:lpstr>Plant Adaptations</vt:lpstr>
      <vt:lpstr>Plant Adaptations - Root</vt:lpstr>
      <vt:lpstr>Plant Adaptations - Leaf</vt:lpstr>
      <vt:lpstr>Plant Adaptations - Stem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Processes and Adaptations in  PLANTS</dc:title>
  <dc:creator>Mathis, Lindsay A.</dc:creator>
  <cp:lastModifiedBy>Schwippert, Kelly A.</cp:lastModifiedBy>
  <cp:revision>87</cp:revision>
  <dcterms:created xsi:type="dcterms:W3CDTF">2015-12-08T14:51:42Z</dcterms:created>
  <dcterms:modified xsi:type="dcterms:W3CDTF">2016-05-08T19:50:28Z</dcterms:modified>
</cp:coreProperties>
</file>