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324" r:id="rId2"/>
    <p:sldId id="333" r:id="rId3"/>
    <p:sldId id="325" r:id="rId4"/>
    <p:sldId id="326" r:id="rId5"/>
    <p:sldId id="334" r:id="rId6"/>
    <p:sldId id="327" r:id="rId7"/>
    <p:sldId id="328" r:id="rId8"/>
    <p:sldId id="329" r:id="rId9"/>
    <p:sldId id="330" r:id="rId10"/>
    <p:sldId id="331" r:id="rId11"/>
    <p:sldId id="332" r:id="rId12"/>
    <p:sldId id="335" r:id="rId13"/>
    <p:sldId id="336" r:id="rId14"/>
    <p:sldId id="300" r:id="rId15"/>
    <p:sldId id="285" r:id="rId16"/>
    <p:sldId id="287" r:id="rId17"/>
    <p:sldId id="288" r:id="rId18"/>
    <p:sldId id="289" r:id="rId19"/>
    <p:sldId id="291" r:id="rId20"/>
    <p:sldId id="290" r:id="rId21"/>
    <p:sldId id="297" r:id="rId22"/>
    <p:sldId id="337" r:id="rId23"/>
    <p:sldId id="292" r:id="rId24"/>
    <p:sldId id="293" r:id="rId25"/>
    <p:sldId id="294" r:id="rId26"/>
    <p:sldId id="321" r:id="rId27"/>
    <p:sldId id="319" r:id="rId28"/>
    <p:sldId id="320" r:id="rId29"/>
    <p:sldId id="296" r:id="rId30"/>
    <p:sldId id="256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1" r:id="rId44"/>
    <p:sldId id="272" r:id="rId45"/>
    <p:sldId id="274" r:id="rId46"/>
    <p:sldId id="273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322" r:id="rId56"/>
    <p:sldId id="32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5FC9D-70F6-4BDA-A96F-3062A417611E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2139-0AC2-4DB2-A444-46FBC5BE0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6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C2139-0AC2-4DB2-A444-46FBC5BE0C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C2139-0AC2-4DB2-A444-46FBC5BE0C9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DECB4D-496D-444F-8A29-748BF45C7BF7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6F11B1-1A9B-494F-AF76-5DE66AEA5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pbslearningmedia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biochemistryisagoodthing.files.wordpress.com/2013/02/a5000447-iodine_test_for_starch-spl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//upload.wikimedia.org/wikipedia/commons/0/0f/Alpha-amino-acid-2D-flat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passel.unl.edu/Image/siteImages/AntibodyStructure1Lg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J7xOSCEmZw?list=PLwL0Myd7Dk1F0iQPGrjehze3eDpco1eV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1" y="1771650"/>
            <a:ext cx="5869781" cy="10322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75" dirty="0">
                <a:solidFill>
                  <a:srgbClr val="FFC000"/>
                </a:solidFill>
              </a:rPr>
              <a:t>ORGANIC Chemistry </a:t>
            </a:r>
            <a:r>
              <a:rPr lang="en-US" sz="3975" dirty="0">
                <a:solidFill>
                  <a:schemeClr val="bg1"/>
                </a:solidFill>
              </a:rPr>
              <a:t>= </a:t>
            </a:r>
            <a:r>
              <a:rPr lang="en-US" sz="4500" dirty="0" err="1">
                <a:solidFill>
                  <a:srgbClr val="66CCFF"/>
                </a:solidFill>
                <a:latin typeface="Bradley Hand ITC" pitchFamily="66" charset="0"/>
              </a:rPr>
              <a:t>BIO</a:t>
            </a:r>
            <a:r>
              <a:rPr lang="en-US" sz="3975" dirty="0" err="1">
                <a:solidFill>
                  <a:srgbClr val="66CCFF"/>
                </a:solidFill>
              </a:rPr>
              <a:t>chemistry</a:t>
            </a:r>
            <a:r>
              <a:rPr lang="en-US" sz="3975" dirty="0"/>
              <a:t> </a:t>
            </a:r>
            <a:r>
              <a:rPr lang="en-US" sz="3975" dirty="0">
                <a:solidFill>
                  <a:schemeClr val="bg1"/>
                </a:solidFill>
              </a:rPr>
              <a:t>= </a:t>
            </a:r>
            <a:br>
              <a:rPr lang="en-US" sz="3975" dirty="0">
                <a:solidFill>
                  <a:schemeClr val="bg1"/>
                </a:solidFill>
              </a:rPr>
            </a:br>
            <a:r>
              <a:rPr lang="en-US" sz="3975" dirty="0">
                <a:solidFill>
                  <a:srgbClr val="92D050"/>
                </a:solidFill>
              </a:rPr>
              <a:t>Chemistry of LIVING Things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269797" y="5331278"/>
            <a:ext cx="4000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66CCFF"/>
                </a:solidFill>
                <a:hlinkClick r:id="rId2" action="ppaction://hlinkfile"/>
              </a:rPr>
              <a:t>NOVA : “Ingredients for Life: Carbon”</a:t>
            </a:r>
            <a:endParaRPr lang="en-US" sz="135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475" y="2045495"/>
            <a:ext cx="7753350" cy="526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4) Which compound/molecule has the MOST stored energy?</a:t>
            </a:r>
            <a:endParaRPr lang="en-US" sz="2400" dirty="0"/>
          </a:p>
        </p:txBody>
      </p:sp>
      <p:pic>
        <p:nvPicPr>
          <p:cNvPr id="35842" name="Picture 2" descr="http://en.academic.ru/pictures/enwiki/66/Butane-2D-f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3543300"/>
            <a:ext cx="2628900" cy="133233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5844" name="Picture 4" descr="http://community.fortunecity.ws/underworld/continue/56/graphics/l-hand/HEXA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3543300"/>
            <a:ext cx="2962656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4650" y="31432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</a:t>
            </a:r>
            <a:endParaRPr lang="en-US" sz="135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7900" y="31432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5314950"/>
            <a:ext cx="1447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WHY?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619625" y="2857500"/>
            <a:ext cx="3200400" cy="24003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45495"/>
            <a:ext cx="8153400" cy="526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5) Is this molecule </a:t>
            </a:r>
            <a:r>
              <a:rPr lang="en-US" sz="3300" dirty="0"/>
              <a:t>O</a:t>
            </a:r>
            <a:r>
              <a:rPr lang="en-US" dirty="0"/>
              <a:t>RGANIC or </a:t>
            </a:r>
            <a:r>
              <a:rPr lang="en-US" sz="3300" dirty="0"/>
              <a:t>I</a:t>
            </a:r>
            <a:r>
              <a:rPr lang="en-US" dirty="0"/>
              <a:t>NORGANIC?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3700" y="371475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WHY?</a:t>
            </a:r>
          </a:p>
        </p:txBody>
      </p:sp>
      <p:pic>
        <p:nvPicPr>
          <p:cNvPr id="38914" name="Picture 2" descr="http://biochemicalminds.files.wordpress.com/2014/04/nucleo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2902745"/>
            <a:ext cx="3829050" cy="30249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3619500" y="1908572"/>
            <a:ext cx="1476375" cy="800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" y="0"/>
            <a:ext cx="8229600" cy="1143000"/>
          </a:xfrm>
        </p:spPr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pic>
        <p:nvPicPr>
          <p:cNvPr id="4" name="Picture 3" descr="Image result for pH sca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0"/>
            <a:ext cx="7239000" cy="293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9600" y="5410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_______________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the QR code and watch the video.</a:t>
            </a:r>
          </a:p>
          <a:p>
            <a:r>
              <a:rPr lang="en-US" dirty="0" smtClean="0"/>
              <a:t>Answer the questions.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 QR scanner?</a:t>
            </a:r>
          </a:p>
          <a:p>
            <a:r>
              <a:rPr lang="en-US" dirty="0" smtClean="0"/>
              <a:t>Google or go to YouTube and search for “Chemistry 12.7 Buffers”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presentation is on the website: </a:t>
            </a:r>
            <a:r>
              <a:rPr lang="en-US" dirty="0" smtClean="0"/>
              <a:t>lindsaymathisbiology.weebly.com</a:t>
            </a:r>
          </a:p>
          <a:p>
            <a:endParaRPr lang="en-US" dirty="0" smtClean="0"/>
          </a:p>
          <a:p>
            <a:r>
              <a:rPr lang="en-US" dirty="0" smtClean="0"/>
              <a:t>For each organic compound, you will read and “Talk to the Text” with a partner first.  Then we will record the important information together.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Throughout the lecture, some slides are in yellow.  These slides DO NOT go in your </a:t>
            </a:r>
            <a:r>
              <a:rPr lang="en-US" dirty="0" smtClean="0">
                <a:solidFill>
                  <a:srgbClr val="0070C0"/>
                </a:solidFill>
              </a:rPr>
              <a:t>notes.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Organic </a:t>
            </a:r>
            <a:r>
              <a:rPr lang="en-US" dirty="0" smtClean="0"/>
              <a:t>Molecules (Biomolecules)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829761"/>
          </a:xfrm>
        </p:spPr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48296"/>
            <a:ext cx="7772400" cy="1199704"/>
          </a:xfrm>
        </p:spPr>
        <p:txBody>
          <a:bodyPr/>
          <a:lstStyle/>
          <a:p>
            <a:r>
              <a:rPr lang="en-US" dirty="0" smtClean="0"/>
              <a:t>Organic Molecule #1</a:t>
            </a:r>
          </a:p>
          <a:p>
            <a:endParaRPr lang="en-US" dirty="0"/>
          </a:p>
        </p:txBody>
      </p:sp>
      <p:sp>
        <p:nvSpPr>
          <p:cNvPr id="50178" name="AutoShape 2" descr="data:image/jpeg;base64,/9j/4AAQSkZJRgABAQAAAQABAAD/2wCEAAkGBxQSEhUUExQWFRUWGBkZGRgXGBwZGBgdGRoXFxwcGhgYHCggHBolHhkcIjEiJSkrLi4uFx8zODMsNygtLiwBCgoKDg0OGxAQGywmICQsLCwsLCwsLCwsLCwsLCwsLCwsLCwsLCwsLCwsLCwsLCwsLCwsLCwsLCwsLCwsLCwsLP/AABEIALcBFAMBIgACEQEDEQH/xAAcAAACAgMBAQAAAAAAAAAAAAAFBgMEAAIHAQj/xABBEAACAQIEBAQDBgUDAwMFAQABAhEAAwQSITEFQVFhBhMicTKBkSNCUqGxwQcUYtHwcoLhkqLxFjNTFzRDstIV/8QAGgEAAgMBAQAAAAAAAAAAAAAAAgMAAQQFBv/EACsRAAICAgICAgEDBAMBAAAAAAABAhEDIRIxBEEiUXEFE2EUMpHRQoGhFf/aAAwDAQACEQMRAD8A5SFrZVrFWtwKzmkxRWwFYK9NUQ2Ar2K2WtwtQh4Fr0Ct8tehKrZdHirW2WvYq/gcAzgtBKjeN6qUlFWw4xvor4fDlzCiT70XwHDGFxSVkQZLAZRpt3OtQYZBlYQQIQHtJ3pm4ZbUqF5t3kEASCJ5gr9DWbJldaHwgrPb+ACFW5pmJI/AOXzJH0rTCZfMFtgPUwgctTyqLiak+b0y5ddCZIHXWqfh25mxNoE7OuwE6RSOLcWxydMO8QuEWcQDplNof9w+lEOJ24tpsVVRy66z71p4pweXDYgb+pSOuhqZLpuWrMGc1sexgaiktfG0WmuixwXDgzy2Gm4JiiGPsZ7isNA5GbsRo36VtwhAo26R22/epsaq5Uk6FmjqJ1n2quIDfyNMJg/KWR6pJnkO0CrFhQpGXQHl0jrVUYkIIaYOgI1P05VJexqECDr7H8+lSbio0FTsVPHPA/KuC9bH2d06xsr7kdg29LuGwzOcqiSdq6RxrHWv5Zrd0j7TRezQSCPYiljCW1thcu/M9T1pkfKrHfsDHhbdP0e4LwbcYAtcVe0Fv0qHi/ha9YXP6biDUsu6juv7058NuyKLoAwIOoIg9xXLh+p5o5Pl0Vlgo9HGMteqtEOM8P8AIvNa5L8J6qfh/wA7VA2HKqrEelgSp5GK9DGaaT+xTX0QBa3itgK9ijKZmWvIreKyKhRqq1tWyisq7KPQK9FZFbKtWQ8r2t4rKgRy4VsK8ArdVpjEHiipVt1NgMG91gltS7E6ACf8FPGF/hxeIBe5bUxqiyWnoGiKTkzQx/3sKMHLoSLdsmmDw94Wu4pwq+gc2OuX6c+1dC4J4DtKoZ0YAfEJl2j+rkPanJeGizbi0FQAGBGxrLPyZOL4BUk6Yn4TwBhFtm26M7Ea3CTmB6qOVcy8RcFfCX2svrGqtydeRH6HuK7bh7jKpFwgsomdde9IPi/E2sVcTQk2iwzcjMafWsnieTk5tS2hzx2hGt4YgZjp070xcDYIBoNzPv3qvi0kSOsD6Gs4biIK2yqrqNevOTNbcjc4h44pMseI8KLeQxl8yNNyB786ucKxI8yxMqAdQdV9SxIPWaseLgDcGnwg8uYAoRh1kgbEajlt6p+ZpS3Cgv8AkF+J4b7RlgCRPuR/zQfghFvFoSRqQd+em/8ATTXxm1LWbyaC4JPYka/UilK9by3rZ6yOxgzrV49KipHSeLYcXlvoNSVJXuQdRS9wU/YKASWtuRBI06fvRw4j1yB8Sz7EAAxQzCWFt37qH4LgQg6wpOxzctdPnSrqLCqgpg7hLBQJJBA7aazRHiLxAkxpqOQA3+tCcSjpI1GkMRGoGuhFVreKlzmjbKD15n5E0ty0Wo27LmJMDLm21AGunWetQrcWdTG2/wC5quzEDQanT2nXalzxfxhbVsZGJ1101bpA/CDS4weWVIbKSxq2ReJuKI92A0KgK/7jMn5fvVzhmIzopB5b/IVyy9fZySxmf3pz8K3C9gL0OU/Kuhl8ZLGkjNh8i5Ox1teJFtaKpuMOmij/AHVMnjG/Mi3bjkCGJ+v/ABQfDYA8wP7VcXCqOWvKs39Fii7oN5Iy7RLxLjVrEEPew0soiUusukzqMsVRu462yNbRCiH1CWLnNI5mABvsK14mq7DfnVILTcePpvSRJuMdRXZ7XlMPDfDJuAF3yg8gNfzq3ifBzRNpwT0bT8xQv9T8VT4OexDg12KoFbVNiLBRirAhgdQaiityae0CYKwithXtWCaqK3UV5FbqKIh6BXtZNZULs5datE7D58hV7A4UE/i/IfXc1Vws3JkyAYj+9MGGYINNzp7UxmW9hnhri1lCAIYlmGkDsa6PwK61yxbdwAzCflMCe8CuUvd9AUaFzqf6eddkw1sKqAbBVA+gFcj9Wa4xX8j/ABbtl3+YgLJgamZg/TmKgxnGVuIPL+8Y9QI0PSedSsiMMrCW3Gmp9jQfjCW7CtaaPLgvDNrGhMTroefKsuPnwq9Maoxcv5AXiPixGZJ9QBUkSBGbfUbmlXDj7Md5NY93MrsZOZt+w1FbcObNaBkSsg/t+UVphHijSim9mQNjrP7V4voZpXlvGoq8trWDtW15NdBuOfOncykGeNoHZH3BWPfTelm9KgEDQHUHQnSjeHxkraVtMvp6jeh+Jy5mBmO2pHPY0MXRH2HcHiQ+HZWHwEMnsd/of1pb42sFWH4iAO5H60TwEqja5hGmuhH+a1V4jYzWljcMJjU/+aqMqkRxdjPiUJCkTMIp6agTPSrOI8vzVLFcokTsZEFfzHOoMNeHwnfTeY58vlQfH44zP+0jkRpOhHXakRt6CdMM4nHZwwKBBzky0fpr2oSMQHUlPunoB8wBQfFcQtsuYXFJAGm5HyoFieMNqLRyFhBI0078pp0MEpAvJGKD/F/EAw4KIPNuMc0GYGmuv7UiY65dxNw3HE7CAIUDoKI4JFzLLFjM6N6i3Y6048D8M5N9WaJDqQRE7TpFb8eOONaMeXJKT2K/C/Def7p12Pannw94Oe0RkjI3xKdSD223py4Pw5NtxKwQBrpP60x38CCBAiOnOo3yQtSUWL+C4EoOo0P60Zs8FQQco+lXfLharWseF9BIZxvHTv0qnwjuYLnJ9C3444Zh0tm5kC3IABBKzy5aE+9ISW9VJ5/sYp48bYq3etEeeiMDourSRsNNj/euftfdFC3F1UkSNiJ760nNJTi+Bv8AGw5K5NMfOFYuVA7U1YJ0ywd65Qca4RTbXMZAMHYHnTpwrHEqM24rzObF/TS/dSTe1TGZcf7ioi8a4INbF0fEpg91b+xikunfxTiwMOy83IA6nY0lRXX/AEWWSXirn9uvwZmq0eRvWRW0TW1y0VJBEEcjofpXYWwGzStlqfCcPuXdLaFjBMDXaoWQqSCIIMEEbdiN5qytM9isr2vKhKOScHxYRiGOjRr3phwN0FjqDG1JxFE+BYpUeH2PPpTZIzDWrZrh10AEfPSu0cLvZ7Np53toT7xB/MVw/QOCuuYDWZ1966p4DxeewbbH1ISQP6T+wNcr9Si5YrXof47qQz3cxgqYYbE7d6XfEFtyjBwABJDAgwDusHX/AM0xodKXvFV37JvauTiyvUUbYwTYhYu6CI5AQPYUATjX8vfAiVbRlB5cj70Rv3YnQk8gASSekClm5wbEOxc2nlj0/Ku7hgmvkJyzkqUTo9yzDgzKsAR86jvKQDPI/lRTw5wu5dw6BkjKIOZhII9qIHw7bQE3bhEnQKoP51narQ3mmJ6n6VjGJnYj/imXF+Cyyl8NdW5/Q3pY/MGJoBhOGXb1w2VQoVjzC8gW/eN57GiUdFc0zbhjsNBtueYq22MVTmTLodS0wPYCmHA+D0t25vZrkmPQYUAc9DInahvFfBOfXD3SjQTku+pfYXAQR85pbS5Uwnli+hf4x4ihPSAGnQqTy3PvrS7cxz3Izk8ioHOf2qW3gmt3biYq2QbUZbTT9o9whEOYboN+9NvhbwwlxhcvlvMuXB/LFpVfR6hdUKZILCMrDQCtkYRh6M8sgM4f4DxF0Br8Ye2VVgNc5kwALY1ze5pk8N+AMKinz/tHz6OAQkZc3qDbrOhnnRa5x97nlWxmzSJUwxLNOUZmWQDodelXuH3r15bd26q2ll4EqTIEEQvoZSR7yKnNvoU0/YJ4h/D+z5uawUVI9SMnmKpPq0I+FSNIPah9rhZRQ2HdlKmJ9TWYGnrQnSeogg10LCu6yTbiRoc49QAkEKdR061Betwj30VFZknU6Of6xGsjrzpcoye4vZIy9PZR8O8SF7Mhm1fT40mRBGjKfvIYiTrypkwmJzKJifekHi1wWWt4y2QvlswfKJBtNAu67enR/wDb3ohxXji23lSFbN6o2YRIbpB/ejwZHON/5BnGnQQ8d+I/5OwCkG5clUnYaasRzihHgTjNvEE280XAJMmS8xmbXWa574s8RtiimYRlBke/bltVLwtx44O8LgAPITp0kTyqZsSyL5ejVjwr9t/bDn8TMe64021gKogDQTsde/evPBF4Yi+1q6A3nI6qT9x4zBhO21E/GGOTGWrGLRFElkubFlI21PLePegd7EYWxrhmuO8fEwy5ZEEaHU96ZCWtG3CpyhTdevx+Qe/GDh3NsiRPz0MED58q6T4bVigZlKTsDE+8DauZ8PtrdxCudfLGg79T+tdO4PiJFcP9WVQqC2HO+UtlriHAvOObzWB5AgFR+9LPEOGXLBhxvsRs3sa6Nw5h96qvFMNbvLkO0zI5EdD32rP+neTnxxiptOO1XuJzZS+VM53YsM7BUUljyAn5npTTw7wpddZvsF9vU/zY6UwYC1btjLaSPb9yd69uqonzGzcwDt7QK6svMfrSFNWScH4TbsD7PpGYmT+VTYjhll5L2rbE7kqCT7mhuN4zkX0gKO5iPlShiOJlVcK7sGZm1Yk6mfi6Ur99z1G2RYpdjPi/CmHZpU5B0UmPpOlZSLcxVxjObL2msrSo567L/wCzi4FWbGCLb6DvU+Dws60TsYVjAia6UpfQuOO9sH2sM6EFG2/zanXwt4jKXFYem4u6E/EDEx1FBrfDH6Gg3H7RRtoI5ilyipqmXKHHaPo3AYxL9sXLRkH6g9D7Ut+KbqkFDMneuPcAxV8tpeupb2bKxE9Bp/mtNf8APM6iZE6dYjvXK/8AncMilZswZG0FLJVBCAA9t6L4DDq0NeyhWiNSGPKfr1oVwS2ynzQfUICmAQJ30Paiz2iULGSRqdABEgctBzpuRroY2310H2vtY+zyqSACCFGVl2n9jW2GtBlYnc76fkKrWMV51pYBD2wRHVDpoexirNpyiigeQXGNL+Stxu8LNl7gA9K7DQfOg3BcfdGFS65YteuJoFnT1+mD2AMVB444pltFJkuNRyimfDYW2ljClvTlg6kwPQRPvrE0/C7V0Lz6VBbBYIlFULlXb1CGiI166kmvMdbKuApM7yB7DWeVWLd83P8A2yEAn4hJ0iCB0iq/EcUwECCY3/aOlKyasXjuznX8SFPl+ZIV7LSYG6Fhp3icw6Gmq5ZFsW7t2048oWlU6sVgJ6sqkCAPiPPpSj/EjHq+GYTDbE9iV0760Y4FxdruHwtyzDj0m6hklLiL5RMnZTlze9NxW8af0wsv91fwT8Rt+TdS/mDFvUDbLBYEgvlcnUEjU84q9gcPYu4a2AXAtgKA+r22LiCQo1ViYJ5TvVDiGJP8wiK+pAzkQ6MGOY5SxgLI0Gmoq9exaMqeUUAfMAxDW2UiZGUyDLKex+dMvYEW9UMd7HWklHR0Ecx6SZ3FwTBjvWOgugWWzFSxEwQwhZGYnQ+/tVbBMbllAzyX0C2wVIMbFeUAdRvRKzba0DmMW9I5FI5HU5tec0Svt9CteuxDx2HY4L1qM6MVdFWGVLk24I2bcEnSuWcQ41euKLVxjFoeXsWnJ6T7fDXYvEOKe3auO1oKchtH1DXMd9CfTEtHLWuRY/Ek2My8jcvafgu3Sv0Byn50Pj2nKvsbNWk2A7+MYMA24/SK2/mprLWIDf8AuAMh06MPbpUV3AAfBdUydAdD8+la6XsqM5R6LQ4iwTIGIXeAdPpUL8S71XxvD71oKXQhX+FtCrdgw0ntvVbyDsfzqcEFLyZ9IdvBD5gTzLH9q6FgscloS3y71x7w9xI2WIOx+evtXQeFYS/eZXazeCDUSh1NczzMFyt9D8WdPGvsesNj2uxuF5Dr7mr9tuR+gqhw/C3IhbbAdbkr+W9G8Pw78bk9gMo+u5rltNv4oCUl2ytexmURIHQDUn5CoGsYi5pbt5B+K6Y+ijWmDD4ZE+FQD1jX61K2IUbkUyGKK3kf+hTyv/ihbTwhnM3rzN2QZR9TJonZ8M4ZY+yBjm0n9a2x3GAoOWJ6n+w3pV4r40NqQXBMchH/ADWuM8fULf4KayPbG1uC4f8A+K3/ANIrK5ifFOJfUKxHUnLPy6VlO4Zvr/0Hj/Ij28GFYrt0o9gMKoEmI786E3MWoOaferWBZ7/qX0odjzj2rY2zWl6DFy+g1Jk6x0A+VIXivGLddUTUzHuabMZ4Ve6py4jKTyYT+YOlJ2H4U1nE5Lg9QkzMg9welHjrsXlvUa0GcDhBbQBeX59TRHB2AWUHQSBPuYqJLZ2+tbYu4FUAGI/yaW9oanSof7eBFtcsafvXtt12JI3U6Tvpv9PpWnCOLricMHB9agBhzDACf717fxURCrJG8a9K5sm06YULZrg8a9pmUhcy6NO55g+xFXf5yZLI56eWMwPPeKlt8QCm3cKgzZlhE/C0GpcVxZihKiEAkcgO1C16Irvo53xovfvj0lFZ0WDvGYfSui3gLjBM3pQa5YJGx/aua4jFD+YtuzCPNUkAxzFPF8kEurypgEDSJ1/T9a2LVJfRny7GZsWtm1llmiNQJJ3n3HU8opW41xmI0VR8J5nmNCddo11oViuJbkywbppHbpqKprcClbhIZpBRN/Udt9IFU0r2THoH+PuHxhVcE5wfWs6hWAy6dRufelvwR4n/AJO5Dz5LOpYqJZcpmVBMEdRzpn8Q8QY4e6reoarJ3n+9c3s4N2+HURvB9q1YVcKkLzS+Vo7hexNi5at4iwc0MACHi2qifRpynWWoonEiilGVPLIWGDZwrvLHVtMuYbTII03r5+tYq5bkBmWRqASAZ11HvTHwrx9irSC0GtlAdntqc0zKtpqJM+9W8LXTF84s7V/I2bgN61cVrsrmZbpyqBGaCuk6co963/8A9mylq47/AGbLJcNIDgQkgNGYa/WuPN44xx+C4LIy5YtIqLHtlOvcV5YtXMSrXMVcm3IHmXWZ4O8KrNqdNh0oJRS9hqLYX8R8cOMBsYVmaxq166EMBRoEtk6zH1mlo3irOPuOgtBRyUFXCmdiMgmedH/EuCBt2hZ+0tWrMOUHluGmTdKnUrEa6gUs8LXMQhV3l11GhBOZYnbXTXbWixJNfHoekr2ajBAG2rH1mZUATI3knT4vlE1GcPEN6CWUsDnBKsretSsDUgj0/SiFm2CiFkKEsirCjyWaSSTJ9LRIgECda3ODBJK5vJa68KYSGGozMZg8/YCnhqJX4TjvLVkceZYf41+7BMZgD8NwE6EUM47w84e8UzZ1IVkf8SMJU+/KrTPmfcXz3AR2RdBptBjbeo+I4oXUshpDWvRJ5qTmyj2JqumZ8sVV+xj8HcMRSXj1CIkTl0G1O3nksCxYldpOlInAuFsW8wXmX+kb/OeVNCpdA0Ib39NcjyUpT7DjpDZhuOONM1EMPxtidW+UA1z98dcT4rTx1UBh+Rmok8S2vxx7gr+opSxP0DSOtJxEMN1nnIqPEhWX0hJkbkrpz1XWua2OOZvhefYzVq3xt+RmpKLXa/yUkhn4twMOB9peQn8A81R7mM0UrYrw5ctDzFC3E1m4hmP9QYSvfpVux4kdfiJI+kV5xTx6toqqklnjQcgZEmdCdKZhlOOox/wE7+wLWVbxoVyrj05lBIG06zFZW5Z4tdFcTkmHtl3VSxIJGhNdEwPpUCPl7Vzqy+VgehBroWFeUEHQwQadlGeO9MJjFZVOu/KlPxDflgy6smx/aj9+8Mu396XLuHa6+RBJP0A6k0Ea7YeR6Ms8XDgEEarr1BFVsZi59qaOE/wzDJJJLbzqJnoOQoBxvwhctTlL513RyJbXQoQAIipGWNukzKs1roo8I8RPhHJX1K3xL16H3/vTdZ8YWLqiSUYcm/Y0s+EPChxTy8raVoY7Mf6R/eug4Hw9ggSq4S0wH37o8w/maT5Lwp/Lv+B2GWV7QOw/HkZdGBhSoEiWzGdI6VW4jxckAZpMbTT/AMG8PWrWtuzbtzvlQA/UbCrXG/ClrEIQyANGjDcH3FZYZI8rSdDXNLTZxDHYkkaaUdw/HWewGGrqYcawx00PeBo3uKHeLPDGIwzEAM6aRAJI+lBMJgMbbl0s3wDEny2ymDI5V0I8ZRuzNNu+h3xK+YuYnMpYkAbCBzEaVQ4sjW8lyZOoUA7QTy2FVLfHYVkFu6GbUg6BTpMnkN6r2rrSXueqB6UB0lieu+lKUJJ2+i5ZFx/k2xGBxN1Ve9FmyQSGOof/AEqvxNzirg8rDorgFMymcxYu4729hO+u1MvA8UzWcRYcNI+0t5iIzr+BhqoIER270vcJwz4i8wK5gLb3LhYelckGARqOk9aKzG5NlS1wWxd1ZfKUwBcAcrmO0tmI+qgdxUOB8Ni1dYNDERAP3QfvTzFMl7Clbdu1aCqVHmZcQWBcsMyqGUxLAsPVyrfB3ky4hbql3sWCUIIZoc5kViv3k9Q05EVbnLi6ZeOVSBJ4eqjOQD3bbrt0qzxZ7lo2CjlUOGt3BkUEy4YtEjSCBRSwbeIsfaJlIAnODBQ7a8wGn60Ww+BW5bttkV/LBQQBMTIALSIEkVmeSu+zpqLdNAbw/wAXuuclwvdWAczAFreyFlYLAYZgSp3AoH4wwlu1iLoHlIly1buqhkDYgoqgRBZZ7V0O07C26rZKAW2MSpO2UQoO8ka7aVzDxliUbHXrerm2qWVynX7NVzfIEMY70zxZOU26oGWuyiLixb9CgOjqxmLecE+oCdIU8hVfFcQdXLsSxY7MToAmUTpqACINa3sQrMfQsetvtdDBAiQumaBp71Dcxr5lYscwTLmiQRGg17aE1vQLlrR7ieIr5YQSMhLK2hljvy0EcpoXiLmaddufbmfetrh0gaLMxA3gDWokAmIB96sRKTkO3hPjqlVt3YVwND+IcqdLGJA/Cw6Tr9a43hrBys3LKd+Xz5UR4P4hvLCklx33+tYs3iKTcolKdaZ2vCrhnjM2Q9/70Q/9JWLw+MN/0tXMcJx3NvoavLxaNVYj2MfoaxLDJMYx4/8Apyq627gX/b/zVNv4eX1+C5bbTdgQaCYLxbfQem8/sxzD/uFW8P8AxExSn1G0/wDsg/k1aIX7bAuR43grHWxsH/0v+zUNxfhy4GD3MO4ddmKk/pIphP8AFEjU2rcaCC5U/WCKv4T+I9pvjtlf9Lqw/ao+S2kT5CRbLgRmB36z86yne7i+GXiXOUE7/dM9xO/evKJZ4V0wrPn4LRvg3GjaGVtU5dqFeSalw+HZmCqJZjAHX/N/YVtkrWwIycdob8FiP5hgtqDpqdgg5ljT94W8OIBMSNTroXPU9FHIUL8D+HQiA7r1H/5W1k/6By9qf7ax6RGpAP6tsdormZ8qWkW5vITW1AERodT7DtQLxUbbBUZTnLSGGh0+IHnEaVb4pxLylJOmhO33QYA26xzpEfiDecHfV2YLqDpmImOhG3yrLiUpz5F8EkHcThwqwgiAJA1/8VJwu1XmFGZzJgT+mmtFMFYBMiNNxP8AejfyZrj8IhKziQg0gk7CY32OvKof5x32PblGm4FABiPMaWGVhGmbYg99wBvRzBSdTEnkDI11061JJ8aA4pbZpi7Ze4MxkAAjkNf3q/hrH+TUeMuBFBykxMdz01+tUbXEmYwD3029qCSjF2y0pSjozj3hizilIdYbk66MP/69jXKuLeHbuExFm2w9L3VCONmHQnk/UV2VMXAk8t+/ShfFCMSht3EBU+8qeRB5MOopuPOoa9P0KeKUtHJ+K8Rt28QtwAg2WZVI2b7pZhuTuIPKIpj4NfRbVy2mr4kZSH/+NiSwDdNW/IUI8a8Du4WbrW1urcMeYPSyk6DOBueh5xQZMYGQK0yAcuh0BiVMaxIBkbGt2pJNGOUHF0wzxjjF3I7qgyM+UJcViTkPl23YSJ0zQO1XfBeBDAriAbb31u5Gg5j6RJuKdrYnKI7UGtcSyqFLyB90XNCfyJ+mlE+H3bvmG99mfQUKBvQEbdRIkk6SetVJ8YExQcpHo4ZiMHcyvctB1B0LMQ6ERop3Q6/OjfALhVLtrS6J81gzEFFPw5Y9R1WPzNAuIcaa3ZVGtKbdsyhuXGdk7BiJK9iaI4HFXMKUzBVuXlV20zFFMkCTrm12pE1a37OhFroveGcQtjE4h3uD7UpYtZjJ1zOwHfSJ7U23OBW8RYcDLZe4yv5qIuf0ssmSPiYKRPekMcOa7iEvOLtsWmLIGAAfmWykTHUjTWujWbQ8n1ZXV0UhSdOpgnfUiKZGTi1f0IzNN2gNjPCNlcPewdq3atWmQeW2bNdNxdczA6kCBz60gD+HzpblouXWkkKHbDr2OTVv+dq6VYzBW815UXEyslpQQDAykIWaddSYFK3jq1dsObtoFQrRdKu6s1uBqFVgAw/EOUTtT1kk2LX0cs4zYu2X8u7ZS2V0lFOVgwmQWJE/nQ+3w92bQanYEax7jSut8bw+KRRaztjE9LEXEAlXkQHUaERMnrStx7g824slrL6zZcqS0b5XXU+1O/cJaFPil9UTyEbMx0dgdABsoPPua04Bg8xmh7rGn/mmzheGyWp2JMR25n9qub4xoGG5WyX+XAqN7UCaurZ2/b96scQwgVF1BLTPbb6UhWNT2BLeYkAUSPDp2uH5gVWNzJr3qZeICjjHRCC7wMkRnBHsR+9SYbhBX7+nYf3NWrePBMVcQ0dUVRXHD7fNZPUzJrKsTWVKJQmExT34E8MkgXLgIZo06L+Ed25nppQbwfwE37gdhKKdJ2JHM9hXYcFhvK0AOkAbbtz+lYvK8nguKA/udFvBWwo9MR8KxtPcdBWt66BpIGh1P4d2YqRzNbuVEchBA0mANSY13pa8QcSCCIkmDBPyVTB5fERXLTc2OjFJA3imOF1z+AGTIn0jRdB1Osb0m8RxT3rwyHKttgzMOoMgDqetEcdeJJRD6iSWbv2/QCtcPh1QdAJgV0ccVBDceN5JW+kMvDuLrcGsLc6de4POieHxhU/Fry+Vc34lilA3gVR4P4gvtdCI8oJJzCRH61X9LJ/KLHzpPidRs4hSS0/enXvvRTA4sGARA09UiROk9R7Ug2+K3EglAROsE0wYLHqwDLBU9Z+vYilSTi7YEoNaY38Wv6KNIIInp/kVQwpXQgAGBI/cdqH3LoYTpEdP83qZLgAEcqHIr2BB1oO+Xz6iql1vL+mnep8LiQy1OLKuRmGaltK9BOVdil4pU4jCYhCJGQkxsMpVp99K55gfDjMc4DXBACqTPqJjMeeUDWuw+JcQlrC4iFCqtq4SOR9MD84rjvAeMOSmWEKMrDKTDFdfhOw61q8fkoy4v2IyNSatBfB+GrehN5De9WhRgCSCAA8aa0R4hgRbYN6syKisgOWXcZocjcAa6dRUjcRDXbZ/lipcn1Z81sHUkqOvY6a0xY20rIblsggOGYNuswkg9BS55pKS5BRiqEy9hXe95SWULhA5LnKgJMgR97SKu3AFuNfdxmt2vMuBpby7ghAdAcyyZEVY8W4P+Vi5bZmuXHCsGObcETpsBGw6ig2AvErdtM4m6kZzuGUgkfMCKbB8kn6KYbtktYvgX2vZkCkgMCpiGID8jTHdxBOFtqhAa0ikAyQcgAMqu/p1A7Ut2oFkruxKTy3bvvpvTBasF/hi2FMliDtupUczOhHSpbYOjQ+IECq4nzD6DqAWAHNfvR2M60wniNu6QlxQlyPhZc0zIBUjQjehF7hljI5ewFUj4rhymTzS0NRr1irHC+P2GLi2S7jQsqljO0TsKbFNaFun0CfEvDi5Zbl1gCiRbVspGSWJ3+9IHyrl7W7V7FeTbsXrd9CdS4JTJ6iWU6Rpr2NdM8U+IBZ9SYI3zZdfVGYgsPiXckgaGkDDcSuXXfy7IwyOxe62926SZyktrlJ37aU7H05APbpAe7wfPi8Qw0RXPLSTBYAdATR1VbKikaICFjmSZnUVctWO2+v7/rVpbMAmOw9zyFJn5DsfGGqK2BwqsQC4kGArekknkGGhO/SpcTgs1xp+7pqJ17x2/WpbGGGfX7uvzP8AxVmxjBbDkmVRZMnSTy7x+WlUsvLRHGhC8V4gLdCLso/M0Kw+ZjptVm9aN661wzqZE9KJ4PCgcq3xXFUJakzfh+GyiiiVpZSK3mqYaPc1e1rNe1VFj94Y4eLNsCADpp/+qDqetHRKiAddRoNJO7RO3IGobGggHTXfcTu0cyeXaosdiQikzoBqCdI5KJB9R30M15yc3klYcYVoi4lxJVWDPKQQdBy0JI9VIGNxbXHZydTmj+nkW96uY/GXL5iYUknaCJ666nl2r25ghbWW6Vrww4bfY+GJy/ALtoEE/P370L4nxIKJmBWnHOKhJ+gpWuO1xpbQchXRx4r2w8uZQ0uyTFYlrp5hR+dHPCmEyqz7ZiAPYb0D5U8cEwkWkHb9daLM6jQrxY88jk/RvfvwtBbfFrlm4qoZDN8B299NjRLiwK0vcObzMUOiAn5nSghFcWPyvpfbHuzxnQK/pnTXUflRRsZlABpWxyDJ/n1oN/6ie0QjeociTBFZ3gctxAypQ2dJwPFR1NGLXFgOY+tcltcWYnRHE7Ue4HbfEPcVnypaVWYIQXIclcpJjLsSTvSZ+M0rYH7qZY/iF4jz2jh7ZnP8ZnYAggfMikLhV/yboZlzDYgGCQREg8iN/lTZ4n4Qlprb25CXlLAEzqrZd99iD86WcThZMKJJ2A5/St/jwgsaUehGV27DOG4nqTYzwsMRdIRJ7xOvsKaMHxAXbToXWWVSVBJBBYzB5gx9RQbgfCVS1eZlBCISzNIPmRChQCAI5inHhfB7VywEbR0XKGG41zHTnrNY/IeNf7ChdAHxErpetZ7jXLd37NCQAqEAmWPMwKUuIYN7zt5TFQsgnWCZ5kbbRTbxe4bd5bN0ZkVQVeCEZ/VMH8QXlQ7B3WD3Ft2nZQZkAQs6wcxAHzo8UmknRJKwrw/iNgL5rjJkAVupgD4R0PWiHE/FARF8omzaYEg2k8y80a6NGVTHLehHDb72GcXMtkuoyOy+YqupkZlX4rZEgxqN6vWuO+X/APc47CMT8K4VGZtAdxrlE9RTorVoS+6IL+KCr5q2TcOUNN8As2k9zm12ojwLjd24VUWUsn1M/JLajYsRAlifhiaAP4hu24a5i7QB5Jaef+tmiYHSt34peuqzW3DOw+zW4csH8WUyxPPXSpxSWy0V/FvEr9/FeVhrr2ltKE9Bygk+pzA5CY+VbYXAC0u5ZiNWYksx6knX2GwqfhHChhrcE57jSWb8RO8TyqyEkyff5Vlnmv4x6QxQXbILKHTqamV8zenUJp2J5n5VviBltyDDPoOy7k/SvFTLbygavEDpmP7DWl37DKJcspBOpPpjTtvXnHCEwa2ohnfXqQpzE+xkCrF+zqswo1ADbbSDptQjiWI825O4UBRAjaJMcta0YY8pJgyB1jDRVxEr0Cvc1dGxZsDWVrmrVjUXZDaaytM1ZREHHhvii3eDeXJiAqyZHOWBGp6dKpYm6164ddBuJJA7nq/eufcKvOtxQrlczBTH710Fb6WU1331rlZcEcb+Ps1YI89y6RYlbIBMdRPP3pM8Q+IjmITV/wAh71Bx3jZvMVtnT8XL5UGSwBp+daMPjqrkXnz18YlS5mYln1J/KvVWrTpUDiK2GHt2bYe3mdV6kfTnXTOE2oHt/YUieG7Ge8D+EfrpXSMImVZ5R/xWHyZW0kdLxI1C/sVfGF4LtQDwbbLNccjeBUvjfEy4Se5o34GwUW1Mby31OlM1HF+Sn8s+vRLxK00aAxSRxIZrsdK67xbDi3bJIHpBP01rkj6sz/iJI+Z0q/HdivL6SGvwrwS4QrKEuK6yUzZHVcxGa2ToTOhBpnOJt4e5ka6CpUpdW8QtxVO4FwctJHtSj4d44iJ5V5XgNmt3LcF7ZO4APxL270Z49bXG3cP5bh7jAJcgFT5amc7KdmEwRruIpOWEnP5dGZOloYOIYZLtm0jFRmVvKdSSFUQE31IIjN7mljD+F7lxmznJ5ZPpAksyzoCCAFJ0BmdaKY3iNuzZtgo9xUuXLaOW1Hw5Q6qJcR0iruGY3QRdzi4TOX0qzSfiIB09miKXCc8cX9DaTdHuMwCfy03VeFALeXdzMvuuxjT6UT4Nhbht3Hk5srZFaMxiYLQYBNCsTmR7VkRbT1NctMMzupBX4QNV5zO9TcF4uSmZTvoBzk6flqayzT4X2WlvsL3cKt62Mx9OTK4P3SBKOp5MradwaWL/AAFrNgXXuTYtS9wIT5m8kwdGYnnyE1vi7rXg1nB57jLGdyyrbIn1CYkHpyojwrFEsbDgMrKVuKdYzaR6ZU69xpRQ5wS+vZToH3cUiXYElrn/ALzlpFlWEALGispgz096qNYun7O9aFwprnAyyOufQFSNQZ50QXGMHhsrIxBkWgquYyksdcziNuQipfEF9FCObZYuPL8vTy7gBzSVnQrvMU1TqVFNAzCYeyLnlhjcRxJU+XcVSNouAypB7HnVtrdrDhmChY+Ij4v+ZNaehGlECMR8PIf1GeXag9vFG/dgCbVttGP37nX/AEjpU3P8IipBeyxb1NoTy/CP7mrQTXLt95u3b2qBWA5TG/cnYfLetDd3APxbnrP9v3pLQRK5864oiAASegUbfU1YaxLAxMa/EBrMR+1VMFcBL6zJgCDshiTHXepcFJLrr6TqOQLGZE96qSL0UuO4k20yCAxMagE5TrI6a6UvppVvj2Lz32PJYQf7dD+dUM9dXx4cIIVJ7J81a560DVpmrRQJMXrzPUWavCalEJM9ZUM1lWQXVJq6153ADuzDpP69a9rKqkSLZqByr2srKhZo9QXd6ysqxchj8G2ZznuB9KcMfeyJHKDWVlc7NvKdjx9Y1+DlWLvG/fP9TAD2mK694WwihVHQdOmlZWU3yOkjL4u1J+wV/EDF/Z5B98hfkBJpJWwIrKymYEuAOd3M3GFXfaKu+F8eUxlsnZpQ9gRM9dwKysps4pxaZleug/gsP5zGwrS9lvNYnbM6wCPYHbqawWP5dnic9tfMeTuOW3M1lZWCa3x9UGvss+I+OeXdwzwSt7DPblTDobjJqCQZyz/3Gp7KYexdayHi4sj7S2WVyRAGa2ZUewBrKyrlFKEaItgq7j7b3Vwr2btpiwBS3cXyiTpmzfGRHXXaruC4giW2vKoRUuZIUakNAWeprKypkgnSJFhHH4xbmDcIoDIMyTsHG23I86F27rKq+YQzxp0XTU96ysrPFar+QmDeJYkxlX4rnM8p5++lWMJbW2iqvaPntPvqT7VlZT5RSjSAbIeLcXFkACfjyA/IM7e4mBQvB8aZyAgKgEaz6hqdByjUf9NZWU+OOKgC5Ow7YugSQZOgOnKD+sQatNxFkS40fFmI7EbfrWVlZuKbSGroWJn351kVlZXTQs8mvKysqyGZq1LVlZUIak1lZWVRD//Z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data:image/jpeg;base64,/9j/4AAQSkZJRgABAQAAAQABAAD/2wCEAAkGBxQSEhUUExQWFRUWGBkZGRgXGBwZGBgdGRoXFxwcGhgYHCggHBolHhkcIjEiJSkrLi4uFx8zODMsNygtLiwBCgoKDg0OGxAQGywmICQsLCwsLCwsLCwsLCwsLCwsLCwsLCwsLCwsLCwsLCwsLCwsLCwsLCwsLCwsLCwsLCwsLP/AABEIALcBFAMBIgACEQEDEQH/xAAcAAACAgMBAQAAAAAAAAAAAAAFBgMEAAIHAQj/xABBEAACAQIEBAQDBgUDAwMFAQABAhEAAwQSITEFQVFhBhMicTKBkSNCUqGxwQcUYtHwcoLhkqLxFjNTFzRDstIV/8QAGgEAAgMBAQAAAAAAAAAAAAAAAgMAAQQFBv/EACsRAAICAgICAgEDBAMBAAAAAAABAhEDIRIxBEEiUXEFE2EUMpHRQoGhFf/aAAwDAQACEQMRAD8A5SFrZVrFWtwKzmkxRWwFYK9NUQ2Ar2K2WtwtQh4Fr0Ct8tehKrZdHirW2WvYq/gcAzgtBKjeN6qUlFWw4xvor4fDlzCiT70XwHDGFxSVkQZLAZRpt3OtQYZBlYQQIQHtJ3pm4ZbUqF5t3kEASCJ5gr9DWbJldaHwgrPb+ACFW5pmJI/AOXzJH0rTCZfMFtgPUwgctTyqLiak+b0y5ddCZIHXWqfh25mxNoE7OuwE6RSOLcWxydMO8QuEWcQDplNof9w+lEOJ24tpsVVRy66z71p4pweXDYgb+pSOuhqZLpuWrMGc1sexgaiktfG0WmuixwXDgzy2Gm4JiiGPsZ7isNA5GbsRo36VtwhAo26R22/epsaq5Uk6FmjqJ1n2quIDfyNMJg/KWR6pJnkO0CrFhQpGXQHl0jrVUYkIIaYOgI1P05VJexqECDr7H8+lSbio0FTsVPHPA/KuC9bH2d06xsr7kdg29LuGwzOcqiSdq6RxrHWv5Zrd0j7TRezQSCPYiljCW1thcu/M9T1pkfKrHfsDHhbdP0e4LwbcYAtcVe0Fv0qHi/ha9YXP6biDUsu6juv7058NuyKLoAwIOoIg9xXLh+p5o5Pl0Vlgo9HGMteqtEOM8P8AIvNa5L8J6qfh/wA7VA2HKqrEelgSp5GK9DGaaT+xTX0QBa3itgK9ijKZmWvIreKyKhRqq1tWyisq7KPQK9FZFbKtWQ8r2t4rKgRy4VsK8ArdVpjEHiipVt1NgMG91gltS7E6ACf8FPGF/hxeIBe5bUxqiyWnoGiKTkzQx/3sKMHLoSLdsmmDw94Wu4pwq+gc2OuX6c+1dC4J4DtKoZ0YAfEJl2j+rkPanJeGizbi0FQAGBGxrLPyZOL4BUk6Yn4TwBhFtm26M7Ea3CTmB6qOVcy8RcFfCX2svrGqtydeRH6HuK7bh7jKpFwgsomdde9IPi/E2sVcTQk2iwzcjMafWsnieTk5tS2hzx2hGt4YgZjp070xcDYIBoNzPv3qvi0kSOsD6Gs4biIK2yqrqNevOTNbcjc4h44pMseI8KLeQxl8yNNyB786ucKxI8yxMqAdQdV9SxIPWaseLgDcGnwg8uYAoRh1kgbEajlt6p+ZpS3Cgv8AkF+J4b7RlgCRPuR/zQfghFvFoSRqQd+em/8ATTXxm1LWbyaC4JPYka/UilK9by3rZ6yOxgzrV49KipHSeLYcXlvoNSVJXuQdRS9wU/YKASWtuRBI06fvRw4j1yB8Sz7EAAxQzCWFt37qH4LgQg6wpOxzctdPnSrqLCqgpg7hLBQJJBA7aazRHiLxAkxpqOQA3+tCcSjpI1GkMRGoGuhFVreKlzmjbKD15n5E0ty0Wo27LmJMDLm21AGunWetQrcWdTG2/wC5quzEDQanT2nXalzxfxhbVsZGJ1101bpA/CDS4weWVIbKSxq2ReJuKI92A0KgK/7jMn5fvVzhmIzopB5b/IVyy9fZySxmf3pz8K3C9gL0OU/Kuhl8ZLGkjNh8i5Ox1teJFtaKpuMOmij/AHVMnjG/Mi3bjkCGJ+v/ABQfDYA8wP7VcXCqOWvKs39Fii7oN5Iy7RLxLjVrEEPew0soiUusukzqMsVRu462yNbRCiH1CWLnNI5mABvsK14mq7DfnVILTcePpvSRJuMdRXZ7XlMPDfDJuAF3yg8gNfzq3ifBzRNpwT0bT8xQv9T8VT4OexDg12KoFbVNiLBRirAhgdQaiityae0CYKwithXtWCaqK3UV5FbqKIh6BXtZNZULs5datE7D58hV7A4UE/i/IfXc1Vws3JkyAYj+9MGGYINNzp7UxmW9hnhri1lCAIYlmGkDsa6PwK61yxbdwAzCflMCe8CuUvd9AUaFzqf6eddkw1sKqAbBVA+gFcj9Wa4xX8j/ABbtl3+YgLJgamZg/TmKgxnGVuIPL+8Y9QI0PSedSsiMMrCW3Gmp9jQfjCW7CtaaPLgvDNrGhMTroefKsuPnwq9Maoxcv5AXiPixGZJ9QBUkSBGbfUbmlXDj7Md5NY93MrsZOZt+w1FbcObNaBkSsg/t+UVphHijSim9mQNjrP7V4voZpXlvGoq8trWDtW15NdBuOfOncykGeNoHZH3BWPfTelm9KgEDQHUHQnSjeHxkraVtMvp6jeh+Jy5mBmO2pHPY0MXRH2HcHiQ+HZWHwEMnsd/of1pb42sFWH4iAO5H60TwEqja5hGmuhH+a1V4jYzWljcMJjU/+aqMqkRxdjPiUJCkTMIp6agTPSrOI8vzVLFcokTsZEFfzHOoMNeHwnfTeY58vlQfH44zP+0jkRpOhHXakRt6CdMM4nHZwwKBBzky0fpr2oSMQHUlPunoB8wBQfFcQtsuYXFJAGm5HyoFieMNqLRyFhBI0078pp0MEpAvJGKD/F/EAw4KIPNuMc0GYGmuv7UiY65dxNw3HE7CAIUDoKI4JFzLLFjM6N6i3Y6048D8M5N9WaJDqQRE7TpFb8eOONaMeXJKT2K/C/Def7p12Pannw94Oe0RkjI3xKdSD223py4Pw5NtxKwQBrpP60x38CCBAiOnOo3yQtSUWL+C4EoOo0P60Zs8FQQco+lXfLharWseF9BIZxvHTv0qnwjuYLnJ9C3444Zh0tm5kC3IABBKzy5aE+9ISW9VJ5/sYp48bYq3etEeeiMDourSRsNNj/euftfdFC3F1UkSNiJ760nNJTi+Bv8AGw5K5NMfOFYuVA7U1YJ0ywd65Qca4RTbXMZAMHYHnTpwrHEqM24rzObF/TS/dSTe1TGZcf7ioi8a4INbF0fEpg91b+xikunfxTiwMOy83IA6nY0lRXX/AEWWSXirn9uvwZmq0eRvWRW0TW1y0VJBEEcjofpXYWwGzStlqfCcPuXdLaFjBMDXaoWQqSCIIMEEbdiN5qytM9isr2vKhKOScHxYRiGOjRr3phwN0FjqDG1JxFE+BYpUeH2PPpTZIzDWrZrh10AEfPSu0cLvZ7Np53toT7xB/MVw/QOCuuYDWZ1966p4DxeewbbH1ISQP6T+wNcr9Si5YrXof47qQz3cxgqYYbE7d6XfEFtyjBwABJDAgwDusHX/AM0xodKXvFV37JvauTiyvUUbYwTYhYu6CI5AQPYUATjX8vfAiVbRlB5cj70Rv3YnQk8gASSekClm5wbEOxc2nlj0/Ku7hgmvkJyzkqUTo9yzDgzKsAR86jvKQDPI/lRTw5wu5dw6BkjKIOZhII9qIHw7bQE3bhEnQKoP51narQ3mmJ6n6VjGJnYj/imXF+Cyyl8NdW5/Q3pY/MGJoBhOGXb1w2VQoVjzC8gW/eN57GiUdFc0zbhjsNBtueYq22MVTmTLodS0wPYCmHA+D0t25vZrkmPQYUAc9DInahvFfBOfXD3SjQTku+pfYXAQR85pbS5Uwnli+hf4x4ihPSAGnQqTy3PvrS7cxz3Izk8ioHOf2qW3gmt3biYq2QbUZbTT9o9whEOYboN+9NvhbwwlxhcvlvMuXB/LFpVfR6hdUKZILCMrDQCtkYRh6M8sgM4f4DxF0Br8Ye2VVgNc5kwALY1ze5pk8N+AMKinz/tHz6OAQkZc3qDbrOhnnRa5x97nlWxmzSJUwxLNOUZmWQDodelXuH3r15bd26q2ll4EqTIEEQvoZSR7yKnNvoU0/YJ4h/D+z5uawUVI9SMnmKpPq0I+FSNIPah9rhZRQ2HdlKmJ9TWYGnrQnSeogg10LCu6yTbiRoc49QAkEKdR061Betwj30VFZknU6Of6xGsjrzpcoye4vZIy9PZR8O8SF7Mhm1fT40mRBGjKfvIYiTrypkwmJzKJifekHi1wWWt4y2QvlswfKJBtNAu67enR/wDb3ohxXji23lSFbN6o2YRIbpB/ejwZHON/5BnGnQQ8d+I/5OwCkG5clUnYaasRzihHgTjNvEE280XAJMmS8xmbXWa574s8RtiimYRlBke/bltVLwtx44O8LgAPITp0kTyqZsSyL5ejVjwr9t/bDn8TMe64021gKogDQTsde/evPBF4Yi+1q6A3nI6qT9x4zBhO21E/GGOTGWrGLRFElkubFlI21PLePegd7EYWxrhmuO8fEwy5ZEEaHU96ZCWtG3CpyhTdevx+Qe/GDh3NsiRPz0MED58q6T4bVigZlKTsDE+8DauZ8PtrdxCudfLGg79T+tdO4PiJFcP9WVQqC2HO+UtlriHAvOObzWB5AgFR+9LPEOGXLBhxvsRs3sa6Nw5h96qvFMNbvLkO0zI5EdD32rP+neTnxxiptOO1XuJzZS+VM53YsM7BUUljyAn5npTTw7wpddZvsF9vU/zY6UwYC1btjLaSPb9yd69uqonzGzcwDt7QK6svMfrSFNWScH4TbsD7PpGYmT+VTYjhll5L2rbE7kqCT7mhuN4zkX0gKO5iPlShiOJlVcK7sGZm1Yk6mfi6Ur99z1G2RYpdjPi/CmHZpU5B0UmPpOlZSLcxVxjObL2msrSo567L/wCzi4FWbGCLb6DvU+Dws60TsYVjAia6UpfQuOO9sH2sM6EFG2/zanXwt4jKXFYem4u6E/EDEx1FBrfDH6Gg3H7RRtoI5ilyipqmXKHHaPo3AYxL9sXLRkH6g9D7Ut+KbqkFDMneuPcAxV8tpeupb2bKxE9Bp/mtNf8APM6iZE6dYjvXK/8AncMilZswZG0FLJVBCAA9t6L4DDq0NeyhWiNSGPKfr1oVwS2ynzQfUICmAQJ30Paiz2iULGSRqdABEgctBzpuRroY2310H2vtY+zyqSACCFGVl2n9jW2GtBlYnc76fkKrWMV51pYBD2wRHVDpoexirNpyiigeQXGNL+Stxu8LNl7gA9K7DQfOg3BcfdGFS65YteuJoFnT1+mD2AMVB444pltFJkuNRyimfDYW2ljClvTlg6kwPQRPvrE0/C7V0Lz6VBbBYIlFULlXb1CGiI166kmvMdbKuApM7yB7DWeVWLd83P8A2yEAn4hJ0iCB0iq/EcUwECCY3/aOlKyasXjuznX8SFPl+ZIV7LSYG6Fhp3icw6Gmq5ZFsW7t2048oWlU6sVgJ6sqkCAPiPPpSj/EjHq+GYTDbE9iV0760Y4FxdruHwtyzDj0m6hklLiL5RMnZTlze9NxW8af0wsv91fwT8Rt+TdS/mDFvUDbLBYEgvlcnUEjU84q9gcPYu4a2AXAtgKA+r22LiCQo1ViYJ5TvVDiGJP8wiK+pAzkQ6MGOY5SxgLI0Gmoq9exaMqeUUAfMAxDW2UiZGUyDLKex+dMvYEW9UMd7HWklHR0Ecx6SZ3FwTBjvWOgugWWzFSxEwQwhZGYnQ+/tVbBMbllAzyX0C2wVIMbFeUAdRvRKzba0DmMW9I5FI5HU5tec0Svt9CteuxDx2HY4L1qM6MVdFWGVLk24I2bcEnSuWcQ41euKLVxjFoeXsWnJ6T7fDXYvEOKe3auO1oKchtH1DXMd9CfTEtHLWuRY/Ek2My8jcvafgu3Sv0Byn50Pj2nKvsbNWk2A7+MYMA24/SK2/mprLWIDf8AuAMh06MPbpUV3AAfBdUydAdD8+la6XsqM5R6LQ4iwTIGIXeAdPpUL8S71XxvD71oKXQhX+FtCrdgw0ntvVbyDsfzqcEFLyZ9IdvBD5gTzLH9q6FgscloS3y71x7w9xI2WIOx+evtXQeFYS/eZXazeCDUSh1NczzMFyt9D8WdPGvsesNj2uxuF5Dr7mr9tuR+gqhw/C3IhbbAdbkr+W9G8Pw78bk9gMo+u5rltNv4oCUl2ytexmURIHQDUn5CoGsYi5pbt5B+K6Y+ijWmDD4ZE+FQD1jX61K2IUbkUyGKK3kf+hTyv/ihbTwhnM3rzN2QZR9TJonZ8M4ZY+yBjm0n9a2x3GAoOWJ6n+w3pV4r40NqQXBMchH/ADWuM8fULf4KayPbG1uC4f8A+K3/ANIrK5ifFOJfUKxHUnLPy6VlO4Zvr/0Hj/Ij28GFYrt0o9gMKoEmI786E3MWoOaferWBZ7/qX0odjzj2rY2zWl6DFy+g1Jk6x0A+VIXivGLddUTUzHuabMZ4Ve6py4jKTyYT+YOlJ2H4U1nE5Lg9QkzMg9welHjrsXlvUa0GcDhBbQBeX59TRHB2AWUHQSBPuYqJLZ2+tbYu4FUAGI/yaW9oanSof7eBFtcsafvXtt12JI3U6Tvpv9PpWnCOLricMHB9agBhzDACf717fxURCrJG8a9K5sm06YULZrg8a9pmUhcy6NO55g+xFXf5yZLI56eWMwPPeKlt8QCm3cKgzZlhE/C0GpcVxZihKiEAkcgO1C16Irvo53xovfvj0lFZ0WDvGYfSui3gLjBM3pQa5YJGx/aua4jFD+YtuzCPNUkAxzFPF8kEurypgEDSJ1/T9a2LVJfRny7GZsWtm1llmiNQJJ3n3HU8opW41xmI0VR8J5nmNCddo11oViuJbkywbppHbpqKprcClbhIZpBRN/Udt9IFU0r2THoH+PuHxhVcE5wfWs6hWAy6dRufelvwR4n/AJO5Dz5LOpYqJZcpmVBMEdRzpn8Q8QY4e6reoarJ3n+9c3s4N2+HURvB9q1YVcKkLzS+Vo7hexNi5at4iwc0MACHi2qifRpynWWoonEiilGVPLIWGDZwrvLHVtMuYbTII03r5+tYq5bkBmWRqASAZ11HvTHwrx9irSC0GtlAdntqc0zKtpqJM+9W8LXTF84s7V/I2bgN61cVrsrmZbpyqBGaCuk6co963/8A9mylq47/AGbLJcNIDgQkgNGYa/WuPN44xx+C4LIy5YtIqLHtlOvcV5YtXMSrXMVcm3IHmXWZ4O8KrNqdNh0oJRS9hqLYX8R8cOMBsYVmaxq166EMBRoEtk6zH1mlo3irOPuOgtBRyUFXCmdiMgmedH/EuCBt2hZ+0tWrMOUHluGmTdKnUrEa6gUs8LXMQhV3l11GhBOZYnbXTXbWixJNfHoekr2ajBAG2rH1mZUATI3knT4vlE1GcPEN6CWUsDnBKsretSsDUgj0/SiFm2CiFkKEsirCjyWaSSTJ9LRIgECda3ODBJK5vJa68KYSGGozMZg8/YCnhqJX4TjvLVkceZYf41+7BMZgD8NwE6EUM47w84e8UzZ1IVkf8SMJU+/KrTPmfcXz3AR2RdBptBjbeo+I4oXUshpDWvRJ5qTmyj2JqumZ8sVV+xj8HcMRSXj1CIkTl0G1O3nksCxYldpOlInAuFsW8wXmX+kb/OeVNCpdA0Ib39NcjyUpT7DjpDZhuOONM1EMPxtidW+UA1z98dcT4rTx1UBh+Rmok8S2vxx7gr+opSxP0DSOtJxEMN1nnIqPEhWX0hJkbkrpz1XWua2OOZvhefYzVq3xt+RmpKLXa/yUkhn4twMOB9peQn8A81R7mM0UrYrw5ctDzFC3E1m4hmP9QYSvfpVux4kdfiJI+kV5xTx6toqqklnjQcgZEmdCdKZhlOOox/wE7+wLWVbxoVyrj05lBIG06zFZW5Z4tdFcTkmHtl3VSxIJGhNdEwPpUCPl7Vzqy+VgehBroWFeUEHQwQadlGeO9MJjFZVOu/KlPxDflgy6smx/aj9+8Mu396XLuHa6+RBJP0A6k0Ea7YeR6Ms8XDgEEarr1BFVsZi59qaOE/wzDJJJLbzqJnoOQoBxvwhctTlL513RyJbXQoQAIipGWNukzKs1roo8I8RPhHJX1K3xL16H3/vTdZ8YWLqiSUYcm/Y0s+EPChxTy8raVoY7Mf6R/eug4Hw9ggSq4S0wH37o8w/maT5Lwp/Lv+B2GWV7QOw/HkZdGBhSoEiWzGdI6VW4jxckAZpMbTT/AMG8PWrWtuzbtzvlQA/UbCrXG/ClrEIQyANGjDcH3FZYZI8rSdDXNLTZxDHYkkaaUdw/HWewGGrqYcawx00PeBo3uKHeLPDGIwzEAM6aRAJI+lBMJgMbbl0s3wDEny2ymDI5V0I8ZRuzNNu+h3xK+YuYnMpYkAbCBzEaVQ4sjW8lyZOoUA7QTy2FVLfHYVkFu6GbUg6BTpMnkN6r2rrSXueqB6UB0lieu+lKUJJ2+i5ZFx/k2xGBxN1Ve9FmyQSGOof/AEqvxNzirg8rDorgFMymcxYu4729hO+u1MvA8UzWcRYcNI+0t5iIzr+BhqoIER270vcJwz4i8wK5gLb3LhYelckGARqOk9aKzG5NlS1wWxd1ZfKUwBcAcrmO0tmI+qgdxUOB8Ni1dYNDERAP3QfvTzFMl7Clbdu1aCqVHmZcQWBcsMyqGUxLAsPVyrfB3ky4hbql3sWCUIIZoc5kViv3k9Q05EVbnLi6ZeOVSBJ4eqjOQD3bbrt0qzxZ7lo2CjlUOGt3BkUEy4YtEjSCBRSwbeIsfaJlIAnODBQ7a8wGn60Ww+BW5bttkV/LBQQBMTIALSIEkVmeSu+zpqLdNAbw/wAXuuclwvdWAczAFreyFlYLAYZgSp3AoH4wwlu1iLoHlIly1buqhkDYgoqgRBZZ7V0O07C26rZKAW2MSpO2UQoO8ka7aVzDxliUbHXrerm2qWVynX7NVzfIEMY70zxZOU26oGWuyiLixb9CgOjqxmLecE+oCdIU8hVfFcQdXLsSxY7MToAmUTpqACINa3sQrMfQsetvtdDBAiQumaBp71Dcxr5lYscwTLmiQRGg17aE1vQLlrR7ieIr5YQSMhLK2hljvy0EcpoXiLmaddufbmfetrh0gaLMxA3gDWokAmIB96sRKTkO3hPjqlVt3YVwND+IcqdLGJA/Cw6Tr9a43hrBys3LKd+Xz5UR4P4hvLCklx33+tYs3iKTcolKdaZ2vCrhnjM2Q9/70Q/9JWLw+MN/0tXMcJx3NvoavLxaNVYj2MfoaxLDJMYx4/8Apyq627gX/b/zVNv4eX1+C5bbTdgQaCYLxbfQem8/sxzD/uFW8P8AxExSn1G0/wDsg/k1aIX7bAuR43grHWxsH/0v+zUNxfhy4GD3MO4ddmKk/pIphP8AFEjU2rcaCC5U/WCKv4T+I9pvjtlf9Lqw/ao+S2kT5CRbLgRmB36z86yne7i+GXiXOUE7/dM9xO/evKJZ4V0wrPn4LRvg3GjaGVtU5dqFeSalw+HZmCqJZjAHX/N/YVtkrWwIycdob8FiP5hgtqDpqdgg5ljT94W8OIBMSNTroXPU9FHIUL8D+HQiA7r1H/5W1k/6By9qf7ax6RGpAP6tsdormZ8qWkW5vITW1AERodT7DtQLxUbbBUZTnLSGGh0+IHnEaVb4pxLylJOmhO33QYA26xzpEfiDecHfV2YLqDpmImOhG3yrLiUpz5F8EkHcThwqwgiAJA1/8VJwu1XmFGZzJgT+mmtFMFYBMiNNxP8AejfyZrj8IhKziQg0gk7CY32OvKof5x32PblGm4FABiPMaWGVhGmbYg99wBvRzBSdTEnkDI11061JJ8aA4pbZpi7Ze4MxkAAjkNf3q/hrH+TUeMuBFBykxMdz01+tUbXEmYwD3029qCSjF2y0pSjozj3hizilIdYbk66MP/69jXKuLeHbuExFm2w9L3VCONmHQnk/UV2VMXAk8t+/ShfFCMSht3EBU+8qeRB5MOopuPOoa9P0KeKUtHJ+K8Rt28QtwAg2WZVI2b7pZhuTuIPKIpj4NfRbVy2mr4kZSH/+NiSwDdNW/IUI8a8Du4WbrW1urcMeYPSyk6DOBueh5xQZMYGQK0yAcuh0BiVMaxIBkbGt2pJNGOUHF0wzxjjF3I7qgyM+UJcViTkPl23YSJ0zQO1XfBeBDAriAbb31u5Gg5j6RJuKdrYnKI7UGtcSyqFLyB90XNCfyJ+mlE+H3bvmG99mfQUKBvQEbdRIkk6SetVJ8YExQcpHo4ZiMHcyvctB1B0LMQ6ERop3Q6/OjfALhVLtrS6J81gzEFFPw5Y9R1WPzNAuIcaa3ZVGtKbdsyhuXGdk7BiJK9iaI4HFXMKUzBVuXlV20zFFMkCTrm12pE1a37OhFroveGcQtjE4h3uD7UpYtZjJ1zOwHfSJ7U23OBW8RYcDLZe4yv5qIuf0ssmSPiYKRPekMcOa7iEvOLtsWmLIGAAfmWykTHUjTWujWbQ8n1ZXV0UhSdOpgnfUiKZGTi1f0IzNN2gNjPCNlcPewdq3atWmQeW2bNdNxdczA6kCBz60gD+HzpblouXWkkKHbDr2OTVv+dq6VYzBW815UXEyslpQQDAykIWaddSYFK3jq1dsObtoFQrRdKu6s1uBqFVgAw/EOUTtT1kk2LX0cs4zYu2X8u7ZS2V0lFOVgwmQWJE/nQ+3w92bQanYEax7jSut8bw+KRRaztjE9LEXEAlXkQHUaERMnrStx7g824slrL6zZcqS0b5XXU+1O/cJaFPil9UTyEbMx0dgdABsoPPua04Bg8xmh7rGn/mmzheGyWp2JMR25n9qub4xoGG5WyX+XAqN7UCaurZ2/b96scQwgVF1BLTPbb6UhWNT2BLeYkAUSPDp2uH5gVWNzJr3qZeICjjHRCC7wMkRnBHsR+9SYbhBX7+nYf3NWrePBMVcQ0dUVRXHD7fNZPUzJrKsTWVKJQmExT34E8MkgXLgIZo06L+Ed25nppQbwfwE37gdhKKdJ2JHM9hXYcFhvK0AOkAbbtz+lYvK8nguKA/udFvBWwo9MR8KxtPcdBWt66BpIGh1P4d2YqRzNbuVEchBA0mANSY13pa8QcSCCIkmDBPyVTB5fERXLTc2OjFJA3imOF1z+AGTIn0jRdB1Osb0m8RxT3rwyHKttgzMOoMgDqetEcdeJJRD6iSWbv2/QCtcPh1QdAJgV0ccVBDceN5JW+kMvDuLrcGsLc6de4POieHxhU/Fry+Vc34lilA3gVR4P4gvtdCI8oJJzCRH61X9LJ/KLHzpPidRs4hSS0/enXvvRTA4sGARA09UiROk9R7Ug2+K3EglAROsE0wYLHqwDLBU9Z+vYilSTi7YEoNaY38Wv6KNIIInp/kVQwpXQgAGBI/cdqH3LoYTpEdP83qZLgAEcqHIr2BB1oO+Xz6iql1vL+mnep8LiQy1OLKuRmGaltK9BOVdil4pU4jCYhCJGQkxsMpVp99K55gfDjMc4DXBACqTPqJjMeeUDWuw+JcQlrC4iFCqtq4SOR9MD84rjvAeMOSmWEKMrDKTDFdfhOw61q8fkoy4v2IyNSatBfB+GrehN5De9WhRgCSCAA8aa0R4hgRbYN6syKisgOWXcZocjcAa6dRUjcRDXbZ/lipcn1Z81sHUkqOvY6a0xY20rIblsggOGYNuswkg9BS55pKS5BRiqEy9hXe95SWULhA5LnKgJMgR97SKu3AFuNfdxmt2vMuBpby7ghAdAcyyZEVY8W4P+Vi5bZmuXHCsGObcETpsBGw6ig2AvErdtM4m6kZzuGUgkfMCKbB8kn6KYbtktYvgX2vZkCkgMCpiGID8jTHdxBOFtqhAa0ikAyQcgAMqu/p1A7Ut2oFkruxKTy3bvvpvTBasF/hi2FMliDtupUczOhHSpbYOjQ+IECq4nzD6DqAWAHNfvR2M60wniNu6QlxQlyPhZc0zIBUjQjehF7hljI5ewFUj4rhymTzS0NRr1irHC+P2GLi2S7jQsqljO0TsKbFNaFun0CfEvDi5Zbl1gCiRbVspGSWJ3+9IHyrl7W7V7FeTbsXrd9CdS4JTJ6iWU6Rpr2NdM8U+IBZ9SYI3zZdfVGYgsPiXckgaGkDDcSuXXfy7IwyOxe62926SZyktrlJ37aU7H05APbpAe7wfPi8Qw0RXPLSTBYAdATR1VbKikaICFjmSZnUVctWO2+v7/rVpbMAmOw9zyFJn5DsfGGqK2BwqsQC4kGArekknkGGhO/SpcTgs1xp+7pqJ17x2/WpbGGGfX7uvzP8AxVmxjBbDkmVRZMnSTy7x+WlUsvLRHGhC8V4gLdCLso/M0Kw+ZjptVm9aN661wzqZE9KJ4PCgcq3xXFUJakzfh+GyiiiVpZSK3mqYaPc1e1rNe1VFj94Y4eLNsCADpp/+qDqetHRKiAddRoNJO7RO3IGobGggHTXfcTu0cyeXaosdiQikzoBqCdI5KJB9R30M15yc3klYcYVoi4lxJVWDPKQQdBy0JI9VIGNxbXHZydTmj+nkW96uY/GXL5iYUknaCJ666nl2r25ghbWW6Vrww4bfY+GJy/ALtoEE/P370L4nxIKJmBWnHOKhJ+gpWuO1xpbQchXRx4r2w8uZQ0uyTFYlrp5hR+dHPCmEyqz7ZiAPYb0D5U8cEwkWkHb9daLM6jQrxY88jk/RvfvwtBbfFrlm4qoZDN8B299NjRLiwK0vcObzMUOiAn5nSghFcWPyvpfbHuzxnQK/pnTXUflRRsZlABpWxyDJ/n1oN/6ie0QjeociTBFZ3gctxAypQ2dJwPFR1NGLXFgOY+tcltcWYnRHE7Ue4HbfEPcVnypaVWYIQXIclcpJjLsSTvSZ+M0rYH7qZY/iF4jz2jh7ZnP8ZnYAggfMikLhV/yboZlzDYgGCQREg8iN/lTZ4n4Qlprb25CXlLAEzqrZd99iD86WcThZMKJJ2A5/St/jwgsaUehGV27DOG4nqTYzwsMRdIRJ7xOvsKaMHxAXbToXWWVSVBJBBYzB5gx9RQbgfCVS1eZlBCISzNIPmRChQCAI5inHhfB7VywEbR0XKGG41zHTnrNY/IeNf7ChdAHxErpetZ7jXLd37NCQAqEAmWPMwKUuIYN7zt5TFQsgnWCZ5kbbRTbxe4bd5bN0ZkVQVeCEZ/VMH8QXlQ7B3WD3Ft2nZQZkAQs6wcxAHzo8UmknRJKwrw/iNgL5rjJkAVupgD4R0PWiHE/FARF8omzaYEg2k8y80a6NGVTHLehHDb72GcXMtkuoyOy+YqupkZlX4rZEgxqN6vWuO+X/APc47CMT8K4VGZtAdxrlE9RTorVoS+6IL+KCr5q2TcOUNN8As2k9zm12ojwLjd24VUWUsn1M/JLajYsRAlifhiaAP4hu24a5i7QB5Jaef+tmiYHSt34peuqzW3DOw+zW4csH8WUyxPPXSpxSWy0V/FvEr9/FeVhrr2ltKE9Bygk+pzA5CY+VbYXAC0u5ZiNWYksx6knX2GwqfhHChhrcE57jSWb8RO8TyqyEkyff5Vlnmv4x6QxQXbILKHTqamV8zenUJp2J5n5VviBltyDDPoOy7k/SvFTLbygavEDpmP7DWl37DKJcspBOpPpjTtvXnHCEwa2ohnfXqQpzE+xkCrF+zqswo1ADbbSDptQjiWI825O4UBRAjaJMcta0YY8pJgyB1jDRVxEr0Cvc1dGxZsDWVrmrVjUXZDaaytM1ZREHHhvii3eDeXJiAqyZHOWBGp6dKpYm6164ddBuJJA7nq/eufcKvOtxQrlczBTH710Fb6WU1331rlZcEcb+Ps1YI89y6RYlbIBMdRPP3pM8Q+IjmITV/wAh71Bx3jZvMVtnT8XL5UGSwBp+daMPjqrkXnz18YlS5mYln1J/KvVWrTpUDiK2GHt2bYe3mdV6kfTnXTOE2oHt/YUieG7Ge8D+EfrpXSMImVZ5R/xWHyZW0kdLxI1C/sVfGF4LtQDwbbLNccjeBUvjfEy4Se5o34GwUW1Mby31OlM1HF+Sn8s+vRLxK00aAxSRxIZrsdK67xbDi3bJIHpBP01rkj6sz/iJI+Z0q/HdivL6SGvwrwS4QrKEuK6yUzZHVcxGa2ToTOhBpnOJt4e5ka6CpUpdW8QtxVO4FwctJHtSj4d44iJ5V5XgNmt3LcF7ZO4APxL270Z49bXG3cP5bh7jAJcgFT5amc7KdmEwRruIpOWEnP5dGZOloYOIYZLtm0jFRmVvKdSSFUQE31IIjN7mljD+F7lxmznJ5ZPpAksyzoCCAFJ0BmdaKY3iNuzZtgo9xUuXLaOW1Hw5Q6qJcR0iruGY3QRdzi4TOX0qzSfiIB09miKXCc8cX9DaTdHuMwCfy03VeFALeXdzMvuuxjT6UT4Nhbht3Hk5srZFaMxiYLQYBNCsTmR7VkRbT1NctMMzupBX4QNV5zO9TcF4uSmZTvoBzk6flqayzT4X2WlvsL3cKt62Mx9OTK4P3SBKOp5MradwaWL/AAFrNgXXuTYtS9wIT5m8kwdGYnnyE1vi7rXg1nB57jLGdyyrbIn1CYkHpyojwrFEsbDgMrKVuKdYzaR6ZU69xpRQ5wS+vZToH3cUiXYElrn/ALzlpFlWEALGispgz096qNYun7O9aFwprnAyyOufQFSNQZ50QXGMHhsrIxBkWgquYyksdcziNuQipfEF9FCObZYuPL8vTy7gBzSVnQrvMU1TqVFNAzCYeyLnlhjcRxJU+XcVSNouAypB7HnVtrdrDhmChY+Ij4v+ZNaehGlECMR8PIf1GeXag9vFG/dgCbVttGP37nX/AEjpU3P8IipBeyxb1NoTy/CP7mrQTXLt95u3b2qBWA5TG/cnYfLetDd3APxbnrP9v3pLQRK5864oiAASegUbfU1YaxLAxMa/EBrMR+1VMFcBL6zJgCDshiTHXepcFJLrr6TqOQLGZE96qSL0UuO4k20yCAxMagE5TrI6a6UvppVvj2Lz32PJYQf7dD+dUM9dXx4cIIVJ7J81a560DVpmrRQJMXrzPUWavCalEJM9ZUM1lWQXVJq6153ADuzDpP69a9rKqkSLZqByr2srKhZo9QXd6ysqxchj8G2ZznuB9KcMfeyJHKDWVlc7NvKdjx9Y1+DlWLvG/fP9TAD2mK694WwihVHQdOmlZWU3yOkjL4u1J+wV/EDF/Z5B98hfkBJpJWwIrKymYEuAOd3M3GFXfaKu+F8eUxlsnZpQ9gRM9dwKysps4pxaZleug/gsP5zGwrS9lvNYnbM6wCPYHbqawWP5dnic9tfMeTuOW3M1lZWCa3x9UGvss+I+OeXdwzwSt7DPblTDobjJqCQZyz/3Gp7KYexdayHi4sj7S2WVyRAGa2ZUewBrKyrlFKEaItgq7j7b3Vwr2btpiwBS3cXyiTpmzfGRHXXaruC4giW2vKoRUuZIUakNAWeprKypkgnSJFhHH4xbmDcIoDIMyTsHG23I86F27rKq+YQzxp0XTU96ysrPFar+QmDeJYkxlX4rnM8p5++lWMJbW2iqvaPntPvqT7VlZT5RSjSAbIeLcXFkACfjyA/IM7e4mBQvB8aZyAgKgEaz6hqdByjUf9NZWU+OOKgC5Ow7YugSQZOgOnKD+sQatNxFkS40fFmI7EbfrWVlZuKbSGroWJn351kVlZXTQs8mvKysqyGZq1LVlZUIak1lZWVRD//Z"/>
          <p:cNvSpPr>
            <a:spLocks noChangeAspect="1" noChangeArrowheads="1"/>
          </p:cNvSpPr>
          <p:nvPr/>
        </p:nvSpPr>
        <p:spPr bwMode="auto">
          <a:xfrm>
            <a:off x="155575" y="-1211263"/>
            <a:ext cx="38100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http://sarahdavisnutrition.com/wp-content/uploads/2014/09/what-are-carbohydrat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5635922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2667000"/>
            <a:ext cx="3276600" cy="39087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Let’s Read and Talk to the Text!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Chunk/divide the text into 4 sections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Read one section at a time.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Alternate by using the sentence starters to “talk” to the text.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153400" cy="4767071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Sugars</a:t>
            </a:r>
            <a:r>
              <a:rPr lang="en-US" sz="3200" dirty="0" smtClean="0"/>
              <a:t>!!!</a:t>
            </a:r>
          </a:p>
          <a:p>
            <a:r>
              <a:rPr lang="en-US" sz="3200" dirty="0" smtClean="0"/>
              <a:t>Some are sweet (</a:t>
            </a:r>
            <a:r>
              <a:rPr lang="en-US" sz="3200" dirty="0" smtClean="0">
                <a:solidFill>
                  <a:srgbClr val="00B050"/>
                </a:solidFill>
              </a:rPr>
              <a:t>simple </a:t>
            </a:r>
            <a:r>
              <a:rPr lang="en-US" sz="3200" dirty="0" err="1" smtClean="0">
                <a:solidFill>
                  <a:srgbClr val="00B050"/>
                </a:solidFill>
              </a:rPr>
              <a:t>carbs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Some are not sweet (</a:t>
            </a:r>
            <a:r>
              <a:rPr lang="en-US" sz="3200" dirty="0" smtClean="0">
                <a:solidFill>
                  <a:srgbClr val="00B050"/>
                </a:solidFill>
              </a:rPr>
              <a:t>complex </a:t>
            </a:r>
            <a:r>
              <a:rPr lang="en-US" sz="3200" dirty="0" err="1" smtClean="0">
                <a:solidFill>
                  <a:srgbClr val="00B050"/>
                </a:solidFill>
              </a:rPr>
              <a:t>carbs</a:t>
            </a:r>
            <a:r>
              <a:rPr lang="en-US" sz="3200" dirty="0" smtClean="0">
                <a:solidFill>
                  <a:srgbClr val="00B050"/>
                </a:solidFill>
              </a:rPr>
              <a:t>…</a:t>
            </a:r>
            <a:r>
              <a:rPr lang="en-US" sz="3200" dirty="0" err="1" smtClean="0">
                <a:solidFill>
                  <a:srgbClr val="00B050"/>
                </a:solidFill>
              </a:rPr>
              <a:t>a.k.a</a:t>
            </a:r>
            <a:r>
              <a:rPr lang="en-US" sz="3200" dirty="0" smtClean="0">
                <a:solidFill>
                  <a:srgbClr val="00B050"/>
                </a:solidFill>
              </a:rPr>
              <a:t> starches)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Carbohydrates: What are they?</a:t>
            </a:r>
            <a:endParaRPr lang="en-US" dirty="0"/>
          </a:p>
        </p:txBody>
      </p:sp>
      <p:pic>
        <p:nvPicPr>
          <p:cNvPr id="47106" name="Picture 2" descr="http://www.medguidance.com/images/10415935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737" y="2057400"/>
            <a:ext cx="3275463" cy="1828800"/>
          </a:xfrm>
          <a:prstGeom prst="rect">
            <a:avLst/>
          </a:prstGeom>
          <a:noFill/>
        </p:spPr>
      </p:pic>
      <p:pic>
        <p:nvPicPr>
          <p:cNvPr id="47108" name="Picture 4" descr="http://blog.campusprotein.com/wp-content/uploads/2015/06/asfh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3124200" cy="2122936"/>
          </a:xfrm>
          <a:prstGeom prst="rect">
            <a:avLst/>
          </a:prstGeom>
          <a:noFill/>
        </p:spPr>
      </p:pic>
      <p:pic>
        <p:nvPicPr>
          <p:cNvPr id="47110" name="Picture 6" descr="http://thebootcampers.com/wp-content/uploads/2013/04/stockfresh_1908999_food-sources-of-complex-carbohydrates_sizeM-e1365591025285-1024x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5954" y="4953000"/>
            <a:ext cx="472179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4191000" cy="4525963"/>
          </a:xfrm>
        </p:spPr>
        <p:txBody>
          <a:bodyPr/>
          <a:lstStyle/>
          <a:p>
            <a:pPr lvl="0"/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Carbon </a:t>
            </a:r>
            <a:r>
              <a:rPr lang="de-DE" sz="3600" b="1" u="sng" dirty="0" smtClean="0"/>
              <a:t>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de-DE" sz="3600" dirty="0" smtClean="0"/>
              <a:t>], </a:t>
            </a:r>
            <a:endParaRPr lang="en-US" sz="3600" dirty="0" smtClean="0"/>
          </a:p>
          <a:p>
            <a:pPr lvl="0"/>
            <a:r>
              <a:rPr lang="de-DE" sz="3600" dirty="0" smtClean="0"/>
              <a:t>Hydrogen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r>
              <a:rPr lang="de-DE" sz="3600" dirty="0" smtClean="0"/>
              <a:t>Oxygen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endParaRPr lang="en-US" sz="32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09728" lvl="0" indent="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Organic – because it has C-H bonds)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Carbohydrates: What </a:t>
            </a:r>
            <a:r>
              <a:rPr lang="en-US" dirty="0" smtClean="0">
                <a:solidFill>
                  <a:schemeClr val="accent2"/>
                </a:solidFill>
              </a:rPr>
              <a:t>ELEMENTS</a:t>
            </a:r>
            <a:r>
              <a:rPr lang="en-US" dirty="0" smtClean="0"/>
              <a:t> (atoms) make up its structure?</a:t>
            </a:r>
            <a:endParaRPr lang="en-US" dirty="0"/>
          </a:p>
        </p:txBody>
      </p:sp>
      <p:pic>
        <p:nvPicPr>
          <p:cNvPr id="46082" name="Picture 2" descr="https://upload.wikimedia.org/wikipedia/commons/thumb/4/4a/Alpha-D-Fructofuranose.svg/150px-Alpha-D-Fructofuranos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3048000" cy="2600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5486400"/>
            <a:ext cx="5334000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CHO are found in a 1:2:1 ratio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1C : 2H : 2O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u="sng" dirty="0" err="1" smtClean="0">
                <a:solidFill>
                  <a:schemeClr val="accent3">
                    <a:lumMod val="75000"/>
                  </a:schemeClr>
                </a:solidFill>
              </a:rPr>
              <a:t>Monosaccharides</a:t>
            </a:r>
            <a:endParaRPr lang="en-US" sz="3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sz="3200" b="1" u="sng" dirty="0" smtClean="0">
                <a:solidFill>
                  <a:srgbClr val="00B050"/>
                </a:solidFill>
              </a:rPr>
              <a:t>(Simple Sugars)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900" dirty="0" smtClean="0">
                <a:solidFill>
                  <a:srgbClr val="00B050"/>
                </a:solidFill>
              </a:rPr>
              <a:t>		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Carbohydrates: What are the </a:t>
            </a:r>
            <a:r>
              <a:rPr lang="en-US" dirty="0" smtClean="0">
                <a:solidFill>
                  <a:schemeClr val="accent2"/>
                </a:solidFill>
              </a:rPr>
              <a:t>MONOMERS</a:t>
            </a:r>
            <a:r>
              <a:rPr lang="en-US" dirty="0" smtClean="0"/>
              <a:t> </a:t>
            </a:r>
            <a:r>
              <a:rPr lang="en-US" sz="3100" dirty="0" smtClean="0"/>
              <a:t>(building blocks, </a:t>
            </a:r>
            <a:r>
              <a:rPr lang="en-US" sz="3100" dirty="0" smtClean="0"/>
              <a:t>subunits)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5058" name="Picture 2" descr="https://upload.wikimedia.org/wikipedia/commons/thumb/4/4a/Alpha-D-Fructofuranose.svg/150px-Alpha-D-Fructofuranos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057" y="1807029"/>
            <a:ext cx="2895600" cy="2470914"/>
          </a:xfrm>
          <a:prstGeom prst="rect">
            <a:avLst/>
          </a:prstGeom>
          <a:noFill/>
        </p:spPr>
      </p:pic>
      <p:sp>
        <p:nvSpPr>
          <p:cNvPr id="6" name="Curved Up Arrow 5"/>
          <p:cNvSpPr/>
          <p:nvPr/>
        </p:nvSpPr>
        <p:spPr>
          <a:xfrm rot="20516607">
            <a:off x="4924427" y="4262283"/>
            <a:ext cx="3124200" cy="1295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114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is Glucose!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Glue this picture under “monomers”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US" sz="5400" dirty="0" smtClean="0"/>
              <a:t>Quick Energy</a:t>
            </a:r>
            <a:endParaRPr lang="en-US" sz="5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Carbohydrates</a:t>
            </a:r>
            <a:r>
              <a:rPr lang="en-US" sz="3600" dirty="0" smtClean="0"/>
              <a:t>: What are the FUNCTIONS?</a:t>
            </a:r>
            <a:endParaRPr lang="en-US" sz="3600" dirty="0"/>
          </a:p>
        </p:txBody>
      </p:sp>
      <p:sp>
        <p:nvSpPr>
          <p:cNvPr id="6146" name="AutoShape 2" descr="data:image/jpeg;base64,/9j/4AAQSkZJRgABAQAAAQABAAD/2wCEAAkGBxQTEhUUExQWFhUXGBcYFxcXFCUWIRUYGiQXFxcVGBcYHCgqGCYlJhQUITEiJSkrLi4uFx8zODMsTSgtLisBCgoKDg0OGhAQGiwkHyQsLCwsLCwsLCwsLCwsLCwsLCwsLCwsLCwsLCwsLCwsLCwsLCwsLCwsLCwsLCwsLCwsLP/AABEIAMMBAwMBIgACEQEDEQH/xAAbAAACAwEBAQAAAAAAAAAAAAADBAACBQEGB//EADoQAAEDAgQDBgYBAwMEAwAAAAEAAhEDIQQSMUEFUWETInGBkaEGMrHB0fBCFFLhB3LxM4KSshUjYv/EABkBAAMBAQEAAAAAAAAAAAAAAAECAwQABf/EACIRAAICAgICAwEBAAAAAAAAAAABAhEDIRIxBEETIlEyBf/aAAwDAQACEQMRAD8A8+1sKzoCowyuPqQoUakwdRkq1KhZBfXGiJSxCdWLKmHdTCFouurIL3SuaOT/AEKaio+pOiWcSi0eqWqObCMbKaASmaEzQfKKegAMQzVbPwQGsqVKztabQGdHVMwzeTWuH/cs97JXreA/DHYkVMS+GuiaTQS4g/KXzGSJNtbpMjqLYJbQRuKc8xOunNXrwZuQdvJamKwZbekSWxGQ3tyssxlMHTU6g7eHPwXlScvZmaoTFYwnMFQOxubnquv4ffvd07t38/7U9RJaIFh9fFSxYmns4HXYGtOT5gCS6d+QnTx1XcNigfFdkBZDCWPI5G3gqZZcOjj0bHzus7GVM3l6oLax52Ko982/T0WPJnc1RwClUIfa5j2WiBpJ8VncPbmc4+A+tloT9vKVpxRqOwFcVhWnvAeKWdQB0/5jZaDLyBfl/lCoUSXA/wDlA1AvbqqOu0FKw2A4cHQdATAixdH8RP1Tn9Z2f/1jujQwPcnc9UnUxxJMS0RAA2bsEu94y+Kw587eo9GmKUUFxzriLjbx5JF5RapsOg/f3ogOKhEDZUO26R++yHVEfMQOh19BdUxNbLpE8+XTxSDszpOg5n9utMMfIRsYqYhu1z6ey6ztKnytEczZKdoxjSZv1+yXdijWBaCQ3cC0jkei1xw12EZdXYDHaM8r+4UVaVEAABo9FFThENGJTQKzUdllWoyV6qZRoznCCrNci1KaEQmAgnaorDKVTNIrrOXZfsUTIFynUChQqwNAXm6PRdCWfqrB6DRSJ6j4YqNFU1HXNJpe0c3yGtMbxJd4gLaNeo9wLgRmcBLhuSPys74Jwpog4qqyQ9uWi1xjOCe9Uc2Pls0CdTJ6rRxQsSwRpI91g8lu6IZXs2RX7xAO59NUpxN7TOQXi7ufXoh0SHMZECReLTcxPkuYyGsOl/defLNKWiJzDOzMDiSSRqjNfO56eHoh4YANDXaQB4HmfKUWo0NiO9JiRoNT62WnlSOojzc7A6T91lcQEGYtEaQtUvjVcMRe/wC+3mknHktnGOcS0AQZ+x6obq5d8oJWmKTSflFtQVDR5ekKCwRWzgeEbDZve5HXyRn0w4STBHy+PMj1RewIG/nYeqtSFORmfYTOUewJ1OyuqSpnVYXDYYul0gDdxG/Ic04KlOn3WtLv/wBOOu9hoBp6JKtjc9h3WizWjQBAq1MoHKft/keixZvJl/MOjRFKKOYnWRziyG6ubdOkz4rlTEZrgR+9UAuAudOQ1PQfnZZoo5stUkk9NTsPEpOrXmzR57n8IjnvquDQPBo0HU/k3RsThG0qedxvuevILXixWxLFv6UD5rnfksbinF2zkpweZ28uaU4lxB9Wws3luepKUw2ELtLdV6EYRiJd6Qzh8MHgucSY069Pb3Wlh6WURELlCmAIGgTDW3SylZRIsGqK5USWE8yF0sRCxWyL1irE6zEs8LRqBJVWp0xeIOm1FYhhqsXrqGVIobKCohPehZimQkh1qZwOBNWoymLF7g2eU2LvISfJJ03La+GKkVs39rHkdCYZ9HuQnKlYU6VntMTUYSGNsxgDWjk1gho9AEM38+SWwdHNdxPSB43TtHDNn+XnHovKbcnZlexF9CoHnJpAvsExQomZecx67eSexDbiNLR+EItO+o3U/jinYCYtpOXLoPdSm8gyfQI9G9j+fXku1MMhKCbv2MihE3B8jr/lV7KdASeglM0sNF3W5Aau89kz2DyBcDTugQB+dU8YOQDPp4cCZhp5C8xtO3umWtIvTZ4OdtPinqGHDfE6ohaSIA9TED7KscKirZws7CZpEwB8xJn3XJotFwXREDa20KcSqNaAGuzbkaCdvFZbzEiV53k+ZTcYGiMEu+zr60kwBG07eiDiRp5AjqoXct/sg18TlnK7lJHTYH7rBFNnNnK78tiBI/jy/wB34StMOeTP09uiq6mSJgx4a9UHE41tJtzeLN+9trL0MPjtrZJs0HYhtAZiY26k8l5fiOPqYh9zYaNG3PxPVBrYo1DmJvtb26Jvh+H/AJEdB+VpjBY0BfboFgcPcki31TbWcoRSFRwS87HVII2nCKxDpV4sdEz3S2WrggC9RLueohTOM6iiOK7R0QcS+F7HZUXxDku4qrnyURjk1UdZVwS1Z3JPGkkq7E62LJipKIykqsCaoBCWjo7KAJ/4fw9WrXayi3M7UyYaGCMxe7+LfyIvCTqNX0D/AEvwpbSrVHNhjntymI7UtzAgnUtaZPUnokb1sM3SNd2EYzI1okNaJN7utJE3i51RCDoRHutHG0O8w7nNPtsqFvgsSgrdGZiLWOFgQBuIn1XXRN2iOlvSNNk1UZK4KZmD68kHAAvhi0843vp7J3thADLDnqf8ID8KDoYb/IaTpeU1h8G0aC/OZIU1GVhsFki5RqZmenuqOpuPJGpG1/3ZVxp2cV7SNTH281m4zH5pYwkNF7CS4jUn9stSpgmvY5znZWXGsenNYR7s5CYHkY59Vi/0cziuH6Vxx1ZXMZh1vH6xuuVWwZJF5Ii8+AH3hBc6Dp5aShCpaTeTbw5fVeSo2NZTFVTZug5fc80tCaZTkydTor8QrtoMBPzH5R9+i9fxvFpcpEpOwXEeJNpNGcQ7L3W+tzy0XlW0zVqFznTJ5ewA5THkuvL6ryXSTad411WnhaGUayfCFfJkoWMbBtwLWumx6AfvJMgLsld2lZHJyKA3WS7irkkmyA5p3MKkIt9AI56JhMTBI2KCKrARNwtkYVhALYMrR8MkroZIV/p5uonOzAtKin9vwbR5+mk8YSmS6wSlcr1V2OzPJumqRVMivTYqMWId7rJKsUSpUSVVxQR0jhN0wwpdjUVhhM9ix0a3w/wk4rENoi0y5x5Mbdxt4gea+pUcS0nLTGVjO6GgQGgWiNtF8x+FMY2jiqdR5hozgnlma5o93BfSP/j2kzLrnMWk2k3uPPRZPITqoiZGxivig4gi4Aix16ygB52HuT90TsuZ8Auij+/8KKjomUpPP9o9Cmg3wQpI+WPPlzCqx0tzaQdeswub4nBand1iPHQbKpxQH8vAc1HkPGUt9T7qUMKxpkC/OZSuEm/qEbZb8oVaq1gkgRsN3Hko+tl15wsriVVzn/KcjTA2B53/AHRL5OT4sbfsaCtlMZjnOMk+A5cgBslDfW1iYNpi9lY1okNAFrnU+U6eSXpDvCPM69PPVeAk5u3tlWyjnk/vlCao4EASbuOg5JzDcMgAkeuy0HUGsAJPUnkNTK9rxfD4/aZJsyKuSkzO/wCb+LZ1OsLzfEWOqkvLpcdJ/iNgLn0THEMd29XMPkFgOn5OsoZP/CfNm9IKiqA4WhlAGvlvzTBVWOF1Yysjbl2Eo8wqF8a6IeIxAbqZPJZdfEkmVow+O5bYUjTOKnQIL2EoWCqAwniJXoQjGHQ9WjLqsTHCg8vADoHL/CpiKcInBsUKdZrnfLPe8Db/ACqN2hVp7NR1Vs313UXo3cGpv7zS2HXC4s+ilI+aVayC+rKpVQiVsoRSGg5XBslg5Hp6IWUqyr2WS7ad0482S8wiKyCmqHVWdUSxqoI50el+EeDDE1wx3/TYM9U82iO7O2YkDwk7L6lXxs7bmABttAXiv9NqDexrPN3F7WATs0ZjMa/9Qei9W9w015nSen+FLIzPN7ou7GsyQbv5cjzshtrA6m3Ib/hLvY1ZmMxjmOLRpz1zaeyySlx7YprPrGZ9RqqAydCD9eoO+iTw+KY+xseQOvh+EwyZBmPr4X0XKXLo4epPGY2mNoXH2fMQDtG/gq06jw6WwZtBESdoOy5iOJFkARmFiRcN5hjtzzd6dUzT+P7SegxjyHK7iwDM28Tc6cu6PuVkY/HueCToLCBABP5Q31ZuTPj90o95J1PQAxPlsF42XPPyJb6/C2oqkVBJ0mNJWtwfDszbT9ELh1ak2XVpcdGtbYNG5tv+FZmOoNdmptqCed/uvT8LBCFTk1ZKUj0ZpCL6LxHxPxAGocMx3dAmqdSd+zbPlPjGxWnifiLukDwEiIPOF5NgBcTtM9eevVbs2ZNVEZRvbDMpzYAR6QrNAGpk9FQ+y46y82W2Gw3aAfxCQxmKPNEc9I1xdasWD2xkhOs9JPqFPVGJOtTXpQSoSQzw6rstym+y8/hRBC38MZClkL4+hXEhLELSr0pWe5sKal+glE63H1WjK17gBoAfNRCKia0JQjWagFqO0yrZLLSnRzQrCNKqHXRHBBjwYN70GV2qFenTRQJCrwUGbp+rTSrmaogPoH+l1WpU7RkNFCkHPe/NBz1IDLb2pkR4L3+C4aHGziekD1WP8McK7DAUqej3gVan+94Bg/7Rlb5LT4fxw0zTYKUl7susHaTpeJJ8hzUJceWyMmrM/idDK4tadJ8yCFnf0hcLjzhfQanCKRcXEGSZ13QanBaU6X8T9AVLJ4rk7Fo8E3hoGqZaXCIcbc7/AFXtH8KokRljqCQfWbrzeK4U9rnSIpye9Mw3md9FGeF4laDQn2jgC4SXf3f2jQk/SeqQeyRIN9xp6XutLGY8Cn2dMZWWk6F5Gpcfssh9/HVeP5GT5Z6d0W/lUdvobfvsmmYQgTFzp06quGhzsxknedyP32TlbGAalbfG8WKXKRGUhN2Bck8VUqUgDGpjYfvLzTOJ401ul/33WBice+qSSbDQfZaHGC6GjD2ylasXG6LQbZLtN5TLdLKUuihYuQK9aF0v5X5oT2q2HElthUdFS5LvervEJao9bdMPRCUtVV31FSZTpUTZyi5bHD3bLKYxPYOpBSTQ8JGq9iz8XShaIelsS1QkVZmFoURS1RKLTMjDo1UwhUCi1RIW1umJWhAP7yYD5Q+xuu5YT6YEmjtXVGptQAEy0KcihSobJDEaHwK0aoWdWF00diS0fbcNjg5oOrS0EGdiAR7Qu8GDTXNao4NZSBaJPzON3AeFvZfLfhfF1y8hjndnTZ3hYgNLgxoJN9ag0/t5BfR+Ct7R9NrogOLvo76tWTNNxmosg1s96+tZKGsh1a6GHrS5nWMyvM/FnEO82kDYXcOZ29PuvRUqgaCXafU7ALyHHW0w9zwS57nOMEyAJsDb9AWL/QyNYqT7KQXszKjoHX/1/wAoNGm6oSGzA1P2QqbHVXho3PkvX4DBBjMrY69eZWLw/E5O30JJnn35hYNMpLieHeyn2lS1wAOZOn3XoeL8WpYdxbGZ8AkD+P8AucbN2tc9LryXFPid9UOYQA0xYCAN9dXER0HRehkjBKn2dHG+2ZmIql0awNPHmus0QmOsnGGyzFLOtEoOKxf8W25n7JlggEz5zp1WMXQT4q2GKbtjJWN0XQmA5ItcmM60SiMnRyqEnXCaqPSbyjFAmKZ0ZhVKlNdpiyraJUHaiMclgiUylcgxRqYWsivKzadROMqWUWrKpg3C6i4XDmohxCYdApgnZMV8MNQlchBWjsWqDZEOoIRQ+LJTFvRR1g2ukphpSFN103TcmaOTL1XrPqvumcUVmOfdCKFmz3HwRXy4fGtOXvUw8Q4Zpp5rZZmO9OnNep4diSA1zTdfNPhelVqYmk2iYe50X0ykEPkHURmsvqPF+GNw1SlTaXFr2wC7+5phwkDk5sBZPNxOVSXokzTw+NfMHvdU0ziA3t+FntOUDoNvT7IxbIzRYR5AQfsssZzWhQ/GsWOzLA8MNje5I3A66XXj61WbfpSuM4m6q+xJbMjpMaegVaXEG0+8Wh5Hygm07ExqFny3lyItv+Uey4Bw9tKnnf8AO7QR8o2meevoq8fxlSjh3OpDvWBd/bOrgDqeXrsvC474rrvPzW6d3zEX9SVnVeJ1X/M8kL0lkUI8YoXgUqvLtZ1m51J1J5k3VfD96rkojB+6/VQbGeyNdK06BtPglaFEb+idaNFNsAPiDopn0WM0ymuI4sOdl0yk+u6A0Lfix8YbCnsvTRg5VFNWypkUqwFd8IOddrhKkmUwrGmldLUuaiYoulGhSgXWvV6gQHCFNjxQfPCszE7JOo5Be6U0YnS0aRqdVEix5hRU4iczaDZQH0bpiiSrVQoXTKt2ZWIYs6u+Vp4lZtWmtEeiTKUUyx6A2yuEB/RzEGVm1QtGoLJJ7E6Iyez2n+lvwxUxNbtpLKVKQXjUuI+VvWHTOy+ucV4HRq0RRcSIgsdMva4aOE66mRuCV5H/AEy4o5uBDKdIkUy99R+gEku13MRZe04DWD2msbl5+bps1vQaTvdDT0AxcH8M4gUy2o9jo+UtlpcBa4Nhbr5oeJxLaVOpmd2b2tPztm5kN7oHeBOkarb498R08N8wl2UuidtAPM/Qr5px74mfiXMc6mwik7M0OAcDMDKQdRoY6LHljii6XY6grtgamDrOoduGZmOMBwDabdvlYMpd8xu0QvOVSSbr0HHeNvxWQva1pYMrS20DoNtNljupmdZWVuEX9Qtizqas2nOpA8UdtJdqM5dPJDmCwTKaYa6NFRqj3gIbYBujf7lA4nxEMED5j7Dn7pLEY0wQ0+ayqzSSSd1rw+LvlI6xqnUm6epaLLoJ+k9a2MkOU3q5clXPQjXU6HsNUAStRqO2rKFWMIitMTquhHw1dK10OjMpkJ7NrOh1Aq0wqvckcSidAXBRlOUQJigxByo5qyjaFlxPhiiHyg4G07ABqysdYr1OPbAK8jxSuL/sLL4+R5AtiFWpKAWyhdpdXbVXorQAT2wuNKM9qFuuZzCZJQX0EzSbKOKaXkLxs+hfAnxLQbgmYR0ioc7XCPmzl0Ec7EDyXuuwIAggNaAAANIsAvhFNkEOEgjcG48Fut+KcSGNZnkNvJuTy9ErmxvjPZ/FeMoNpxWLXVmzlOUO1uWnoLdV4HFtabgASJEaeXLeyx8U57nFznEkmVKWIc22ovqs+THKew1So0MpXAx2377JejiY1TLca2JlZZ45r0Iy9GkTuB4lX7IJZ+LBvMJbE8S2bfryQjhySfQo5UytufIc1mYqqajuQ5LrCXXdJRqdJb8WBQ2+x0tAKNNcq0wmWBSq0FXTC1+GW8Qr0qiLUaqAckZAVoKCuMbdSk5NsYl6GKtoqlZichLVwp3sf0Zz23TFBiDUK7Tqwn7EVJmk3RL1BKGMQERhlcjnTKNamsOVzs11ogqcxkh9oUVGmy4o0E9PxN5iy8dxGg43Xt67ZC89xOnAKh4uRR0ibPH4hhFlMMTumqzLolCkF6bYEjougZbrR/p7JZ1IgpYsLO0WFdq1YTTKdlncQEIexl0Gp4lMdsvNNqGU0zElNxB8hqPdJVAlGVij0XIONBUrGg2yq9iuxy44oRewSSBdlZVqUwFcVgEKtUnRVFoJRcjGpZKtNtEWi1Kx+LoJNkCrUTAFktXRoRpoF2ioXqrtVR4TUTsOyoFpYepIlZdIWTVCpCnIrHoea8petK6youOSUHlRn1kEi60X0kE0FVLQjAU09hkuKd0xSEKbGijQAsqOauU3Ir2IFCNUVAVElI6z2ldeb40dfNRReV4v9kpHmN01h1FF7kujsfY9sh1NVFFKI7C09Fn8QbZRRFdgXRhEK9NRRWEYxQTlEWXVEsgR7GKalTRRRRXZRiDyujRRRaV0Kg9LRMUwoopPs0x6CNS1dcUToTJ0J1ChvKiicyBaeivSKiinItHoYYUSFFEEIw7Ao8WUUVPRwu8Kg1UUUH2UQ9S1CbKiiA4AqKKJTj//2Q=="/>
          <p:cNvSpPr>
            <a:spLocks noChangeAspect="1" noChangeArrowheads="1"/>
          </p:cNvSpPr>
          <p:nvPr/>
        </p:nvSpPr>
        <p:spPr bwMode="auto">
          <a:xfrm>
            <a:off x="155575" y="-1782763"/>
            <a:ext cx="493395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0" name="Picture 2" descr="http://www.english-online.at/health_medicine/nutrition/carbohydr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4358036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to the Text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" y="1752600"/>
            <a:ext cx="83058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6140"/>
            <a:ext cx="4648200" cy="1913259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Simple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Carbohydrates</a:t>
            </a:r>
            <a:endParaRPr lang="en-US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850392" lvl="1" indent="-457200">
              <a:buFontTx/>
              <a:buChar char="-"/>
            </a:pPr>
            <a:r>
              <a:rPr lang="en-US" sz="2400" i="1" dirty="0" smtClean="0">
                <a:solidFill>
                  <a:srgbClr val="002060"/>
                </a:solidFill>
              </a:rPr>
              <a:t>Quickest Energy</a:t>
            </a:r>
          </a:p>
          <a:p>
            <a:pPr marL="850392" lvl="1" indent="-457200">
              <a:buFontTx/>
              <a:buChar char="-"/>
            </a:pPr>
            <a:r>
              <a:rPr lang="en-US" sz="2400" i="1" dirty="0" smtClean="0">
                <a:solidFill>
                  <a:srgbClr val="002060"/>
                </a:solidFill>
              </a:rPr>
              <a:t>Mono</a:t>
            </a:r>
            <a:r>
              <a:rPr lang="en-US" sz="2400" dirty="0" smtClean="0"/>
              <a:t>saccharides</a:t>
            </a:r>
            <a:endParaRPr lang="en-US" sz="2400" dirty="0" smtClean="0"/>
          </a:p>
          <a:p>
            <a:pPr marL="850392" lvl="1" indent="-457200">
              <a:buFontTx/>
              <a:buChar char="-"/>
            </a:pPr>
            <a:r>
              <a:rPr lang="en-US" sz="2400" i="1" dirty="0" smtClean="0">
                <a:solidFill>
                  <a:srgbClr val="002060"/>
                </a:solidFill>
              </a:rPr>
              <a:t>Di</a:t>
            </a:r>
            <a:r>
              <a:rPr lang="en-US" sz="2400" dirty="0" smtClean="0"/>
              <a:t>saccharides</a:t>
            </a:r>
          </a:p>
          <a:p>
            <a:pPr marL="850392" lvl="1" indent="-45720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36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Carbohydrates: provide ENERGY!</a:t>
            </a:r>
            <a:endParaRPr lang="en-US" dirty="0"/>
          </a:p>
        </p:txBody>
      </p:sp>
      <p:sp>
        <p:nvSpPr>
          <p:cNvPr id="7170" name="AutoShape 2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457200" y="-9144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4" name="Picture 2" descr="https://illuminolist.files.wordpress.com/2013/04/mono-di-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399"/>
            <a:ext cx="7620000" cy="4055243"/>
          </a:xfrm>
          <a:prstGeom prst="rect">
            <a:avLst/>
          </a:prstGeom>
          <a:noFill/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105400" y="886450"/>
            <a:ext cx="4286250" cy="228726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i="0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 Carbohydrates 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saccharides</a:t>
            </a:r>
          </a:p>
          <a:p>
            <a:pPr marL="736092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Char char="-"/>
              <a:tabLst/>
              <a:defRPr/>
            </a:pPr>
            <a:r>
              <a:rPr lang="en-US" sz="2400" dirty="0" smtClean="0"/>
              <a:t>Slower release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7966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181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Which type of carbohydrate will provide the most energy?  Why?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53000"/>
            <a:ext cx="7239000" cy="156966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Simple Sugars </a:t>
            </a:r>
            <a:r>
              <a:rPr lang="en-US" sz="2400" dirty="0" smtClean="0">
                <a:sym typeface="Wingdings" pitchFamily="2" charset="2"/>
              </a:rPr>
              <a:t> quickest energy</a:t>
            </a:r>
          </a:p>
          <a:p>
            <a:r>
              <a:rPr lang="en-US" sz="2400" dirty="0" smtClean="0">
                <a:sym typeface="Wingdings" pitchFamily="2" charset="2"/>
              </a:rPr>
              <a:t>Complex sugars  more energy (more bonds!)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5" y="987109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2. Form cell </a:t>
            </a:r>
            <a:r>
              <a:rPr lang="en-US" dirty="0"/>
              <a:t>w</a:t>
            </a:r>
            <a:r>
              <a:rPr lang="en-US" dirty="0" smtClean="0"/>
              <a:t>alls of plants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5891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Carbohydrates</a:t>
            </a:r>
            <a:r>
              <a:rPr lang="en-US" sz="3600" dirty="0" smtClean="0"/>
              <a:t>: What are the FUNCTIONS?</a:t>
            </a:r>
            <a:endParaRPr lang="en-US" sz="3600" dirty="0"/>
          </a:p>
        </p:txBody>
      </p:sp>
      <p:sp>
        <p:nvSpPr>
          <p:cNvPr id="6146" name="AutoShape 2" descr="data:image/jpeg;base64,/9j/4AAQSkZJRgABAQAAAQABAAD/2wCEAAkGBxQTEhUUExQWFhUXGBcYFxcXFCUWIRUYGiQXFxcVGBcYHCgqGCYlJhQUITEiJSkrLi4uFx8zODMsTSgtLisBCgoKDg0OGhAQGiwkHyQsLCwsLCwsLCwsLCwsLCwsLCwsLCwsLCwsLCwsLCwsLCwsLCwsLCwsLCwsLCwsLCwsLP/AABEIAMMBAwMBIgACEQEDEQH/xAAbAAACAwEBAQAAAAAAAAAAAAADBAACBQEGB//EADoQAAEDAgQDBgYBAwMEAwAAAAEAAhEDIQQSMUEFUWETInGBkaEGMrHB0fBCFFLhB3LxM4KSshUjYv/EABkBAAMBAQEAAAAAAAAAAAAAAAECAwQABf/EACIRAAICAgICAwEBAAAAAAAAAAABAhEDIRIxBEETIlEyBf/aAAwDAQACEQMRAD8A8+1sKzoCowyuPqQoUakwdRkq1KhZBfXGiJSxCdWLKmHdTCFouurIL3SuaOT/AEKaio+pOiWcSi0eqWqObCMbKaASmaEzQfKKegAMQzVbPwQGsqVKztabQGdHVMwzeTWuH/cs97JXreA/DHYkVMS+GuiaTQS4g/KXzGSJNtbpMjqLYJbQRuKc8xOunNXrwZuQdvJamKwZbekSWxGQ3tyssxlMHTU6g7eHPwXlScvZmaoTFYwnMFQOxubnquv4ffvd07t38/7U9RJaIFh9fFSxYmns4HXYGtOT5gCS6d+QnTx1XcNigfFdkBZDCWPI5G3gqZZcOjj0bHzus7GVM3l6oLax52Ko982/T0WPJnc1RwClUIfa5j2WiBpJ8VncPbmc4+A+tloT9vKVpxRqOwFcVhWnvAeKWdQB0/5jZaDLyBfl/lCoUSXA/wDlA1AvbqqOu0FKw2A4cHQdATAixdH8RP1Tn9Z2f/1jujQwPcnc9UnUxxJMS0RAA2bsEu94y+Kw587eo9GmKUUFxzriLjbx5JF5RapsOg/f3ogOKhEDZUO26R++yHVEfMQOh19BdUxNbLpE8+XTxSDszpOg5n9utMMfIRsYqYhu1z6ey6ztKnytEczZKdoxjSZv1+yXdijWBaCQ3cC0jkei1xw12EZdXYDHaM8r+4UVaVEAABo9FFThENGJTQKzUdllWoyV6qZRoznCCrNci1KaEQmAgnaorDKVTNIrrOXZfsUTIFynUChQqwNAXm6PRdCWfqrB6DRSJ6j4YqNFU1HXNJpe0c3yGtMbxJd4gLaNeo9wLgRmcBLhuSPys74Jwpog4qqyQ9uWi1xjOCe9Uc2Pls0CdTJ6rRxQsSwRpI91g8lu6IZXs2RX7xAO59NUpxN7TOQXi7ufXoh0SHMZECReLTcxPkuYyGsOl/defLNKWiJzDOzMDiSSRqjNfO56eHoh4YANDXaQB4HmfKUWo0NiO9JiRoNT62WnlSOojzc7A6T91lcQEGYtEaQtUvjVcMRe/wC+3mknHktnGOcS0AQZ+x6obq5d8oJWmKTSflFtQVDR5ekKCwRWzgeEbDZve5HXyRn0w4STBHy+PMj1RewIG/nYeqtSFORmfYTOUewJ1OyuqSpnVYXDYYul0gDdxG/Ic04KlOn3WtLv/wBOOu9hoBp6JKtjc9h3WizWjQBAq1MoHKft/keixZvJl/MOjRFKKOYnWRziyG6ubdOkz4rlTEZrgR+9UAuAudOQ1PQfnZZoo5stUkk9NTsPEpOrXmzR57n8IjnvquDQPBo0HU/k3RsThG0qedxvuevILXixWxLFv6UD5rnfksbinF2zkpweZ28uaU4lxB9Wws3luepKUw2ELtLdV6EYRiJd6Qzh8MHgucSY069Pb3Wlh6WURELlCmAIGgTDW3SylZRIsGqK5USWE8yF0sRCxWyL1irE6zEs8LRqBJVWp0xeIOm1FYhhqsXrqGVIobKCohPehZimQkh1qZwOBNWoymLF7g2eU2LvISfJJ03La+GKkVs39rHkdCYZ9HuQnKlYU6VntMTUYSGNsxgDWjk1gho9AEM38+SWwdHNdxPSB43TtHDNn+XnHovKbcnZlexF9CoHnJpAvsExQomZecx67eSexDbiNLR+EItO+o3U/jinYCYtpOXLoPdSm8gyfQI9G9j+fXku1MMhKCbv2MihE3B8jr/lV7KdASeglM0sNF3W5Aau89kz2DyBcDTugQB+dU8YOQDPp4cCZhp5C8xtO3umWtIvTZ4OdtPinqGHDfE6ohaSIA9TED7KscKirZws7CZpEwB8xJn3XJotFwXREDa20KcSqNaAGuzbkaCdvFZbzEiV53k+ZTcYGiMEu+zr60kwBG07eiDiRp5AjqoXct/sg18TlnK7lJHTYH7rBFNnNnK78tiBI/jy/wB34StMOeTP09uiq6mSJgx4a9UHE41tJtzeLN+9trL0MPjtrZJs0HYhtAZiY26k8l5fiOPqYh9zYaNG3PxPVBrYo1DmJvtb26Jvh+H/AJEdB+VpjBY0BfboFgcPcki31TbWcoRSFRwS87HVII2nCKxDpV4sdEz3S2WrggC9RLueohTOM6iiOK7R0QcS+F7HZUXxDku4qrnyURjk1UdZVwS1Z3JPGkkq7E62LJipKIykqsCaoBCWjo7KAJ/4fw9WrXayi3M7UyYaGCMxe7+LfyIvCTqNX0D/AEvwpbSrVHNhjntymI7UtzAgnUtaZPUnokb1sM3SNd2EYzI1okNaJN7utJE3i51RCDoRHutHG0O8w7nNPtsqFvgsSgrdGZiLWOFgQBuIn1XXRN2iOlvSNNk1UZK4KZmD68kHAAvhi0843vp7J3thADLDnqf8ID8KDoYb/IaTpeU1h8G0aC/OZIU1GVhsFki5RqZmenuqOpuPJGpG1/3ZVxp2cV7SNTH281m4zH5pYwkNF7CS4jUn9stSpgmvY5znZWXGsenNYR7s5CYHkY59Vi/0cziuH6Vxx1ZXMZh1vH6xuuVWwZJF5Ii8+AH3hBc6Dp5aShCpaTeTbw5fVeSo2NZTFVTZug5fc80tCaZTkydTor8QrtoMBPzH5R9+i9fxvFpcpEpOwXEeJNpNGcQ7L3W+tzy0XlW0zVqFznTJ5ewA5THkuvL6ryXSTad411WnhaGUayfCFfJkoWMbBtwLWumx6AfvJMgLsld2lZHJyKA3WS7irkkmyA5p3MKkIt9AI56JhMTBI2KCKrARNwtkYVhALYMrR8MkroZIV/p5uonOzAtKin9vwbR5+mk8YSmS6wSlcr1V2OzPJumqRVMivTYqMWId7rJKsUSpUSVVxQR0jhN0wwpdjUVhhM9ix0a3w/wk4rENoi0y5x5Mbdxt4gea+pUcS0nLTGVjO6GgQGgWiNtF8x+FMY2jiqdR5hozgnlma5o93BfSP/j2kzLrnMWk2k3uPPRZPITqoiZGxivig4gi4Aix16ygB52HuT90TsuZ8Auij+/8KKjomUpPP9o9Cmg3wQpI+WPPlzCqx0tzaQdeswub4nBand1iPHQbKpxQH8vAc1HkPGUt9T7qUMKxpkC/OZSuEm/qEbZb8oVaq1gkgRsN3Hko+tl15wsriVVzn/KcjTA2B53/AHRL5OT4sbfsaCtlMZjnOMk+A5cgBslDfW1iYNpi9lY1okNAFrnU+U6eSXpDvCPM69PPVeAk5u3tlWyjnk/vlCao4EASbuOg5JzDcMgAkeuy0HUGsAJPUnkNTK9rxfD4/aZJsyKuSkzO/wCb+LZ1OsLzfEWOqkvLpcdJ/iNgLn0THEMd29XMPkFgOn5OsoZP/CfNm9IKiqA4WhlAGvlvzTBVWOF1Yysjbl2Eo8wqF8a6IeIxAbqZPJZdfEkmVow+O5bYUjTOKnQIL2EoWCqAwniJXoQjGHQ9WjLqsTHCg8vADoHL/CpiKcInBsUKdZrnfLPe8Db/ACqN2hVp7NR1Vs313UXo3cGpv7zS2HXC4s+ilI+aVayC+rKpVQiVsoRSGg5XBslg5Hp6IWUqyr2WS7ad0482S8wiKyCmqHVWdUSxqoI50el+EeDDE1wx3/TYM9U82iO7O2YkDwk7L6lXxs7bmABttAXiv9NqDexrPN3F7WATs0ZjMa/9Qei9W9w015nSen+FLIzPN7ou7GsyQbv5cjzshtrA6m3Ib/hLvY1ZmMxjmOLRpz1zaeyySlx7YprPrGZ9RqqAydCD9eoO+iTw+KY+xseQOvh+EwyZBmPr4X0XKXLo4epPGY2mNoXH2fMQDtG/gq06jw6WwZtBESdoOy5iOJFkARmFiRcN5hjtzzd6dUzT+P7SegxjyHK7iwDM28Tc6cu6PuVkY/HueCToLCBABP5Q31ZuTPj90o95J1PQAxPlsF42XPPyJb6/C2oqkVBJ0mNJWtwfDszbT9ELh1ak2XVpcdGtbYNG5tv+FZmOoNdmptqCed/uvT8LBCFTk1ZKUj0ZpCL6LxHxPxAGocMx3dAmqdSd+zbPlPjGxWnifiLukDwEiIPOF5NgBcTtM9eevVbs2ZNVEZRvbDMpzYAR6QrNAGpk9FQ+y46y82W2Gw3aAfxCQxmKPNEc9I1xdasWD2xkhOs9JPqFPVGJOtTXpQSoSQzw6rstym+y8/hRBC38MZClkL4+hXEhLELSr0pWe5sKal+glE63H1WjK17gBoAfNRCKia0JQjWagFqO0yrZLLSnRzQrCNKqHXRHBBjwYN70GV2qFenTRQJCrwUGbp+rTSrmaogPoH+l1WpU7RkNFCkHPe/NBz1IDLb2pkR4L3+C4aHGziekD1WP8McK7DAUqej3gVan+94Bg/7Rlb5LT4fxw0zTYKUl7susHaTpeJJ8hzUJceWyMmrM/idDK4tadJ8yCFnf0hcLjzhfQanCKRcXEGSZ13QanBaU6X8T9AVLJ4rk7Fo8E3hoGqZaXCIcbc7/AFXtH8KokRljqCQfWbrzeK4U9rnSIpye9Mw3md9FGeF4laDQn2jgC4SXf3f2jQk/SeqQeyRIN9xp6XutLGY8Cn2dMZWWk6F5Gpcfssh9/HVeP5GT5Z6d0W/lUdvobfvsmmYQgTFzp06quGhzsxknedyP32TlbGAalbfG8WKXKRGUhN2Bck8VUqUgDGpjYfvLzTOJ401ul/33WBice+qSSbDQfZaHGC6GjD2ylasXG6LQbZLtN5TLdLKUuihYuQK9aF0v5X5oT2q2HElthUdFS5LvervEJao9bdMPRCUtVV31FSZTpUTZyi5bHD3bLKYxPYOpBSTQ8JGq9iz8XShaIelsS1QkVZmFoURS1RKLTMjDo1UwhUCi1RIW1umJWhAP7yYD5Q+xuu5YT6YEmjtXVGptQAEy0KcihSobJDEaHwK0aoWdWF00diS0fbcNjg5oOrS0EGdiAR7Qu8GDTXNao4NZSBaJPzON3AeFvZfLfhfF1y8hjndnTZ3hYgNLgxoJN9ag0/t5BfR+Ct7R9NrogOLvo76tWTNNxmosg1s96+tZKGsh1a6GHrS5nWMyvM/FnEO82kDYXcOZ29PuvRUqgaCXafU7ALyHHW0w9zwS57nOMEyAJsDb9AWL/QyNYqT7KQXszKjoHX/1/wAoNGm6oSGzA1P2QqbHVXho3PkvX4DBBjMrY69eZWLw/E5O30JJnn35hYNMpLieHeyn2lS1wAOZOn3XoeL8WpYdxbGZ8AkD+P8AucbN2tc9LryXFPid9UOYQA0xYCAN9dXER0HRehkjBKn2dHG+2ZmIql0awNPHmus0QmOsnGGyzFLOtEoOKxf8W25n7JlggEz5zp1WMXQT4q2GKbtjJWN0XQmA5ItcmM60SiMnRyqEnXCaqPSbyjFAmKZ0ZhVKlNdpiyraJUHaiMclgiUylcgxRqYWsivKzadROMqWUWrKpg3C6i4XDmohxCYdApgnZMV8MNQlchBWjsWqDZEOoIRQ+LJTFvRR1g2ukphpSFN103TcmaOTL1XrPqvumcUVmOfdCKFmz3HwRXy4fGtOXvUw8Q4Zpp5rZZmO9OnNep4diSA1zTdfNPhelVqYmk2iYe50X0ykEPkHURmsvqPF+GNw1SlTaXFr2wC7+5phwkDk5sBZPNxOVSXokzTw+NfMHvdU0ziA3t+FntOUDoNvT7IxbIzRYR5AQfsssZzWhQ/GsWOzLA8MNje5I3A66XXj61WbfpSuM4m6q+xJbMjpMaegVaXEG0+8Wh5Hygm07ExqFny3lyItv+Uey4Bw9tKnnf8AO7QR8o2meevoq8fxlSjh3OpDvWBd/bOrgDqeXrsvC474rrvPzW6d3zEX9SVnVeJ1X/M8kL0lkUI8YoXgUqvLtZ1m51J1J5k3VfD96rkojB+6/VQbGeyNdK06BtPglaFEb+idaNFNsAPiDopn0WM0ymuI4sOdl0yk+u6A0Lfix8YbCnsvTRg5VFNWypkUqwFd8IOddrhKkmUwrGmldLUuaiYoulGhSgXWvV6gQHCFNjxQfPCszE7JOo5Be6U0YnS0aRqdVEix5hRU4iczaDZQH0bpiiSrVQoXTKt2ZWIYs6u+Vp4lZtWmtEeiTKUUyx6A2yuEB/RzEGVm1QtGoLJJ7E6Iyez2n+lvwxUxNbtpLKVKQXjUuI+VvWHTOy+ucV4HRq0RRcSIgsdMva4aOE66mRuCV5H/AEy4o5uBDKdIkUy99R+gEku13MRZe04DWD2msbl5+bps1vQaTvdDT0AxcH8M4gUy2o9jo+UtlpcBa4Nhbr5oeJxLaVOpmd2b2tPztm5kN7oHeBOkarb498R08N8wl2UuidtAPM/Qr5px74mfiXMc6mwik7M0OAcDMDKQdRoY6LHljii6XY6grtgamDrOoduGZmOMBwDabdvlYMpd8xu0QvOVSSbr0HHeNvxWQva1pYMrS20DoNtNljupmdZWVuEX9Qtizqas2nOpA8UdtJdqM5dPJDmCwTKaYa6NFRqj3gIbYBujf7lA4nxEMED5j7Dn7pLEY0wQ0+ayqzSSSd1rw+LvlI6xqnUm6epaLLoJ+k9a2MkOU3q5clXPQjXU6HsNUAStRqO2rKFWMIitMTquhHw1dK10OjMpkJ7NrOh1Aq0wqvckcSidAXBRlOUQJigxByo5qyjaFlxPhiiHyg4G07ABqysdYr1OPbAK8jxSuL/sLL4+R5AtiFWpKAWyhdpdXbVXorQAT2wuNKM9qFuuZzCZJQX0EzSbKOKaXkLxs+hfAnxLQbgmYR0ioc7XCPmzl0Ec7EDyXuuwIAggNaAAANIsAvhFNkEOEgjcG48Fut+KcSGNZnkNvJuTy9ErmxvjPZ/FeMoNpxWLXVmzlOUO1uWnoLdV4HFtabgASJEaeXLeyx8U57nFznEkmVKWIc22ovqs+THKew1So0MpXAx2377JejiY1TLca2JlZZ45r0Iy9GkTuB4lX7IJZ+LBvMJbE8S2bfryQjhySfQo5UytufIc1mYqqajuQ5LrCXXdJRqdJb8WBQ2+x0tAKNNcq0wmWBSq0FXTC1+GW8Qr0qiLUaqAckZAVoKCuMbdSk5NsYl6GKtoqlZichLVwp3sf0Zz23TFBiDUK7Tqwn7EVJmk3RL1BKGMQERhlcjnTKNamsOVzs11ogqcxkh9oUVGmy4o0E9PxN5iy8dxGg43Xt67ZC89xOnAKh4uRR0ibPH4hhFlMMTumqzLolCkF6bYEjougZbrR/p7JZ1IgpYsLO0WFdq1YTTKdlncQEIexl0Gp4lMdsvNNqGU0zElNxB8hqPdJVAlGVij0XIONBUrGg2yq9iuxy44oRewSSBdlZVqUwFcVgEKtUnRVFoJRcjGpZKtNtEWi1Kx+LoJNkCrUTAFktXRoRpoF2ioXqrtVR4TUTsOyoFpYepIlZdIWTVCpCnIrHoea8petK6youOSUHlRn1kEi60X0kE0FVLQjAU09hkuKd0xSEKbGijQAsqOauU3Ir2IFCNUVAVElI6z2ldeb40dfNRReV4v9kpHmN01h1FF7kujsfY9sh1NVFFKI7C09Fn8QbZRRFdgXRhEK9NRRWEYxQTlEWXVEsgR7GKalTRRRRXZRiDyujRRRaV0Kg9LRMUwoopPs0x6CNS1dcUToTJ0J1ChvKiicyBaeivSKiinItHoYYUSFFEEIw7Ao8WUUVPRwu8Kg1UUUH2UQ9S1CbKiiA4AqKKJTj//2Q=="/>
          <p:cNvSpPr>
            <a:spLocks noChangeAspect="1" noChangeArrowheads="1"/>
          </p:cNvSpPr>
          <p:nvPr/>
        </p:nvSpPr>
        <p:spPr bwMode="auto">
          <a:xfrm>
            <a:off x="155575" y="-1782763"/>
            <a:ext cx="493395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cellulose in plant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37758"/>
            <a:ext cx="4980956" cy="5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Glucose</a:t>
            </a:r>
            <a:r>
              <a:rPr lang="en-US" dirty="0" smtClean="0"/>
              <a:t> –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 </a:t>
            </a:r>
            <a:r>
              <a:rPr lang="en-US" dirty="0" smtClean="0"/>
              <a:t>- made by plants during photosynthesis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Cellulose</a:t>
            </a:r>
            <a:r>
              <a:rPr lang="en-US" dirty="0" smtClean="0"/>
              <a:t> – complex sugar in plant cell walls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Starch</a:t>
            </a:r>
            <a:r>
              <a:rPr lang="en-US" dirty="0" smtClean="0"/>
              <a:t> – complex stored sugar in </a:t>
            </a:r>
            <a:r>
              <a:rPr lang="en-US" i="1" dirty="0" smtClean="0"/>
              <a:t>plants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Glycogen</a:t>
            </a:r>
            <a:r>
              <a:rPr lang="en-US" dirty="0" smtClean="0"/>
              <a:t> – complex stored sugar in </a:t>
            </a:r>
            <a:r>
              <a:rPr lang="en-US" i="1" dirty="0" smtClean="0"/>
              <a:t>animals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Carbs</a:t>
            </a:r>
            <a:r>
              <a:rPr lang="en-US" dirty="0" smtClean="0"/>
              <a:t>: What are </a:t>
            </a:r>
            <a:r>
              <a:rPr lang="en-US" dirty="0" smtClean="0">
                <a:solidFill>
                  <a:schemeClr val="accent2"/>
                </a:solidFill>
              </a:rPr>
              <a:t>EXAMPLES/TYPES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2" name="AutoShape 2" descr="data:image/png;base64,iVBORw0KGgoAAAANSUhEUgAAAIIAAAC2CAMAAAAiNqV0AAAA/FBMVEX////I49BvfWLr7ep8iW/k5uJsel7v8O2Rm4dkdFXK5tLu7u709PT39/f29vbx8fG5ubne3t4AAAA5OTnl5eXExMSSkpLMzMyEhISJiYnU1NQuLi5CQkJ5eXlHR0dlZWUlJSWioqJvb2+kpKRXV1dbW1uamprAxbutra1uwYgYGBhPT0+qwbAnJyc1NTWysrJ3gXmzu62PzqGIkIqCyZic1K0UFBSr2bnE486o1rbh8ue4y7x0hHmlrp7W2tO73sTp9u1NVE66wbRcZ1+UoI+BjXxBR0Gls6ebpJKxyLJqkmpaqm6IwpaQm5PW9N+GjIQpMCtjv4A0MDSftqa+iGyjAAAMfElEQVR4nO2cC3eiyBKA28xMJssbaZ7yEoFBiY94NZqYjMkkO859JNnd+f//5RagAkajTiDZPcc6Y6QB6c+qoqqabgehNULf3BDD/qAZy6A/ml7e0OvOK0voy+lwMBhejKbjSiTT6UXUnhI3bwUwHfaHo2llRcajYb8/ehOIUbM/Gq/2P6eY9pvDsiHocbO/of+5DP8cleoUl/3BMwM8U0V/QJRHMB1cbAOI5GIwKotguF0FC0X0yzFGf/CyF2RlOLgpHoAe9omdCYChXzzDaMud8FwPRRNMs1YgYklbaxn6w2IJbv5MCYiJYxjO02TRfLhezzCYFklAD0YZHZye9x4e7joTIlYAEfaIVBUZmmnGJZlX3yHTQSWLoE+gx9snojKbQd9uD1qzs6T3WdYd0vCgsKRkGIaKERds6oQTsy0+f/AmFxASBOL2oXKr67eTCOH0D1PQK8Tv3h+3k/TEVA2cg/hWEASChVRnE4JazzSwnj847ldyCK2nhwerVnHg6/fuAOHx7uHx8fZfj1fVSc4thguPFHhAiDaqsuTwgRb1UedIhEiuziMG8w2RQqrP1zEYXfbhiNziaYQbXTa5AD0c5RHO766uriaVv2ZEpBHQwmR2f/8HIFh5x5w2kwvINZQg8FXe1w3FlpGoq46LKddQW5rcMqXQQZKuKDUZSR3J8Ui16pByW3Usdm6HcR4hNgRROT+NEbwe8eQ+PXyPEFZvisv4AoEHvbfBF2wJegDPMBgvQIxRFwUKXEBuaYgXsATdOQ1kgBfYPG9TlMMhZHDxFYicHRKEaEN/IIifZsXtTVqTCnG7BuEisYRvAYLdDRpgAQl8QTWwDh11PVaouT6SgQpZnNSAIw2kOaFu89hGvB56Xs1Rau0uGl2sIHRiBGJm/vypPzyGvYn+dPrU7lWeIYybKUIrMcocwQSEwMIs3xAMDeyEXG2OUK1rKEEwOU0TNaxpLOqP8heePMw37u/u7iE0zYifd3fXs97k5/0KQqUZ3xOcCQjnGQQHGSqpeVzXxaxiaC2ODGpR90gNcAtjzsbYxrThs9hKDNFczQ5E+p5EpXlseh6qE2cgbbgD2gmCr8QvzdUFhaIsQdd5WQ9NnUORFqQAGXYo1XzkhiQOTcGhEoTVC+8u/aSAcuCWX9xeTPJiSBIiJk2SFJIFkoSjNB2/YBdiWUSRi3OKQWDcTfEovmeFreH79QhIJF+4Pua2EaDmiok3ZOdKLknNES63Xn0nWS0ZZ7NNDA+TlR1F1W/5+FwhrKt8aiYWb5PaKlxz40WZ5Ra/8ASeyZ1BiWl7OlxFqJzGwWlyGkNMJvFdOZlMhLM8wqi/iYCVqPkWHc79hDK0/Dlq6iOXgzyCc+uE3yFF/bg1b0+Jyl1oQsquXAlhr72C0F8UTiRO/8JtB5t69N35qPeYIDoS34HJKTgClM0lwk1/mkfonFYebiug9ujtIaxU7pzH+78mlatqHoH4c65jx7YNmlZs2yKRYwl2iNRqDUKS3ZZo2iUlS28LkRYY3bJr8N1Du2NBFDXTuiVvidgXIFX17ianp3/NwByndy7Re3ruCxdzO/g6wgIOQhZZCvJCiq51+Y7MqgHiaxrqkIpNIleiLY2pBqjh0pKLqBCyq6JkLDFeg+DpPZDTn57T++5V7iBtrvrCfHDJWDJCGil0QfMm6fkIeQ1Wh6jY7UrtGMGIugMESsCI0lkPFOF7SXpbyHC4BqF3B42nCRRwRM99vDKeaWE0H9aRYWxgW4zqMexBsHYbpM5SiicFeowA39aIEXQMXsK6gFz3EoylN2QzVYIgTCbns0rvtnLbI2ZCSJyCZ/RyvjBejrANCbGO5kiQMy20ROChe34tQqQVFbqXUkPkS2ji6R4QehPi+nsHboXT205vdjt7nH0XwDsyCMvKEZKA6oUM7hhqm4sRvAbjGbxr+WGNo4UYQVEXCCaJdcOoAYKXi9z9jCkWeZmoTBaJejJP2xmCUSYyyn4DbKHVfdCwyMcv2Wf5el2TA5qjNQgIsgaJBLYRvBi50VUssFoufd0MVuqWbTJt/np6CBxeBuf16/ndl80dHy7MCQbjXyZAlGV3JET6q+n1srmHHl5FsFkuB8PtfScyapZCED3s2u0Zw3j4Cj/YIvRoF4eYDkp4wpLK5WC1on8GMCzHDVK5mfZfgpi+yTPgG2LQHK73iYvBYFo+QCyXw+ZgOB1nOMbj6UW/WVSxupv8+z+Dfr8/HF6ADIf9/uC//yvxse9a+XKEby4J+PIg4zFx+fXoyxsTAMKnXPvTAeGAcED4eyF8eFsE6tvZ2f3R9dnZ2ee4TX85O7s+Olm230A+fDw+Pj6C18dEE59P5u3fPm35ZJEIR5FkEOL20dsjHB0QDggHhAPCAeGAcEA4IBwQDggHhGIQGMfu1GpmMteFWCqeElsrvBC/cUbRCJSrcCDziUajjkSTWXstRDbit+DFWe1fQ0hWCHXVaA7M9GSl1uBkhHA3mv3DvuLj+K1LswGiOSXIzgEVheBrmszKLUmyZc0Wuta54hs0UiN904bbsDya9By/2uXbiKv6RqtwBMZt60JN5AKa9qRofYbo0riloXY01UNKJC12GNlikNzQakw0G+aXZQgsWY7tIwV8waUoi+M7kVfSouO4NiP50Sl8jTS1ZNFP0QjxzJalaqQ1R2BR4Bix38smx4s601AAQAQteHIp7hjGCLqP5HNA8BFn0kjTq/EMMGezyKgizdaQ6fM28kOa1wtHYIzYEHKn5Ugu2W01sAf3v5IsqWHUc0EC5XC1c4XmLcQoLcFS1vX0GoSFRBGJj6fjKRbssljlB20WjlCLaXGS3QvglwM06YUvrWh5CwS2i4si+Iekqb8xgkiS8rsgNJarWiFmm+vPKRnBkCAYYBytYUNd4T0Q5HNbJA1dVzByNO5dEEjLIAOH1zwRtcX3QUBKA8Kk1qiJkS+8E0IdNWxLCd8ToUFD97T3ngimrLiSI6ioJXbb74KADY2uK5qsMiKJxfXnlIxQvBwQ/kkI5IYBXFZ+vYjaBYFWtU0fTwkcaus5r0CQje2Xx8K+Ves+CLTRRWwgetEiW2xBWKQD7DgaIoPA88FEvGXJCOsskq1o0MMHnFQ0AulCd1WrYRpIq6p+K2DdVt1osXzVqrsGkquS3+JIndHOpUatAQPbsL6xu/0Qvi4RQoxwjUd8SFlStOARw5cldZIXYL/Ou9Ah52KdwiLLO3UYa+1pko0IxydLBJNEOIxejB4Viy3ZxcBF8h4Lb5oQ+WpHBgTDs4R6tBi0IISj3xZz52S4RAi70Kzx4RIBh7wO9scmr7OKSjFqAQjMjwXC8cf5xDkbatAHIJgs19b4UKXMeEkpXw141UCBoPG6Twqso2CxI70eAX39uGSYJXtopYtIFZQOt4QUmgpDSSRiVZbvOKYCI0nYJzFsNKgNlcAhNf+1COg6VcPcI0WIC1FkiB8t4fkGhXgPJ6vw433ggyzU1fBv3xj1HIFK1XAy922FX/fRyBeKkOcI6MsC4ei3b8kecm0CoNeCFYKAlh55dPShmF72RviUmuLHOyGgb6kaXhi41nkewvH2JPpLCNR96pGrplCXP+M0tG4Nsuirf2O6FgF9Xarh+Cx/PgsDOoS7HI5+FwPDWtp69QB/PULWI/MFnFg953jTdUMehXI0lPE3/rL0lQjMUWqK/AcMHwU+zTrcfDQlv3pEtQEhGxzy4xUYUzIilAuLAR1vl4WQTVc5jwQEyWpwVvkI2XR1nXV6JaBNESqWBYLYKQ0BnaUe+TWzW6pyDTs0PQcJIqeDO+43C7QXAp2q4ffMkju6i5HG0SRHY5rBiLFenSk2I7wQHDIiKiWFpkTS4HC8MV3Jr0+XLyF8+n1TcChUXkJAX5YOWeY60BcR6JPUI8urHF5EQJ9+28Ejy0VIa9mj46/rjr8BApMJDu+EgL4uHXJRy745Ap0ZVpT06GcbQq6WLed/ytmKkKkcSgoO2xHoNEZ+LGWF+HYE9DUNDrN3QshUDqU8jNwF4UMap09K8MhdEEpOVzshoJMyg8NuCB/SVHFduCl2Q8h6ZOHpakcEJhMcilbDjgjZdFV05bArQqZy+FiwKXZG+JCa4scvP/d/HQL6ksbpYoPD7giorHS1B8KnpUce378TQlnBYR+Ez5l0VaBH7oOQTVcF1rJ7IaQD3eOT4tLVfgifk5OPj64LHN/th5A8lz0+KTQ+7olART80/FZsFbsnAgwrToouo/dFoIsf3e6LUIIcEA4IB4QDwvsj/B94tH2jqPPSlgAAAABJRU5ErkJggg=="/>
          <p:cNvSpPr>
            <a:spLocks noChangeAspect="1" noChangeArrowheads="1"/>
          </p:cNvSpPr>
          <p:nvPr/>
        </p:nvSpPr>
        <p:spPr bwMode="auto">
          <a:xfrm>
            <a:off x="155575" y="-1036638"/>
            <a:ext cx="155257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501321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Some </a:t>
            </a:r>
            <a:r>
              <a:rPr lang="en-US" sz="2400" dirty="0" err="1" smtClean="0">
                <a:solidFill>
                  <a:srgbClr val="00B050"/>
                </a:solidFill>
              </a:rPr>
              <a:t>carbs</a:t>
            </a:r>
            <a:r>
              <a:rPr lang="en-US" sz="2400" dirty="0" smtClean="0">
                <a:solidFill>
                  <a:srgbClr val="00B050"/>
                </a:solidFill>
              </a:rPr>
              <a:t> you may have heard of…</a:t>
            </a:r>
          </a:p>
          <a:p>
            <a:r>
              <a:rPr lang="en-US" sz="2400" dirty="0" smtClean="0"/>
              <a:t>Sucr</a:t>
            </a:r>
            <a:r>
              <a:rPr lang="en-US" sz="2400" b="1" i="1" dirty="0" smtClean="0">
                <a:solidFill>
                  <a:srgbClr val="0070C0"/>
                </a:solidFill>
              </a:rPr>
              <a:t>ose</a:t>
            </a:r>
            <a:r>
              <a:rPr lang="en-US" sz="2400" dirty="0" smtClean="0"/>
              <a:t> – table sugar</a:t>
            </a:r>
          </a:p>
          <a:p>
            <a:r>
              <a:rPr lang="en-US" sz="2400" dirty="0" smtClean="0"/>
              <a:t>Lact</a:t>
            </a:r>
            <a:r>
              <a:rPr lang="en-US" sz="2400" b="1" i="1" dirty="0" smtClean="0">
                <a:solidFill>
                  <a:srgbClr val="0070C0"/>
                </a:solidFill>
              </a:rPr>
              <a:t>ose</a:t>
            </a:r>
            <a:r>
              <a:rPr lang="en-US" sz="2400" dirty="0" smtClean="0"/>
              <a:t>  - milk sugar</a:t>
            </a:r>
          </a:p>
          <a:p>
            <a:r>
              <a:rPr lang="en-US" sz="2400" dirty="0" smtClean="0"/>
              <a:t>Fruct</a:t>
            </a:r>
            <a:r>
              <a:rPr lang="en-US" sz="2400" b="1" i="1" dirty="0" smtClean="0">
                <a:solidFill>
                  <a:srgbClr val="0070C0"/>
                </a:solidFill>
              </a:rPr>
              <a:t>ose</a:t>
            </a:r>
            <a:r>
              <a:rPr lang="en-US" sz="2400" dirty="0" smtClean="0"/>
              <a:t> – fruit sugar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45084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Carbs often end in –</a:t>
            </a:r>
            <a:r>
              <a:rPr lang="en-US" dirty="0" err="1" smtClean="0">
                <a:solidFill>
                  <a:schemeClr val="accent2"/>
                </a:solidFill>
              </a:rPr>
              <a:t>ose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pPr lvl="0"/>
            <a:r>
              <a:rPr lang="en-US" sz="2800" dirty="0" smtClean="0"/>
              <a:t>Humans: </a:t>
            </a:r>
            <a:r>
              <a:rPr lang="en-US" sz="2800" b="1" u="sng" dirty="0" smtClean="0">
                <a:solidFill>
                  <a:srgbClr val="7030A0"/>
                </a:solidFill>
              </a:rPr>
              <a:t>Glycogen </a:t>
            </a:r>
            <a:r>
              <a:rPr lang="en-US" sz="2800" dirty="0" smtClean="0"/>
              <a:t>is stored in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liver </a:t>
            </a:r>
            <a:r>
              <a:rPr lang="en-US" sz="2800" dirty="0" smtClean="0"/>
              <a:t>cells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Plants: </a:t>
            </a:r>
          </a:p>
          <a:p>
            <a:pPr lvl="1"/>
            <a:r>
              <a:rPr lang="en-US" sz="2400" b="1" u="sng" dirty="0" smtClean="0">
                <a:solidFill>
                  <a:srgbClr val="7030A0"/>
                </a:solidFill>
              </a:rPr>
              <a:t>Cellulose</a:t>
            </a:r>
            <a:r>
              <a:rPr lang="en-US" sz="2400" dirty="0" smtClean="0"/>
              <a:t> – (=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fiber</a:t>
            </a:r>
            <a:r>
              <a:rPr lang="en-US" sz="2400" dirty="0" smtClean="0"/>
              <a:t>!!!) makes up cell walls of plant cells</a:t>
            </a:r>
          </a:p>
          <a:p>
            <a:pPr lvl="1"/>
            <a:r>
              <a:rPr lang="en-US" sz="2400" b="1" u="sng" dirty="0" smtClean="0">
                <a:solidFill>
                  <a:srgbClr val="7030A0"/>
                </a:solidFill>
              </a:rPr>
              <a:t>Glucose</a:t>
            </a:r>
            <a:r>
              <a:rPr lang="en-US" sz="2400" dirty="0" smtClean="0"/>
              <a:t> – made in leaves</a:t>
            </a:r>
          </a:p>
          <a:p>
            <a:pPr lvl="1"/>
            <a:r>
              <a:rPr lang="en-US" sz="2400" b="1" u="sng" dirty="0" smtClean="0">
                <a:solidFill>
                  <a:srgbClr val="7030A0"/>
                </a:solidFill>
              </a:rPr>
              <a:t>Starch</a:t>
            </a:r>
            <a:r>
              <a:rPr lang="en-US" sz="2400" dirty="0" smtClean="0"/>
              <a:t> – stored in fruits, </a:t>
            </a:r>
            <a:r>
              <a:rPr lang="en-US" sz="2400" dirty="0" smtClean="0"/>
              <a:t>vegies </a:t>
            </a:r>
            <a:r>
              <a:rPr lang="en-US" sz="2400" dirty="0" smtClean="0"/>
              <a:t>(potatoes!)</a:t>
            </a:r>
          </a:p>
          <a:p>
            <a:pPr lvl="0"/>
            <a:endParaRPr lang="en-US" sz="32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Carbs</a:t>
            </a:r>
            <a:r>
              <a:rPr lang="en-US" dirty="0" smtClean="0"/>
              <a:t>: WHERE are they located in living things?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foods!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Carbohydrates: What FOODS are they in?</a:t>
            </a:r>
            <a:endParaRPr lang="en-US" dirty="0"/>
          </a:p>
        </p:txBody>
      </p:sp>
      <p:sp>
        <p:nvSpPr>
          <p:cNvPr id="3074" name="AutoShape 2" descr="data:image/jpeg;base64,/9j/4AAQSkZJRgABAQAAAQABAAD/2wCEAAkGBhQSEBUUEhQUFBUUFRQUFBUUFRQVFBQUFRYXFBQUFBQXHCYeFxwkGRQUHy8gJCcpLCwsFR4xNTAqNSYrLCkBCQoKDgwOGg8PGiwdHCQsKSwsLCwsLCwsLCksKSwpLCksLCksLCwsLCwsLCwsLCksKSkpLCksKSksLCksLCkpKf/AABEIAQMAwgMBIgACEQEDEQH/xAAbAAABBQEBAAAAAAAAAAAAAAACAAEDBAUGB//EAEMQAAEDAgMEBwYEAgkEAwAAAAEAAhEDIQQSMQVBUWETInGBkbHBIzJSodHwBhRCYiRygoOSoqOy0uHxQ3PCwxU0Y//EABoBAAIDAQEAAAAAAAAAAAAAAAECAAMEBQb/xAAuEQACAgECBAQFBAMAAAAAAAAAAQIRAwQhEjFBURMyYfAiM3GBkQUUI6FSsdH/2gAMAwEAAhEDEQA/ANpoRgJAIgFeIIBIgJ8qkaxQhDTcp2nigFKD2/fcrEIIJE90BDTcIlPUE28VC9uWI0QCSVKi5XaX4kD6nRUxLTIe/cRFwPqtH8RYgillFs5g8Y3jvXF9K1tSJ7TcxNgfErNny18KCl3C2vt6oBlZDGiwgC0ctAsF20ahPvuPeR5Lr3bH9jme17TuewCoxzd2YTLb7536LOrYGmGh0N0+GFRjyQkScJdDFoYqr8bh2k+q3dj7bfBa+Kjd4IEeGhSwtGi7Dk36cmAyB0eUTJ0mdIvvRYbDmIawkjeYgTz496E5xW4uPHk6nQ4Xa7WuFIjKABkO4DTKeyFqrjukBIBJmIBmGnjuMro9jViaUG5aY7t33yV+HLxbMZrdl0hMAiIShaCDsCkASY1GWIgAhNCOExCJAJTSiIQkIgAzJIsqShC41GkAnCgAWGVNTQCmjZTQIEAnTgJ8qJAVDVCnIQPYgE5/bdMHLOl/nZcriNjNJu8DdJyyeA4ldttHDZm6aLCqUm0zcS77+4XJ1PEptovjTW5X2PXfQszM5vB+ndMELVxOLo1G9emAd9gfmAs7pHn3W+A9bIS936jHIx9Vh631HJMPTpt0aOwNCj2liy+Whr2t3luUk9o4KWi13H5KdlOeBUcu5DFw2x6Zux4m9i2HDjv9F0eycOBmjTq+oUZ2eM0xlduPFaWDo5Wk/FfuWrSuTyXYklFLYPKmAuncmAXWsqJGo1FmhEHprAOhKKUxCJAChKOELlCAZkk0J1LIaITpoRFqYUIBGGoWowgQRKWZIpOagEUpiEg1RvqINhALVg7Qw8PJaAT8TtB9VuZ1i7SxTZJJAA37lg1VUrLIGdVpE+89x5A5W+AUX5duhA77+aqu2u0uhoLhN/ubLQptDhLZA5x3rmTkoc9i5Rsj/Ks+Ed1vJXMLR+F7hycczfA+hVZ7wwwQSSBlGlyQPVOMXBhzCOyHeV0FOLJwmzRaXEZoBbcEaHjB7Jty3qy8qlha2nDdu8QVcLl0dIkouiqYoSLU6QW9CAwnCeE0IgEQmRBKExAUxTlIKABhJEkiQvwnypQnCIoTQnSCRUCIpi5MSog+YiyWwijmUD3gAk2HFPUqhoJOgXN7W2rJ5bm+pWbNmWNepZCDky7jNqyIaLcSsmvTa/3gDwVXDYovPLRWXtK5GTUNumaVChMoUxoFs0qTWgCAFgMbdaWLxE2B0mIMfeixzbm6QxM4NdVbb4RzuQpK2BYDHeocDSMsJ4t1M7/+VNXJL+4LPkycM1H0ClsIUWARFj3qy2p3qo5Ucdin0yC24mCtOn1Uk6QrgmboKKVnbP2m2pyO8eoV+V6DDnWRepmnBxCRAJmhGFoEBypiFLCGEwCMhCQpSoyESApJ0lCGinSCSYQcJyhSJQCC8oCncsvauOgFv9r6KjNkWOPEx4xt0Utq7Qmw0Gn1KwHMLnazO/gixFdxd26BW6dLKOa4OXK5O2bopRWw9CgGBSVXWQSo3sPFZupCWjTuO0eau4ZnW7r/AH3qnh6dwrGDqnM7wQ3aZKNLJGm7L8r+iBzgST92RGpc9oQVG7wsrje4UKFBiMOHAg71LnTPCRSoNGLhcC8Pgai4PquioOcLPEH5HmFBhqYDpPcef0+qv1JcJ1g6HylWLWzxZU+g0oKcRmuUjHKu0qVgXrsWRZIqS6nPcadFhqFwSY1GQr0KRQmIUiEhEBGnRZEkSFsFIJBJEUSYlIpigEhxeIDGk+A4ncuPx+OkneZud08VrbcxkkgaC3fvKxsPhM1zpM9q4eqzKc66I1440iahQmHO3D57/opnhPUfChNUrl27Lxy1G1gUbQpmUyhTYdiRogW7ApaVK5QMG8xyjcpqaj+FUQky3UjAe1Ryl0sKrdkJa9BoALdD4tPwn671Xywp24gfXmnqUbS0h3L9Q+vcquBxfoQCk+NbjT/dWcNUnqnhY8YWeasFGzEffBLkxcSCnRNTrE66gmee5XafFZdSS4FsG4kTB7ROtu9XsFV3d49fmu1+l5uH+NlGaPUuNCKEgU4XoEZQCEMIyEoTAI0kWVOiAnTlCCnKgozlXxVfKwnhp27lYVLa0CkZ5RzKpytqDaHjzMF1a8QXE8ApsPhzUOVoJPCRu71Wpkp3Vqmgc6ORK80nv8X9G/6FnE7JLPegcszJ8ASqhoNGp8z6KJ7XnXMe1x+qA0D9lLJPoFFillDxYntRBxP6Ce0+iVDCw3MYmYHh2KRlPm1CMXVkYwqH4QPFE15REgb2pulHLuVUl6hQhUMJ2OB1JHco+mHBNM7ilgtwlgMG53yRB3MeBVcA8CiA5HwKu4b6ClvEtzgWkiRIBu20eqrHDRrI7k9YB1PW4Ijv1CqAu5+JVTi03QS0co/UPLz1UtGrBBGip9ITY37VJScB2SJT4uNSTTA6OgY5ShQUirEL1kTAxiEyJNCcA0pJpTpgEkJJwE8IABCyPxG+AwcSfRbACw/xJrT7/RY9Y6wstxeZFSjlA+qs0toUWjrUmvM6mo9scoaVi4i7zyEkkwAABJJOgVTGYltMw9tSYkSOiBHEZwSRr+kLkYcUn8SNOOOXPJrHG/ubFfFNc4loY0H9PVcB2F0lV3OHxeQ8llUccHEDo39a4h7TIvcAsEix37ipW1wW5mHMLA2hzSdMwv4gkW7k8tO+o+bFqMMeKUVS+5oZ2b39tzu0U7TRB1BHG8rDzqfoYgvLWNIkF7g2RxANyO5GOnj0VmD91N9DadUoROaO4qo7Fs/6ZcT3/RZ+JfMZYLT7paZB71fp4EsZpBMXNhJ0aCd6pyYVVVuPHUTsifiC25sO5T4cucJGaOQn1VFtanmzPd0hzmmynR673PFyALaC5Oi0qO0RXptNEENcDqIcIJaRHaCqMmneNW9l1ZatQ2QOxxBi5PD7KlpvqG5ljdZl31V+ls9lJuY39SmbhDUu6w3BSKe3Pfl3Y6m+pSdVn9U8tU0RrI7oWpUoCm2GZQ8+7mIF5iVXYXES7K7WYqNjdHrZaf2cmvi5jqUmuRXZVHFC5wG9a+Gps+FrTuGYElZ20qI6Q9g8lMmk8KHFYFJt00a2E90dgVzMqOD9xvYFeYF3MflX0MsuY5SlIpo+quEHSShJMQlCcBMCnlAUZYH4jPXZ2eq3i5c5+IX+2YP2jzKw635TLsXmMPEMz1Sz4n0jlkDpGsLs7JcQJ6zTB+HkFpYnbVJr4e5gIdJDRncROaDlZDDmLtDvJmVi42HOcDcZj5oelfAHSOjg7K8DszgrHhyqMUmXYdZCK4Mi2V8vUtna1I1Gk56mVuVrckuHUyOynNoZJiCZOqDG4sue5zpzPY2mGmzgJDy94vluLN1vyUPSP0zujg2GDvDAFFTaBpAuneWLWw+f9QjKPDjXSrfYTnclexmJpU8aHVg0sbhqQ67cwkBug4wXR2qpWFytKvh3txb6mSGilTa15aC3Nlp+7Op97Tmpil1OXFczO2WKlM0BBY2vWqODSBPRhrIFxIEz2wCq+3Hl35rrH/7VAAz7sdILcFr/AJU12Md0pp1KL3nPlzkhxBMXEGwTYnZlGlTqucx72jLWcHO959NsDLEXJJNyZJKbxYSez32/2WKO3vsZ238JSw2JpOObD0XU3tL6IDTn0ILoMEtyidYFlvbHfRZSplo6Gm45KTanVJ6xy2NyXXdxOZRP/E1PoWPzHM8gdGxvSPzkBxbA3jMPELG2/tttcUXMDj0WNY2DAL3BjiAOF4F1TKLyRjDItub7bdC1NJto6Da+1BSa+rUDiymWNytiSXODRqQNStxtSI3TELz78QbRrGhiKFdtMPHQVAac5cpqMtfWJ81LXw9TGVasA9R7WNquflp4dlOC4taDLnugnSOYV2KCjNyfm3/BOPoegQDqBPYh6Bvwt8AgaYUsretxraIxhWAyGtBGhACydrD2h7AtlYu1z7T+iFk1i/j+5ZBtvc0sCfZt7FoMWZsy9Nvf6rTYtOHyL6FUuYSUJgnlXoQUJJ4SRIIFIlCCkSoxRSuZ287+Ib/KPNdISuX2y/8AiuwDyC5+u+UXYvMUcPUDXu6rXZjHW0F/+FpBwA/6U2EHtGX/AH7+1VMBiNW9Ro4u4l2ouIME3G5oVsVgRIewSJ0i5EH9etvkseHy8zMilj8RByty3Akt9Pkq+JptY6k3LPS0jUD81w9s5mBsRFmj+kr2OxpDbOY6bEAHQySbO3E7/qqWLqfw9Gpb2FcAz8FSD83ABOq499wUT1nzXqszBlKhQHS26vSOAJcQLuMPMDi0KKpthrKbg6lUzMY19MVIl4ecrCQD1RvjWAonUzVwuLqNu6pVFSBcmiypw3xDvBG6izEUKgwrXuqTTqGpUJmq5pPUD3WMNzGBABI4yrpY4SSTXKhlfQGttGthqjmu6ORh3VoY3ql5JDZm9iOwws7GbIc6g+s5rwBQc4uqPJdWqxmDwyYa1u7sFloOaauMIxDIzYUtfTaZcxhdlEuFs0uLraSEVToMK0Or131A6mabGVRbozZ3sxxiJMDgomouqDVlDDV6VGtgajy1rBQdmdaG1SzrF5H6oLdbqGlgKlUk06bpO0OmGZpaAwtc4OdI0uJ7VtYPEUm4V78NRbVa0hwptBc4vJAzHNLpAvbcLK5gdrvq4qvSc0M6IUi2JzS9geQ7dYmLJOJ8DaW69++46iuTM/E/hqti/wAw+qG0HVRSZTaSH5GU3tc4uymDOW1960K34TpOrZjVqNz5TUpNeGsqFoiSNYMbju7UsNiXOxFRpqEkU35qc2EkdGGM3Q2ZO8uHcm4apVZS6jgKdNgh5LAXZcptrad43K+Li1aXvb39jWtOlzfvc3KuKY0wXNB4TfWNNdUNXEhs7y0SQNd8QN5sbLLGxA3MS5rQQDMGWOhocWOmGyW5piZN5VxmLouectRhcYBAe2TExoeZV1vrsBwjzjbLsrD22faD+UeZW3Kw9unrjsHmVTqvl/gTHzNDZD/ZN7/Na1ILG2KfZDtK2KJV2HyISXMkypQnSWhFYOZJKEyJAcyRcgJTSgxQpXJ7Wd/Fu5Af5QupLlyG0n/xVTkFz9d8suxcyvSqQQeF7qydqOt7ttLG2nPl8zxWrsnC0/yzXuY1xLokjjUyeqoVdqMFLP8Al6XvMbEfEwPPmqcWlm4pqVGdRZQr1i9xcYkxpyEeiehiGhj6dRmdlQNkBxbdpzAyFrMxNMuY3oKfWbTJtpnDf9SlxJpNDfY0+sWjT4sv+pWrSSTuycDMZmJLXA0h0YaIaGkmBJJEnWSSb8VfGPFZjm1C+XZbsdlc0tcHAtO64Cg2u5oFMtYGSaoIG/K4AHzWYKm8GCsmaMoT57oibTNXZYaytkYwgVHDM9zi974v1nHdrYLM2XiDUqVcRAc81crZE5aY3NB06pYO7mrWz9qhtRpfuOvy9VQGAxGGqOFKia1MuL6TmOaG390OvuETppqpjcpKXSTr8D9ilicQ6i7Hii4sALILZGUurNkA7veeFo7JxLhi8SRJMYbv9i2VXpbNYaFalVqhtas5r6jwC9oIfnyCIzHWbxLuSvmg2m99Sjnc6p0eaS3LFNmQZWi94BuVfklGmr3r/hIp8/fU6LA7QYbQGk3Nokq5XxIaxzzo0EmLmAJtxXOYbbTNHsI7oVp1YVGEU3XIsDpOoBS49ROOzVl6ptWQYmoTU9q+k12XP1nA9G0QDkYYgCSC/fIuNFYrUm9HJqjLMhzi3IQSIF7EQI71RZnNSu9rKjm1GtDSDQkFrQCAH3DgZgOtYzuVXF7Or9BRaxsPo3sad3Op1WCzrdUuaXW0Jy6QuNO8k05ySe17rt/VPYvk2bez8SWOyy0tkMIDgcjjoQJloJ6scdwug2/7zez1VPCYd4rubBa17mPAJYSXNqGpVqNy3DDLQM15Oit7fNx/KfNdPHKUtO+J2lVP8AfNPqXNiO9n3+gWzQWBsKp7M9voFu4crqYHeNGefMtJikClK1FYyZPKShCq5yEvQkoZSsA+fguQxz/b1T/N6rrSVxuMd16p45vNc/WeVL1LYcn9DosDU/gmfzNP+MCuexlsMedVn92mG/8AitelUjBs7AfmXeiyNpn2P9a/5T9VsxbQS+hWlsXaTvbM/wC3R8qKt4wz0X87P/T9VQpH245UmfJtJW8S7r0h/wDoP82HCtCUtrO6lL+uP+IqFTBvE74iw1vwVnaD+pQPJ5/xCqr9pWjKNI1Omm/t11XKzV4sr97AioW+NtDMw7nASAJ0kxx+h8E1NlQGGkgHc4kDSfLyTN2q4uhrJJM6mZ3m/d9lSYes/PdsNIH6pyyTcXuTMfJV8EWWxhB7xsGC5suYdwtrfgN6CmxwPVdG+9rTHmYVinWdmgs6p1cTBiTeN17dnimFQkyGGYIGYgOde7eruE6a9iKwxQ/hR5q/wT4WtUNnMB3XsefmjZWZMwW+XBU6eOnRo0j3rxbl+0eCKpiLWYZPvD9Os28Aq5Rg0K/DrZ7/AECDqmcmg6CX1SZuHhraMAjjLik7a2LsIpjMSAQJNtTZxEfUKOg/qGHNp+0qDrBpsWUSfetu+ahqF2/EgxwDLGYt3GVb4GOaTlFNnZx04q0uXZmnsepUa8F13upnOSQZiq8N0MacFb2pUcYzRodFk4So1pp9bPLKnWG/2snzV3EVARZUZpuLeNctjDm+bZpbA9w9q3qC5/YRse71W9hyuppd8cTHk8xbYU8oUlrKh5STQkiQoSmJTSkUrANK4+owuzxcmV1r3QFzWFIzHtXN1rrhLsatND0tpNFMMc2rZrRpYFsyYkaypqu0KLgAWOiXGOjbF83O3vD+yE9aiCZVaoANZ+Szw1c+QfC9Sz/8jRzZusDBBORvu3ygQbQI7co4InbUokzJtcSwWNzPjk/sBZjqg5ocw4qz95MPgvuFtXEsdkFMkhrSLiLlxd6rLer1USUqVK+n6Xf5Ssk83FJtgenvqZ9OuWGR854g7iOAUw2qTuZoRo6wJnjxurTsNa6BlMToistBWKaVKRXdtZ17MvPxb9f1Im7Wdezb/wA3K93ch4K4xgGoHgrGFa3NoNRuHFP42weDJ/mYgLeKduIjRy1Q1vAeCaG8B4JfGXYRad9zKfVzNgmeu50z8TWNj+581G5oiIHbv8VrmOA8FGRJ08kz1BpvLsuOqKLK0BgH6A8a653B3otHZ9UuDp5eqKlT5eSswYWfJl4+gGpOXFJ2aexTr3Lcw5XPbGfcrdw5XZ0fykZ8nM0GIlExFK3FQSSZJQBmykXKMOTFyAAn3EcbLlyMtQg/cLonVIlc4a5zk8VzddVIvxEz8YOMfNVa+LEkAh3OCPkVYdVncPBVKlP9vyXLV9jQR/mQnfiWxbVRmj+1MaA+HzRDY4rnipKWIINzYgjxCiGG/b5p/wAv+0pA2S5+Y70DGCbkIDR/afFMKY4fNEhK8D4gpcO9rYOsX5k7lVyckQaOHzKlkDFUIxVaooHw/Mpw0fCFLIGajeaJoad8dphR5RwCJrRy+SN9yBCBo4eJ+iMvMapNHZ8lIYhV9diWX9iU7ErdwxWDst+5bOGeu9pK8NUZcnM02lEQoWOUoK3lIaSGUlCGLnuhL1D0iRckASOcuec2KhBW256yscIeDxWHWQuF9i7G9xqiq1cRAi6ke9Vat1xU3ZpB6dC+uSoiE6cJK1ykDlA1SBVsJJmQEppTShRAXvR0qw4KGoE1NWdCFvp+SY11EklIEcQePkjoVJ95xHYAfUKEtSaEyYDYbhaYguqEj9oE+M2VaoYUFII6j7KSab2VANHZWk9y2MK+6yMN1WgePbvWhhn3Xf08OGCRlm7ZrsepmuVRjlMxy1FZYlJDmTIkOezIc6gdWULq6VgLD6qo44Zm21Fx2hOaiAuVU48SaYydFNlSQo3OUleiQZbcHUeoVclcKeF43TNSkmOUwCDOn6RV0OSBFKiD05ekcQ2SSmlR9InzqUQdIKM1U3T8ijwsFkoRKMPT5lKIGnag6QJNrBSiE0ncpsNd191+/d98lXa8nQSrVBmUczqtWnwucra2ElKkXWuVzDPus5rlaw77rtIzG1TerFNyoUnqzTerRS3mSUeZJMA5BzkEpJKsg6GUkkoRigckklYSNzBwHgojTHAeCSSVxj2GsA0xwQlqSSpcI9g2xsqHKkkk4I9hrY2QJwwJJKcMewLYQaEYYOCSSdQj2JbJGsHAI2hJJOooBKEQKSSdAJWlWKKSSdANGiVZpm6ZJWoUtApkkkQH/9k="/>
          <p:cNvSpPr>
            <a:spLocks noChangeAspect="1" noChangeArrowheads="1"/>
          </p:cNvSpPr>
          <p:nvPr/>
        </p:nvSpPr>
        <p:spPr bwMode="auto">
          <a:xfrm>
            <a:off x="155575" y="-2400300"/>
            <a:ext cx="375285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http://sarahdavisnutrition.com/wp-content/uploads/2014/09/what-are-carbohydrat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399"/>
            <a:ext cx="6629400" cy="43919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1219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Glue the picture under “foods” and list some!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be </a:t>
            </a:r>
            <a:r>
              <a:rPr lang="en-US" i="1" dirty="0" smtClean="0"/>
              <a:t>SURE</a:t>
            </a:r>
            <a:r>
              <a:rPr lang="en-US" dirty="0" smtClean="0"/>
              <a:t> that these organic macromolecules (big polymers) are actually in the foods we eat?</a:t>
            </a:r>
          </a:p>
          <a:p>
            <a:endParaRPr lang="en-US" dirty="0" smtClean="0"/>
          </a:p>
          <a:p>
            <a:r>
              <a:rPr lang="en-US" sz="3200" dirty="0" smtClean="0"/>
              <a:t>We can use </a:t>
            </a:r>
            <a:r>
              <a:rPr lang="en-US" sz="3200" b="1" u="sng" dirty="0" smtClean="0">
                <a:solidFill>
                  <a:srgbClr val="C00000"/>
                </a:solidFill>
              </a:rPr>
              <a:t>INDICATORS</a:t>
            </a:r>
            <a:r>
              <a:rPr lang="en-US" sz="3200" dirty="0" smtClean="0"/>
              <a:t> – </a:t>
            </a:r>
            <a:r>
              <a:rPr lang="en-US" sz="3200" b="1" dirty="0" smtClean="0"/>
              <a:t>substances that change color in the presence of a compound.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Tests / Indicators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Benedict’s</a:t>
            </a:r>
            <a:r>
              <a:rPr lang="en-US" dirty="0" smtClean="0"/>
              <a:t> – test for simple sugars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TEST for </a:t>
            </a:r>
            <a:r>
              <a:rPr lang="en-US" dirty="0" smtClean="0">
                <a:solidFill>
                  <a:srgbClr val="0070C0"/>
                </a:solidFill>
              </a:rPr>
              <a:t>CARBOHYDRATES</a:t>
            </a:r>
            <a:r>
              <a:rPr lang="en-US" dirty="0" smtClean="0"/>
              <a:t> in foods?</a:t>
            </a:r>
            <a:endParaRPr lang="en-US" dirty="0"/>
          </a:p>
        </p:txBody>
      </p:sp>
      <p:pic>
        <p:nvPicPr>
          <p:cNvPr id="5" name="Picture 2" descr="http://www.nku.edu/%7Ewhitsonma/Bio150LSite/Bio150L%20Images/Lab%2003%20orgo/Benedicts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1"/>
            <a:ext cx="5076825" cy="2198790"/>
          </a:xfrm>
          <a:prstGeom prst="rect">
            <a:avLst/>
          </a:prstGeom>
          <a:noFill/>
        </p:spPr>
      </p:pic>
      <p:pic>
        <p:nvPicPr>
          <p:cNvPr id="6" name="Picture 4" descr="http://www.sciencecompany.com/Assets/images/nc2082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9844" y="1981200"/>
            <a:ext cx="2587924" cy="3810000"/>
          </a:xfrm>
          <a:prstGeom prst="rect">
            <a:avLst/>
          </a:prstGeom>
          <a:noFill/>
        </p:spPr>
      </p:pic>
      <p:sp>
        <p:nvSpPr>
          <p:cNvPr id="10" name="Flowchart: Delay 9"/>
          <p:cNvSpPr/>
          <p:nvPr/>
        </p:nvSpPr>
        <p:spPr>
          <a:xfrm rot="5400000">
            <a:off x="2590800" y="4953000"/>
            <a:ext cx="1752600" cy="6858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/>
        </p:nvSpPr>
        <p:spPr>
          <a:xfrm rot="5400000">
            <a:off x="4953000" y="4953000"/>
            <a:ext cx="1752600" cy="6858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lay 11"/>
          <p:cNvSpPr/>
          <p:nvPr/>
        </p:nvSpPr>
        <p:spPr>
          <a:xfrm rot="5400000">
            <a:off x="6096000" y="4953000"/>
            <a:ext cx="1752600" cy="6858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4800" y="5029200"/>
            <a:ext cx="11430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1524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 Tests!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Name, describe, and draw each test in your </a:t>
            </a:r>
            <a:r>
              <a:rPr lang="en-US" b="1" dirty="0" smtClean="0">
                <a:solidFill>
                  <a:srgbClr val="FF0000"/>
                </a:solidFill>
              </a:rPr>
              <a:t>notes!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2"/>
            </a:pPr>
            <a:r>
              <a:rPr lang="en-US" b="1" u="sng" dirty="0" smtClean="0">
                <a:solidFill>
                  <a:srgbClr val="C00000"/>
                </a:solidFill>
              </a:rPr>
              <a:t>Iodine</a:t>
            </a:r>
            <a:r>
              <a:rPr lang="en-US" dirty="0" smtClean="0"/>
              <a:t> – test for starch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TEST for </a:t>
            </a:r>
            <a:r>
              <a:rPr lang="en-US" dirty="0" smtClean="0">
                <a:solidFill>
                  <a:srgbClr val="0070C0"/>
                </a:solidFill>
              </a:rPr>
              <a:t>CARBOHYDRATES</a:t>
            </a:r>
            <a:r>
              <a:rPr lang="en-US" dirty="0" smtClean="0"/>
              <a:t> in foods?</a:t>
            </a:r>
            <a:endParaRPr lang="en-US" dirty="0"/>
          </a:p>
        </p:txBody>
      </p:sp>
      <p:pic>
        <p:nvPicPr>
          <p:cNvPr id="7" name="Picture 2" descr="http://www.sciencelearningspace.com/wp-content/uploads/2010/10/iod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3599"/>
            <a:ext cx="3657599" cy="3657601"/>
          </a:xfrm>
          <a:prstGeom prst="rect">
            <a:avLst/>
          </a:prstGeom>
          <a:noFill/>
        </p:spPr>
      </p:pic>
      <p:pic>
        <p:nvPicPr>
          <p:cNvPr id="8" name="Picture 4" descr="https://encrypted-tbn1.gstatic.com/images?q=tbn:ANd9GcT57zViNkmJglbT_yfWzhmS3FtHAcTMHvNjPZluyA5Ist6LtAG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2514600" cy="2514601"/>
          </a:xfrm>
          <a:prstGeom prst="rect">
            <a:avLst/>
          </a:prstGeom>
          <a:noFill/>
        </p:spPr>
      </p:pic>
      <p:sp>
        <p:nvSpPr>
          <p:cNvPr id="9" name="Flowchart: Delay 8"/>
          <p:cNvSpPr/>
          <p:nvPr/>
        </p:nvSpPr>
        <p:spPr>
          <a:xfrm rot="5400000">
            <a:off x="2628900" y="5149216"/>
            <a:ext cx="1752600" cy="68580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14800" y="5281613"/>
            <a:ext cx="114300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odine test for starc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263390"/>
            <a:ext cx="285750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Carbohydrates are the main source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QUICK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ENERGY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BIG IDEA:</a:t>
            </a:r>
            <a:endParaRPr lang="en-US" dirty="0"/>
          </a:p>
        </p:txBody>
      </p:sp>
      <p:pic>
        <p:nvPicPr>
          <p:cNvPr id="37890" name="Picture 2" descr="http://www.nutrientsreview.com/wp-content/uploads/2014/09/Glucose-form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28899"/>
            <a:ext cx="619125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0246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Organic vs. Inorganic Compounds</a:t>
            </a:r>
            <a:endParaRPr lang="en-US" b="1" dirty="0">
              <a:solidFill>
                <a:srgbClr val="7030A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6942" y="1598414"/>
            <a:ext cx="3868340" cy="6179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ORGANIC COMPOUNDS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6942" y="2326481"/>
            <a:ext cx="3868340" cy="27634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Contain both </a:t>
            </a:r>
            <a:r>
              <a:rPr lang="en-US" b="1" u="sng" dirty="0" smtClean="0">
                <a:solidFill>
                  <a:srgbClr val="7030A0"/>
                </a:solidFill>
              </a:rPr>
              <a:t>CARBON</a:t>
            </a:r>
            <a:r>
              <a:rPr lang="en-US" dirty="0" smtClean="0"/>
              <a:t> and </a:t>
            </a:r>
            <a:r>
              <a:rPr lang="en-US" b="1" u="sng" dirty="0">
                <a:solidFill>
                  <a:srgbClr val="7030A0"/>
                </a:solidFill>
              </a:rPr>
              <a:t>HYDROGEN</a:t>
            </a:r>
            <a:r>
              <a:rPr lang="en-US" dirty="0" smtClean="0"/>
              <a:t> </a:t>
            </a:r>
            <a:r>
              <a:rPr lang="en-US" dirty="0" smtClean="0"/>
              <a:t>atoms </a:t>
            </a:r>
            <a:r>
              <a:rPr lang="en-US" dirty="0"/>
              <a:t>(C-H bonds)</a:t>
            </a:r>
          </a:p>
          <a:p>
            <a:endParaRPr lang="en-US" dirty="0"/>
          </a:p>
          <a:p>
            <a:r>
              <a:rPr lang="en-US" dirty="0"/>
              <a:t>Found ONLY in </a:t>
            </a:r>
            <a:r>
              <a:rPr lang="en-US" b="1" u="sng" dirty="0">
                <a:solidFill>
                  <a:srgbClr val="7030A0"/>
                </a:solidFill>
              </a:rPr>
              <a:t>LIVING</a:t>
            </a:r>
            <a:r>
              <a:rPr lang="en-US" dirty="0" smtClean="0"/>
              <a:t> things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598414"/>
            <a:ext cx="3887391" cy="6179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INORGANIC COMPOUNDS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2326481"/>
            <a:ext cx="3887391" cy="27634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 </a:t>
            </a:r>
            <a:r>
              <a:rPr lang="en-US" b="1" u="sng" dirty="0">
                <a:solidFill>
                  <a:srgbClr val="7030A0"/>
                </a:solidFill>
              </a:rPr>
              <a:t>NOT</a:t>
            </a:r>
            <a:r>
              <a:rPr lang="en-US" dirty="0" smtClean="0"/>
              <a:t> contain </a:t>
            </a:r>
            <a:r>
              <a:rPr lang="en-US" b="1" u="sng" dirty="0">
                <a:solidFill>
                  <a:srgbClr val="7030A0"/>
                </a:solidFill>
              </a:rPr>
              <a:t>BOTH</a:t>
            </a:r>
            <a:r>
              <a:rPr lang="en-US" dirty="0" smtClean="0"/>
              <a:t> carbon </a:t>
            </a:r>
            <a:r>
              <a:rPr lang="en-US" dirty="0"/>
              <a:t>and hydrogen atoms (no C-H bonds)</a:t>
            </a:r>
          </a:p>
          <a:p>
            <a:endParaRPr lang="en-US" dirty="0"/>
          </a:p>
          <a:p>
            <a:r>
              <a:rPr lang="en-US" dirty="0"/>
              <a:t>Found in BOTH </a:t>
            </a:r>
            <a:r>
              <a:rPr lang="en-US" b="1" u="sng" dirty="0">
                <a:solidFill>
                  <a:srgbClr val="7030A0"/>
                </a:solidFill>
              </a:rPr>
              <a:t>LIVING</a:t>
            </a:r>
            <a:r>
              <a:rPr lang="en-US" dirty="0" smtClean="0"/>
              <a:t> and </a:t>
            </a:r>
            <a:r>
              <a:rPr lang="en-US" b="1" u="sng" dirty="0">
                <a:solidFill>
                  <a:srgbClr val="7030A0"/>
                </a:solidFill>
              </a:rPr>
              <a:t>NONLIVING</a:t>
            </a:r>
            <a:r>
              <a:rPr lang="en-US" dirty="0" smtClean="0"/>
              <a:t> things</a:t>
            </a:r>
            <a:endParaRPr lang="en-US" dirty="0"/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0244" y="5188030"/>
            <a:ext cx="4095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(water)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(carbon dioxide)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(sulfur dioxide)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NaCl</a:t>
            </a:r>
            <a:r>
              <a:rPr lang="en-US" dirty="0" smtClean="0">
                <a:solidFill>
                  <a:srgbClr val="FF0000"/>
                </a:solidFill>
              </a:rPr>
              <a:t> (sodium chloride/table salt)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8512" y="5089922"/>
            <a:ext cx="3505200" cy="1440418"/>
            <a:chOff x="468512" y="5089922"/>
            <a:chExt cx="3505200" cy="1440418"/>
          </a:xfrm>
        </p:grpSpPr>
        <p:sp>
          <p:nvSpPr>
            <p:cNvPr id="3" name="TextBox 2"/>
            <p:cNvSpPr txBox="1"/>
            <p:nvPr/>
          </p:nvSpPr>
          <p:spPr>
            <a:xfrm>
              <a:off x="468512" y="5089922"/>
              <a:ext cx="350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H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12</a:t>
              </a:r>
              <a:r>
                <a:rPr lang="en-US" dirty="0" smtClean="0">
                  <a:solidFill>
                    <a:srgbClr val="FF0000"/>
                  </a:solidFill>
                </a:rPr>
                <a:t>O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6 </a:t>
              </a:r>
              <a:r>
                <a:rPr lang="en-US" dirty="0" smtClean="0">
                  <a:solidFill>
                    <a:srgbClr val="FF0000"/>
                  </a:solidFill>
                </a:rPr>
                <a:t>(glucose)</a:t>
              </a: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CH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4</a:t>
              </a:r>
              <a:r>
                <a:rPr lang="en-US" dirty="0" smtClean="0">
                  <a:solidFill>
                    <a:srgbClr val="FF0000"/>
                  </a:solidFill>
                </a:rPr>
                <a:t> (methane)</a:t>
              </a:r>
            </a:p>
            <a:p>
              <a:endParaRPr lang="en-US" dirty="0"/>
            </a:p>
          </p:txBody>
        </p:sp>
        <p:pic>
          <p:nvPicPr>
            <p:cNvPr id="10" name="Picture 9" descr="http://www.chemicalformula.org/images/glucose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112" y="5334000"/>
              <a:ext cx="1284088" cy="1196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553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Organic Molecule #2</a:t>
            </a:r>
          </a:p>
          <a:p>
            <a:endParaRPr lang="en-US" dirty="0"/>
          </a:p>
        </p:txBody>
      </p:sp>
      <p:pic>
        <p:nvPicPr>
          <p:cNvPr id="13314" name="Picture 2" descr="http://biology.clc.uc.edu/graphics/bio104/fatty%20acid%20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438525" cy="2238376"/>
          </a:xfrm>
          <a:prstGeom prst="rect">
            <a:avLst/>
          </a:prstGeom>
          <a:noFill/>
        </p:spPr>
      </p:pic>
      <p:pic>
        <p:nvPicPr>
          <p:cNvPr id="13316" name="Picture 4" descr="http://img1.cookinglight.timeinc.net/sites/default/files/image/2008/04/fats-types-0804p106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42672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467895"/>
            <a:ext cx="8915400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Let’s Read and Talk to the Text!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Chunk/divide the text into 4 sections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Read one section at a time.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Alternate by using the sentence starters to “talk” to the text.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we learn about Lipids, keep in mind how they are both </a:t>
            </a:r>
            <a:r>
              <a:rPr lang="en-US" sz="3200" dirty="0" smtClean="0">
                <a:solidFill>
                  <a:srgbClr val="FF0000"/>
                </a:solidFill>
              </a:rPr>
              <a:t>SIMILAR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DIFFERENT</a:t>
            </a:r>
            <a:r>
              <a:rPr lang="en-US" sz="3200" dirty="0" smtClean="0"/>
              <a:t> from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Carbohydrates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LIPIDS</a:t>
            </a:r>
            <a:r>
              <a:rPr lang="en-US" dirty="0" smtClean="0"/>
              <a:t>: A Comparative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66872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Fats</a:t>
            </a:r>
            <a:r>
              <a:rPr lang="en-US" sz="3200" dirty="0" smtClean="0"/>
              <a:t>!!!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Hydro</a:t>
            </a:r>
            <a:r>
              <a:rPr lang="en-US" sz="3200" b="1" u="sng" dirty="0" smtClean="0">
                <a:solidFill>
                  <a:schemeClr val="accent3">
                    <a:lumMod val="75000"/>
                  </a:schemeClr>
                </a:solidFill>
              </a:rPr>
              <a:t>phobic</a:t>
            </a:r>
            <a:r>
              <a:rPr lang="en-US" sz="3200" dirty="0" smtClean="0"/>
              <a:t> (“water fearing”) molecules that do not dissolve in water and have diverse functions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Lipids: What are they?</a:t>
            </a:r>
            <a:endParaRPr lang="en-US" dirty="0"/>
          </a:p>
        </p:txBody>
      </p:sp>
      <p:pic>
        <p:nvPicPr>
          <p:cNvPr id="10242" name="Picture 2" descr="https://encrypted-tbn0.gstatic.com/images?q=tbn:ANd9GcTJ0Gil5bNKpItLuuOa4HhD981YfFVrlWxlwNq2rh32xF5n15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362200" cy="2362200"/>
          </a:xfrm>
          <a:prstGeom prst="rect">
            <a:avLst/>
          </a:prstGeom>
          <a:noFill/>
        </p:spPr>
      </p:pic>
      <p:pic>
        <p:nvPicPr>
          <p:cNvPr id="10244" name="Picture 4" descr="http://chestsculpting.com/images/Good%20Fats%20Bad%20F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962400"/>
            <a:ext cx="47625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3810000" cy="4525963"/>
          </a:xfrm>
        </p:spPr>
        <p:txBody>
          <a:bodyPr/>
          <a:lstStyle/>
          <a:p>
            <a:pPr lvl="0"/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Carbon[C</a:t>
            </a:r>
            <a:r>
              <a:rPr lang="de-DE" sz="3600" dirty="0" smtClean="0"/>
              <a:t>], </a:t>
            </a:r>
            <a:endParaRPr lang="en-US" sz="3600" dirty="0" smtClean="0"/>
          </a:p>
          <a:p>
            <a:pPr lvl="0"/>
            <a:r>
              <a:rPr lang="de-DE" sz="3600" dirty="0" smtClean="0"/>
              <a:t>Hydrogen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r>
              <a:rPr lang="de-DE" sz="3600" dirty="0" smtClean="0"/>
              <a:t>Oxygen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endParaRPr lang="en-US" sz="3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sz="2400" i="1" dirty="0" smtClean="0">
                <a:solidFill>
                  <a:srgbClr val="00B050"/>
                </a:solidFill>
              </a:rPr>
              <a:t>Organic – because it has C-H bonds)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What </a:t>
            </a:r>
            <a:r>
              <a:rPr lang="en-US" dirty="0" smtClean="0">
                <a:solidFill>
                  <a:schemeClr val="accent2"/>
                </a:solidFill>
              </a:rPr>
              <a:t>ELEMENTS</a:t>
            </a:r>
            <a:r>
              <a:rPr lang="en-US" dirty="0" smtClean="0"/>
              <a:t> (atoms) make up its structure?</a:t>
            </a:r>
            <a:endParaRPr lang="en-US" dirty="0"/>
          </a:p>
        </p:txBody>
      </p:sp>
      <p:pic>
        <p:nvPicPr>
          <p:cNvPr id="4" name="Picture 3" descr="fatty aci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 fontScale="92500"/>
          </a:bodyPr>
          <a:lstStyle/>
          <a:p>
            <a:pPr lvl="0"/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Fatty</a:t>
            </a:r>
            <a:r>
              <a:rPr lang="en-US" sz="3600" b="1" dirty="0" smtClean="0"/>
              <a:t> </a:t>
            </a:r>
            <a:r>
              <a:rPr lang="en-US" sz="3600" dirty="0" smtClean="0"/>
              <a:t>Acids </a:t>
            </a:r>
          </a:p>
          <a:p>
            <a:pPr lvl="0"/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Glycerol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900" dirty="0" smtClean="0">
                <a:solidFill>
                  <a:srgbClr val="00B050"/>
                </a:solidFill>
              </a:rPr>
              <a:t>		</a:t>
            </a:r>
            <a:r>
              <a:rPr lang="en-US" sz="3900" b="1" dirty="0" smtClean="0">
                <a:solidFill>
                  <a:srgbClr val="00B050"/>
                </a:solidFill>
              </a:rPr>
              <a:t>3 Fatty Acids + Glycerol = Lipid</a:t>
            </a:r>
            <a:endParaRPr lang="en-US" sz="3900" b="1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</a:t>
            </a:r>
            <a:r>
              <a:rPr lang="en-US" dirty="0"/>
              <a:t>What are the </a:t>
            </a:r>
            <a:r>
              <a:rPr lang="en-US" dirty="0">
                <a:solidFill>
                  <a:schemeClr val="accent2"/>
                </a:solidFill>
              </a:rPr>
              <a:t>MONOMERS</a:t>
            </a:r>
            <a:r>
              <a:rPr lang="en-US" dirty="0"/>
              <a:t> </a:t>
            </a:r>
            <a:r>
              <a:rPr lang="en-US" sz="4400" dirty="0"/>
              <a:t>(building blocks, subunits)</a:t>
            </a:r>
            <a:r>
              <a:rPr lang="en-US" dirty="0"/>
              <a:t>?</a:t>
            </a:r>
            <a:endParaRPr lang="en-US" dirty="0"/>
          </a:p>
        </p:txBody>
      </p:sp>
      <p:pic>
        <p:nvPicPr>
          <p:cNvPr id="4" name="Picture 3" descr="triglyceri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Find the picture that looks like a lipid and glue it under “monomers”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2895600" cy="646331"/>
          </a:xfrm>
          <a:prstGeom prst="rect">
            <a:avLst/>
          </a:prstGeom>
          <a:solidFill>
            <a:srgbClr val="92D050"/>
          </a:solidFill>
          <a:ln w="222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Lipids are shaped like the letter “E”!</a:t>
            </a:r>
            <a:endParaRPr lang="en-US" b="1" dirty="0"/>
          </a:p>
        </p:txBody>
      </p:sp>
      <p:pic>
        <p:nvPicPr>
          <p:cNvPr id="7" name="Picture 6" descr="fatty aci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919472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Unsaturated Fats</a:t>
            </a:r>
          </a:p>
          <a:p>
            <a:pPr marL="850392" lvl="1" indent="-457200">
              <a:buFontTx/>
              <a:buChar char="-"/>
            </a:pPr>
            <a:r>
              <a:rPr lang="en-US" sz="2800" dirty="0" smtClean="0"/>
              <a:t>Come from plants: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oils</a:t>
            </a:r>
            <a:r>
              <a:rPr lang="en-US" sz="2800" dirty="0" smtClean="0"/>
              <a:t> (liquid)</a:t>
            </a:r>
          </a:p>
          <a:p>
            <a:pPr marL="850392" lvl="1" indent="-457200">
              <a:buNone/>
            </a:pPr>
            <a:endParaRPr lang="en-US" sz="28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Saturated Fats</a:t>
            </a:r>
          </a:p>
          <a:p>
            <a:pPr lvl="1">
              <a:buNone/>
            </a:pPr>
            <a:r>
              <a:rPr lang="en-US" sz="2800" dirty="0" smtClean="0"/>
              <a:t>- Come from animals: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fats</a:t>
            </a:r>
            <a:r>
              <a:rPr lang="en-US" sz="2800" dirty="0" smtClean="0"/>
              <a:t> (solid)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Lipids: 2 varieties</a:t>
            </a:r>
            <a:endParaRPr lang="en-US" dirty="0"/>
          </a:p>
        </p:txBody>
      </p:sp>
      <p:sp>
        <p:nvSpPr>
          <p:cNvPr id="7170" name="AutoShape 2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authoritynutrition.com/wp-content/uploads/2014/05/saturated-vs-unsaturated-fatty-ac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762500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US" sz="5400" dirty="0" smtClean="0"/>
              <a:t>***Energy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storage  		 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(long term energy)</a:t>
            </a:r>
            <a:endParaRPr lang="en-US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Give warmth and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insulation</a:t>
            </a:r>
            <a:r>
              <a:rPr lang="en-US" dirty="0" smtClean="0"/>
              <a:t> to animals (blubber)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Forming the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membrane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around cells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waterproof</a:t>
            </a:r>
            <a:r>
              <a:rPr lang="en-US" dirty="0" smtClean="0"/>
              <a:t> coverings for plant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leaves</a:t>
            </a:r>
            <a:r>
              <a:rPr lang="en-US" dirty="0" smtClean="0"/>
              <a:t>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Hormones and vitamins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What are the FUNCTIONS?</a:t>
            </a:r>
            <a:endParaRPr lang="en-US" dirty="0"/>
          </a:p>
        </p:txBody>
      </p:sp>
      <p:sp>
        <p:nvSpPr>
          <p:cNvPr id="6146" name="AutoShape 2" descr="data:image/jpeg;base64,/9j/4AAQSkZJRgABAQAAAQABAAD/2wCEAAkGBxQTEhUUExQWFhUXGBcYFxcXFCUWIRUYGiQXFxcVGBcYHCgqGCYlJhQUITEiJSkrLi4uFx8zODMsTSgtLisBCgoKDg0OGhAQGiwkHyQsLCwsLCwsLCwsLCwsLCwsLCwsLCwsLCwsLCwsLCwsLCwsLCwsLCwsLCwsLCwsLCwsLP/AABEIAMMBAwMBIgACEQEDEQH/xAAbAAACAwEBAQAAAAAAAAAAAAADBAACBQEGB//EADoQAAEDAgQDBgYBAwMEAwAAAAEAAhEDIQQSMUEFUWETInGBkaEGMrHB0fBCFFLhB3LxM4KSshUjYv/EABkBAAMBAQEAAAAAAAAAAAAAAAECAwQABf/EACIRAAICAgICAwEBAAAAAAAAAAABAhEDIRIxBEETIlEyBf/aAAwDAQACEQMRAD8A8+1sKzoCowyuPqQoUakwdRkq1KhZBfXGiJSxCdWLKmHdTCFouurIL3SuaOT/AEKaio+pOiWcSi0eqWqObCMbKaASmaEzQfKKegAMQzVbPwQGsqVKztabQGdHVMwzeTWuH/cs97JXreA/DHYkVMS+GuiaTQS4g/KXzGSJNtbpMjqLYJbQRuKc8xOunNXrwZuQdvJamKwZbekSWxGQ3tyssxlMHTU6g7eHPwXlScvZmaoTFYwnMFQOxubnquv4ffvd07t38/7U9RJaIFh9fFSxYmns4HXYGtOT5gCS6d+QnTx1XcNigfFdkBZDCWPI5G3gqZZcOjj0bHzus7GVM3l6oLax52Ko982/T0WPJnc1RwClUIfa5j2WiBpJ8VncPbmc4+A+tloT9vKVpxRqOwFcVhWnvAeKWdQB0/5jZaDLyBfl/lCoUSXA/wDlA1AvbqqOu0FKw2A4cHQdATAixdH8RP1Tn9Z2f/1jujQwPcnc9UnUxxJMS0RAA2bsEu94y+Kw587eo9GmKUUFxzriLjbx5JF5RapsOg/f3ogOKhEDZUO26R++yHVEfMQOh19BdUxNbLpE8+XTxSDszpOg5n9utMMfIRsYqYhu1z6ey6ztKnytEczZKdoxjSZv1+yXdijWBaCQ3cC0jkei1xw12EZdXYDHaM8r+4UVaVEAABo9FFThENGJTQKzUdllWoyV6qZRoznCCrNci1KaEQmAgnaorDKVTNIrrOXZfsUTIFynUChQqwNAXm6PRdCWfqrB6DRSJ6j4YqNFU1HXNJpe0c3yGtMbxJd4gLaNeo9wLgRmcBLhuSPys74Jwpog4qqyQ9uWi1xjOCe9Uc2Pls0CdTJ6rRxQsSwRpI91g8lu6IZXs2RX7xAO59NUpxN7TOQXi7ufXoh0SHMZECReLTcxPkuYyGsOl/defLNKWiJzDOzMDiSSRqjNfO56eHoh4YANDXaQB4HmfKUWo0NiO9JiRoNT62WnlSOojzc7A6T91lcQEGYtEaQtUvjVcMRe/wC+3mknHktnGOcS0AQZ+x6obq5d8oJWmKTSflFtQVDR5ekKCwRWzgeEbDZve5HXyRn0w4STBHy+PMj1RewIG/nYeqtSFORmfYTOUewJ1OyuqSpnVYXDYYul0gDdxG/Ic04KlOn3WtLv/wBOOu9hoBp6JKtjc9h3WizWjQBAq1MoHKft/keixZvJl/MOjRFKKOYnWRziyG6ubdOkz4rlTEZrgR+9UAuAudOQ1PQfnZZoo5stUkk9NTsPEpOrXmzR57n8IjnvquDQPBo0HU/k3RsThG0qedxvuevILXixWxLFv6UD5rnfksbinF2zkpweZ28uaU4lxB9Wws3luepKUw2ELtLdV6EYRiJd6Qzh8MHgucSY069Pb3Wlh6WURELlCmAIGgTDW3SylZRIsGqK5USWE8yF0sRCxWyL1irE6zEs8LRqBJVWp0xeIOm1FYhhqsXrqGVIobKCohPehZimQkh1qZwOBNWoymLF7g2eU2LvISfJJ03La+GKkVs39rHkdCYZ9HuQnKlYU6VntMTUYSGNsxgDWjk1gho9AEM38+SWwdHNdxPSB43TtHDNn+XnHovKbcnZlexF9CoHnJpAvsExQomZecx67eSexDbiNLR+EItO+o3U/jinYCYtpOXLoPdSm8gyfQI9G9j+fXku1MMhKCbv2MihE3B8jr/lV7KdASeglM0sNF3W5Aau89kz2DyBcDTugQB+dU8YOQDPp4cCZhp5C8xtO3umWtIvTZ4OdtPinqGHDfE6ohaSIA9TED7KscKirZws7CZpEwB8xJn3XJotFwXREDa20KcSqNaAGuzbkaCdvFZbzEiV53k+ZTcYGiMEu+zr60kwBG07eiDiRp5AjqoXct/sg18TlnK7lJHTYH7rBFNnNnK78tiBI/jy/wB34StMOeTP09uiq6mSJgx4a9UHE41tJtzeLN+9trL0MPjtrZJs0HYhtAZiY26k8l5fiOPqYh9zYaNG3PxPVBrYo1DmJvtb26Jvh+H/AJEdB+VpjBY0BfboFgcPcki31TbWcoRSFRwS87HVII2nCKxDpV4sdEz3S2WrggC9RLueohTOM6iiOK7R0QcS+F7HZUXxDku4qrnyURjk1UdZVwS1Z3JPGkkq7E62LJipKIykqsCaoBCWjo7KAJ/4fw9WrXayi3M7UyYaGCMxe7+LfyIvCTqNX0D/AEvwpbSrVHNhjntymI7UtzAgnUtaZPUnokb1sM3SNd2EYzI1okNaJN7utJE3i51RCDoRHutHG0O8w7nNPtsqFvgsSgrdGZiLWOFgQBuIn1XXRN2iOlvSNNk1UZK4KZmD68kHAAvhi0843vp7J3thADLDnqf8ID8KDoYb/IaTpeU1h8G0aC/OZIU1GVhsFki5RqZmenuqOpuPJGpG1/3ZVxp2cV7SNTH281m4zH5pYwkNF7CS4jUn9stSpgmvY5znZWXGsenNYR7s5CYHkY59Vi/0cziuH6Vxx1ZXMZh1vH6xuuVWwZJF5Ii8+AH3hBc6Dp5aShCpaTeTbw5fVeSo2NZTFVTZug5fc80tCaZTkydTor8QrtoMBPzH5R9+i9fxvFpcpEpOwXEeJNpNGcQ7L3W+tzy0XlW0zVqFznTJ5ewA5THkuvL6ryXSTad411WnhaGUayfCFfJkoWMbBtwLWumx6AfvJMgLsld2lZHJyKA3WS7irkkmyA5p3MKkIt9AI56JhMTBI2KCKrARNwtkYVhALYMrR8MkroZIV/p5uonOzAtKin9vwbR5+mk8YSmS6wSlcr1V2OzPJumqRVMivTYqMWId7rJKsUSpUSVVxQR0jhN0wwpdjUVhhM9ix0a3w/wk4rENoi0y5x5Mbdxt4gea+pUcS0nLTGVjO6GgQGgWiNtF8x+FMY2jiqdR5hozgnlma5o93BfSP/j2kzLrnMWk2k3uPPRZPITqoiZGxivig4gi4Aix16ygB52HuT90TsuZ8Auij+/8KKjomUpPP9o9Cmg3wQpI+WPPlzCqx0tzaQdeswub4nBand1iPHQbKpxQH8vAc1HkPGUt9T7qUMKxpkC/OZSuEm/qEbZb8oVaq1gkgRsN3Hko+tl15wsriVVzn/KcjTA2B53/AHRL5OT4sbfsaCtlMZjnOMk+A5cgBslDfW1iYNpi9lY1okNAFrnU+U6eSXpDvCPM69PPVeAk5u3tlWyjnk/vlCao4EASbuOg5JzDcMgAkeuy0HUGsAJPUnkNTK9rxfD4/aZJsyKuSkzO/wCb+LZ1OsLzfEWOqkvLpcdJ/iNgLn0THEMd29XMPkFgOn5OsoZP/CfNm9IKiqA4WhlAGvlvzTBVWOF1Yysjbl2Eo8wqF8a6IeIxAbqZPJZdfEkmVow+O5bYUjTOKnQIL2EoWCqAwniJXoQjGHQ9WjLqsTHCg8vADoHL/CpiKcInBsUKdZrnfLPe8Db/ACqN2hVp7NR1Vs313UXo3cGpv7zS2HXC4s+ilI+aVayC+rKpVQiVsoRSGg5XBslg5Hp6IWUqyr2WS7ad0482S8wiKyCmqHVWdUSxqoI50el+EeDDE1wx3/TYM9U82iO7O2YkDwk7L6lXxs7bmABttAXiv9NqDexrPN3F7WATs0ZjMa/9Qei9W9w015nSen+FLIzPN7ou7GsyQbv5cjzshtrA6m3Ib/hLvY1ZmMxjmOLRpz1zaeyySlx7YprPrGZ9RqqAydCD9eoO+iTw+KY+xseQOvh+EwyZBmPr4X0XKXLo4epPGY2mNoXH2fMQDtG/gq06jw6WwZtBESdoOy5iOJFkARmFiRcN5hjtzzd6dUzT+P7SegxjyHK7iwDM28Tc6cu6PuVkY/HueCToLCBABP5Q31ZuTPj90o95J1PQAxPlsF42XPPyJb6/C2oqkVBJ0mNJWtwfDszbT9ELh1ak2XVpcdGtbYNG5tv+FZmOoNdmptqCed/uvT8LBCFTk1ZKUj0ZpCL6LxHxPxAGocMx3dAmqdSd+zbPlPjGxWnifiLukDwEiIPOF5NgBcTtM9eevVbs2ZNVEZRvbDMpzYAR6QrNAGpk9FQ+y46y82W2Gw3aAfxCQxmKPNEc9I1xdasWD2xkhOs9JPqFPVGJOtTXpQSoSQzw6rstym+y8/hRBC38MZClkL4+hXEhLELSr0pWe5sKal+glE63H1WjK17gBoAfNRCKia0JQjWagFqO0yrZLLSnRzQrCNKqHXRHBBjwYN70GV2qFenTRQJCrwUGbp+rTSrmaogPoH+l1WpU7RkNFCkHPe/NBz1IDLb2pkR4L3+C4aHGziekD1WP8McK7DAUqej3gVan+94Bg/7Rlb5LT4fxw0zTYKUl7susHaTpeJJ8hzUJceWyMmrM/idDK4tadJ8yCFnf0hcLjzhfQanCKRcXEGSZ13QanBaU6X8T9AVLJ4rk7Fo8E3hoGqZaXCIcbc7/AFXtH8KokRljqCQfWbrzeK4U9rnSIpye9Mw3md9FGeF4laDQn2jgC4SXf3f2jQk/SeqQeyRIN9xp6XutLGY8Cn2dMZWWk6F5Gpcfssh9/HVeP5GT5Z6d0W/lUdvobfvsmmYQgTFzp06quGhzsxknedyP32TlbGAalbfG8WKXKRGUhN2Bck8VUqUgDGpjYfvLzTOJ401ul/33WBice+qSSbDQfZaHGC6GjD2ylasXG6LQbZLtN5TLdLKUuihYuQK9aF0v5X5oT2q2HElthUdFS5LvervEJao9bdMPRCUtVV31FSZTpUTZyi5bHD3bLKYxPYOpBSTQ8JGq9iz8XShaIelsS1QkVZmFoURS1RKLTMjDo1UwhUCi1RIW1umJWhAP7yYD5Q+xuu5YT6YEmjtXVGptQAEy0KcihSobJDEaHwK0aoWdWF00diS0fbcNjg5oOrS0EGdiAR7Qu8GDTXNao4NZSBaJPzON3AeFvZfLfhfF1y8hjndnTZ3hYgNLgxoJN9ag0/t5BfR+Ct7R9NrogOLvo76tWTNNxmosg1s96+tZKGsh1a6GHrS5nWMyvM/FnEO82kDYXcOZ29PuvRUqgaCXafU7ALyHHW0w9zwS57nOMEyAJsDb9AWL/QyNYqT7KQXszKjoHX/1/wAoNGm6oSGzA1P2QqbHVXho3PkvX4DBBjMrY69eZWLw/E5O30JJnn35hYNMpLieHeyn2lS1wAOZOn3XoeL8WpYdxbGZ8AkD+P8AucbN2tc9LryXFPid9UOYQA0xYCAN9dXER0HRehkjBKn2dHG+2ZmIql0awNPHmus0QmOsnGGyzFLOtEoOKxf8W25n7JlggEz5zp1WMXQT4q2GKbtjJWN0XQmA5ItcmM60SiMnRyqEnXCaqPSbyjFAmKZ0ZhVKlNdpiyraJUHaiMclgiUylcgxRqYWsivKzadROMqWUWrKpg3C6i4XDmohxCYdApgnZMV8MNQlchBWjsWqDZEOoIRQ+LJTFvRR1g2ukphpSFN103TcmaOTL1XrPqvumcUVmOfdCKFmz3HwRXy4fGtOXvUw8Q4Zpp5rZZmO9OnNep4diSA1zTdfNPhelVqYmk2iYe50X0ykEPkHURmsvqPF+GNw1SlTaXFr2wC7+5phwkDk5sBZPNxOVSXokzTw+NfMHvdU0ziA3t+FntOUDoNvT7IxbIzRYR5AQfsssZzWhQ/GsWOzLA8MNje5I3A66XXj61WbfpSuM4m6q+xJbMjpMaegVaXEG0+8Wh5Hygm07ExqFny3lyItv+Uey4Bw9tKnnf8AO7QR8o2meevoq8fxlSjh3OpDvWBd/bOrgDqeXrsvC474rrvPzW6d3zEX9SVnVeJ1X/M8kL0lkUI8YoXgUqvLtZ1m51J1J5k3VfD96rkojB+6/VQbGeyNdK06BtPglaFEb+idaNFNsAPiDopn0WM0ymuI4sOdl0yk+u6A0Lfix8YbCnsvTRg5VFNWypkUqwFd8IOddrhKkmUwrGmldLUuaiYoulGhSgXWvV6gQHCFNjxQfPCszE7JOo5Be6U0YnS0aRqdVEix5hRU4iczaDZQH0bpiiSrVQoXTKt2ZWIYs6u+Vp4lZtWmtEeiTKUUyx6A2yuEB/RzEGVm1QtGoLJJ7E6Iyez2n+lvwxUxNbtpLKVKQXjUuI+VvWHTOy+ucV4HRq0RRcSIgsdMva4aOE66mRuCV5H/AEy4o5uBDKdIkUy99R+gEku13MRZe04DWD2msbl5+bps1vQaTvdDT0AxcH8M4gUy2o9jo+UtlpcBa4Nhbr5oeJxLaVOpmd2b2tPztm5kN7oHeBOkarb498R08N8wl2UuidtAPM/Qr5px74mfiXMc6mwik7M0OAcDMDKQdRoY6LHljii6XY6grtgamDrOoduGZmOMBwDabdvlYMpd8xu0QvOVSSbr0HHeNvxWQva1pYMrS20DoNtNljupmdZWVuEX9Qtizqas2nOpA8UdtJdqM5dPJDmCwTKaYa6NFRqj3gIbYBujf7lA4nxEMED5j7Dn7pLEY0wQ0+ayqzSSSd1rw+LvlI6xqnUm6epaLLoJ+k9a2MkOU3q5clXPQjXU6HsNUAStRqO2rKFWMIitMTquhHw1dK10OjMpkJ7NrOh1Aq0wqvckcSidAXBRlOUQJigxByo5qyjaFlxPhiiHyg4G07ABqysdYr1OPbAK8jxSuL/sLL4+R5AtiFWpKAWyhdpdXbVXorQAT2wuNKM9qFuuZzCZJQX0EzSbKOKaXkLxs+hfAnxLQbgmYR0ioc7XCPmzl0Ec7EDyXuuwIAggNaAAANIsAvhFNkEOEgjcG48Fut+KcSGNZnkNvJuTy9ErmxvjPZ/FeMoNpxWLXVmzlOUO1uWnoLdV4HFtabgASJEaeXLeyx8U57nFznEkmVKWIc22ovqs+THKew1So0MpXAx2377JejiY1TLca2JlZZ45r0Iy9GkTuB4lX7IJZ+LBvMJbE8S2bfryQjhySfQo5UytufIc1mYqqajuQ5LrCXXdJRqdJb8WBQ2+x0tAKNNcq0wmWBSq0FXTC1+GW8Qr0qiLUaqAckZAVoKCuMbdSk5NsYl6GKtoqlZichLVwp3sf0Zz23TFBiDUK7Tqwn7EVJmk3RL1BKGMQERhlcjnTKNamsOVzs11ogqcxkh9oUVGmy4o0E9PxN5iy8dxGg43Xt67ZC89xOnAKh4uRR0ibPH4hhFlMMTumqzLolCkF6bYEjougZbrR/p7JZ1IgpYsLO0WFdq1YTTKdlncQEIexl0Gp4lMdsvNNqGU0zElNxB8hqPdJVAlGVij0XIONBUrGg2yq9iuxy44oRewSSBdlZVqUwFcVgEKtUnRVFoJRcjGpZKtNtEWi1Kx+LoJNkCrUTAFktXRoRpoF2ioXqrtVR4TUTsOyoFpYepIlZdIWTVCpCnIrHoea8petK6youOSUHlRn1kEi60X0kE0FVLQjAU09hkuKd0xSEKbGijQAsqOauU3Ir2IFCNUVAVElI6z2ldeb40dfNRReV4v9kpHmN01h1FF7kujsfY9sh1NVFFKI7C09Fn8QbZRRFdgXRhEK9NRRWEYxQTlEWXVEsgR7GKalTRRRRXZRiDyujRRRaV0Kg9LRMUwoopPs0x6CNS1dcUToTJ0J1ChvKiicyBaeivSKiinItHoYYUSFFEEIw7Ao8WUUVPRwu8Kg1UUUH2UQ9S1CbKiiA4AqKKJTj//2Q=="/>
          <p:cNvSpPr>
            <a:spLocks noChangeAspect="1" noChangeArrowheads="1"/>
          </p:cNvSpPr>
          <p:nvPr/>
        </p:nvSpPr>
        <p:spPr bwMode="auto">
          <a:xfrm>
            <a:off x="155575" y="-1782763"/>
            <a:ext cx="493395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media.pitchcare.com/L/otz9oRzGPP6Sg9TXp0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984479"/>
            <a:ext cx="2286000" cy="172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Fats</a:t>
            </a:r>
            <a:r>
              <a:rPr lang="en-US" sz="3200" dirty="0" smtClean="0"/>
              <a:t> (come from animals)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Oils</a:t>
            </a:r>
            <a:r>
              <a:rPr lang="en-US" sz="3200" dirty="0" smtClean="0"/>
              <a:t> (come from plants)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Waxes</a:t>
            </a:r>
            <a:r>
              <a:rPr lang="en-US" sz="3200" dirty="0" smtClean="0"/>
              <a:t>: form water-proof coverings of plant leaves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Phospholipids</a:t>
            </a:r>
            <a:r>
              <a:rPr lang="en-US" dirty="0" smtClean="0"/>
              <a:t> (part of all cell membranes)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Steroids</a:t>
            </a:r>
            <a:r>
              <a:rPr lang="en-US" dirty="0" smtClean="0"/>
              <a:t> (like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cholesterol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What are EXAMPLES/TYPES?</a:t>
            </a:r>
            <a:endParaRPr lang="en-US" dirty="0"/>
          </a:p>
        </p:txBody>
      </p:sp>
      <p:sp>
        <p:nvSpPr>
          <p:cNvPr id="5122" name="AutoShape 2" descr="data:image/png;base64,iVBORw0KGgoAAAANSUhEUgAAAIIAAAC2CAMAAAAiNqV0AAAA/FBMVEX////I49BvfWLr7ep8iW/k5uJsel7v8O2Rm4dkdFXK5tLu7u709PT39/f29vbx8fG5ubne3t4AAAA5OTnl5eXExMSSkpLMzMyEhISJiYnU1NQuLi5CQkJ5eXlHR0dlZWUlJSWioqJvb2+kpKRXV1dbW1uamprAxbutra1uwYgYGBhPT0+qwbAnJyc1NTWysrJ3gXmzu62PzqGIkIqCyZic1K0UFBSr2bnE486o1rbh8ue4y7x0hHmlrp7W2tO73sTp9u1NVE66wbRcZ1+UoI+BjXxBR0Gls6ebpJKxyLJqkmpaqm6IwpaQm5PW9N+GjIQpMCtjv4A0MDSftqa+iGyjAAAMfElEQVR4nO2cC3eiyBKA28xMJssbaZ7yEoFBiY94NZqYjMkkO859JNnd+f//5RagAkajTiDZPcc6Y6QB6c+qoqqabgehNULf3BDD/qAZy6A/ml7e0OvOK0voy+lwMBhejKbjSiTT6UXUnhI3bwUwHfaHo2llRcajYb8/ehOIUbM/Gq/2P6eY9pvDsiHocbO/of+5DP8cleoUl/3BMwM8U0V/QJRHMB1cbAOI5GIwKotguF0FC0X0yzFGf/CyF2RlOLgpHoAe9omdCYChXzzDaMud8FwPRRNMs1YgYklbaxn6w2IJbv5MCYiJYxjO02TRfLhezzCYFklAD0YZHZye9x4e7joTIlYAEfaIVBUZmmnGJZlX3yHTQSWLoE+gx9snojKbQd9uD1qzs6T3WdYd0vCgsKRkGIaKERds6oQTsy0+f/AmFxASBOL2oXKr67eTCOH0D1PQK8Tv3h+3k/TEVA2cg/hWEASChVRnE4JazzSwnj847ldyCK2nhwerVnHg6/fuAOHx7uHx8fZfj1fVSc4thguPFHhAiDaqsuTwgRb1UedIhEiuziMG8w2RQqrP1zEYXfbhiNziaYQbXTa5AD0c5RHO766uriaVv2ZEpBHQwmR2f/8HIFh5x5w2kwvINZQg8FXe1w3FlpGoq46LKddQW5rcMqXQQZKuKDUZSR3J8Ui16pByW3Usdm6HcR4hNgRROT+NEbwe8eQ+PXyPEFZvisv4AoEHvbfBF2wJegDPMBgvQIxRFwUKXEBuaYgXsATdOQ1kgBfYPG9TlMMhZHDxFYicHRKEaEN/IIifZsXtTVqTCnG7BuEisYRvAYLdDRpgAQl8QTWwDh11PVaouT6SgQpZnNSAIw2kOaFu89hGvB56Xs1Rau0uGl2sIHRiBGJm/vypPzyGvYn+dPrU7lWeIYybKUIrMcocwQSEwMIs3xAMDeyEXG2OUK1rKEEwOU0TNaxpLOqP8heePMw37u/u7iE0zYifd3fXs97k5/0KQqUZ3xOcCQjnGQQHGSqpeVzXxaxiaC2ODGpR90gNcAtjzsbYxrThs9hKDNFczQ5E+p5EpXlseh6qE2cgbbgD2gmCr8QvzdUFhaIsQdd5WQ9NnUORFqQAGXYo1XzkhiQOTcGhEoTVC+8u/aSAcuCWX9xeTPJiSBIiJk2SFJIFkoSjNB2/YBdiWUSRi3OKQWDcTfEovmeFreH79QhIJF+4Pua2EaDmiok3ZOdKLknNES63Xn0nWS0ZZ7NNDA+TlR1F1W/5+FwhrKt8aiYWb5PaKlxz40WZ5Ra/8ASeyZ1BiWl7OlxFqJzGwWlyGkNMJvFdOZlMhLM8wqi/iYCVqPkWHc79hDK0/Dlq6iOXgzyCc+uE3yFF/bg1b0+Jyl1oQsquXAlhr72C0F8UTiRO/8JtB5t69N35qPeYIDoS34HJKTgClM0lwk1/mkfonFYebiug9ujtIaxU7pzH+78mlatqHoH4c65jx7YNmlZs2yKRYwl2iNRqDUKS3ZZo2iUlS28LkRYY3bJr8N1Du2NBFDXTuiVvidgXIFX17ianp3/NwByndy7Re3ruCxdzO/g6wgIOQhZZCvJCiq51+Y7MqgHiaxrqkIpNIleiLY2pBqjh0pKLqBCyq6JkLDFeg+DpPZDTn57T++5V7iBtrvrCfHDJWDJCGil0QfMm6fkIeQ1Wh6jY7UrtGMGIugMESsCI0lkPFOF7SXpbyHC4BqF3B42nCRRwRM99vDKeaWE0H9aRYWxgW4zqMexBsHYbpM5SiicFeowA39aIEXQMXsK6gFz3EoylN2QzVYIgTCbns0rvtnLbI2ZCSJyCZ/RyvjBejrANCbGO5kiQMy20ROChe34tQqQVFbqXUkPkS2ji6R4QehPi+nsHboXT205vdjt7nH0XwDsyCMvKEZKA6oUM7hhqm4sRvAbjGbxr+WGNo4UYQVEXCCaJdcOoAYKXi9z9jCkWeZmoTBaJejJP2xmCUSYyyn4DbKHVfdCwyMcv2Wf5el2TA5qjNQgIsgaJBLYRvBi50VUssFoufd0MVuqWbTJt/np6CBxeBuf16/ndl80dHy7MCQbjXyZAlGV3JET6q+n1srmHHl5FsFkuB8PtfScyapZCED3s2u0Zw3j4Cj/YIvRoF4eYDkp4wpLK5WC1on8GMCzHDVK5mfZfgpi+yTPgG2LQHK73iYvBYFo+QCyXw+ZgOB1nOMbj6UW/WVSxupv8+z+Dfr8/HF6ADIf9/uC//yvxse9a+XKEby4J+PIg4zFx+fXoyxsTAMKnXPvTAeGAcED4eyF8eFsE6tvZ2f3R9dnZ2ee4TX85O7s+Olm230A+fDw+Pj6C18dEE59P5u3fPm35ZJEIR5FkEOL20dsjHB0QDggHhAPCAeGAcEA4IBwQDggHhGIQGMfu1GpmMteFWCqeElsrvBC/cUbRCJSrcCDziUajjkSTWXstRDbit+DFWe1fQ0hWCHXVaA7M9GSl1uBkhHA3mv3DvuLj+K1LswGiOSXIzgEVheBrmszKLUmyZc0Wuta54hs0UiN904bbsDya9By/2uXbiKv6RqtwBMZt60JN5AKa9qRofYbo0riloXY01UNKJC12GNlikNzQakw0G+aXZQgsWY7tIwV8waUoi+M7kVfSouO4NiP50Sl8jTS1ZNFP0QjxzJalaqQ1R2BR4Bix38smx4s601AAQAQteHIp7hjGCLqP5HNA8BFn0kjTq/EMMGezyKgizdaQ6fM28kOa1wtHYIzYEHKn5Ugu2W01sAf3v5IsqWHUc0EC5XC1c4XmLcQoLcFS1vX0GoSFRBGJj6fjKRbssljlB20WjlCLaXGS3QvglwM06YUvrWh5CwS2i4si+Iekqb8xgkiS8rsgNJarWiFmm+vPKRnBkCAYYBytYUNd4T0Q5HNbJA1dVzByNO5dEEjLIAOH1zwRtcX3QUBKA8Kk1qiJkS+8E0IdNWxLCd8ToUFD97T3ngimrLiSI6ioJXbb74KADY2uK5qsMiKJxfXnlIxQvBwQ/kkI5IYBXFZ+vYjaBYFWtU0fTwkcaus5r0CQje2Xx8K+Ves+CLTRRWwgetEiW2xBWKQD7DgaIoPA88FEvGXJCOsskq1o0MMHnFQ0AulCd1WrYRpIq6p+K2DdVt1osXzVqrsGkquS3+JIndHOpUatAQPbsL6xu/0Qvi4RQoxwjUd8SFlStOARw5cldZIXYL/Ou9Ah52KdwiLLO3UYa+1pko0IxydLBJNEOIxejB4Viy3ZxcBF8h4Lb5oQ+WpHBgTDs4R6tBi0IISj3xZz52S4RAi70Kzx4RIBh7wO9scmr7OKSjFqAQjMjwXC8cf5xDkbatAHIJgs19b4UKXMeEkpXw141UCBoPG6Twqso2CxI70eAX39uGSYJXtopYtIFZQOt4QUmgpDSSRiVZbvOKYCI0nYJzFsNKgNlcAhNf+1COg6VcPcI0WIC1FkiB8t4fkGhXgPJ6vw433ggyzU1fBv3xj1HIFK1XAy922FX/fRyBeKkOcI6MsC4ei3b8kecm0CoNeCFYKAlh55dPShmF72RviUmuLHOyGgb6kaXhi41nkewvH2JPpLCNR96pGrplCXP+M0tG4Nsuirf2O6FgF9Xarh+Cx/PgsDOoS7HI5+FwPDWtp69QB/PULWI/MFnFg953jTdUMehXI0lPE3/rL0lQjMUWqK/AcMHwU+zTrcfDQlv3pEtQEhGxzy4xUYUzIilAuLAR1vl4WQTVc5jwQEyWpwVvkI2XR1nXV6JaBNESqWBYLYKQ0BnaUe+TWzW6pyDTs0PQcJIqeDO+43C7QXAp2q4ffMkju6i5HG0SRHY5rBiLFenSk2I7wQHDIiKiWFpkTS4HC8MV3Jr0+XLyF8+n1TcChUXkJAX5YOWeY60BcR6JPUI8urHF5EQJ9+28Ejy0VIa9mj46/rjr8BApMJDu+EgL4uHXJRy745Ap0ZVpT06GcbQq6WLed/ytmKkKkcSgoO2xHoNEZ+LGWF+HYE9DUNDrN3QshUDqU8jNwF4UMap09K8MhdEEpOVzshoJMyg8NuCB/SVHFduCl2Q8h6ZOHpakcEJhMcilbDjgjZdFV05bArQqZy+FiwKXZG+JCa4scvP/d/HQL6ksbpYoPD7giorHS1B8KnpUce378TQlnBYR+Ez5l0VaBH7oOQTVcF1rJ7IaQD3eOT4tLVfgifk5OPj64LHN/th5A8lz0+KTQ+7olART80/FZsFbsnAgwrToouo/dFoIsf3e6LUIIcEA4IB4QDwvsj/B94tH2jqPPSlgAAAABJRU5ErkJggg=="/>
          <p:cNvSpPr>
            <a:spLocks noChangeAspect="1" noChangeArrowheads="1"/>
          </p:cNvSpPr>
          <p:nvPr/>
        </p:nvSpPr>
        <p:spPr bwMode="auto">
          <a:xfrm>
            <a:off x="155575" y="-1036638"/>
            <a:ext cx="1552575" cy="2171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img.sparknotes.com/figures/A/a981208a1abd542364d5a13c08702881/phospholip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59952"/>
            <a:ext cx="1857375" cy="259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pPr lvl="0"/>
            <a:r>
              <a:rPr lang="en-US" dirty="0" smtClean="0"/>
              <a:t>Humans: </a:t>
            </a:r>
            <a:r>
              <a:rPr lang="en-US" b="1" u="sng" dirty="0" smtClean="0">
                <a:solidFill>
                  <a:srgbClr val="7030A0"/>
                </a:solidFill>
              </a:rPr>
              <a:t>Fat</a:t>
            </a:r>
            <a:r>
              <a:rPr lang="en-US" dirty="0" smtClean="0"/>
              <a:t> is stored in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adipose </a:t>
            </a:r>
            <a:r>
              <a:rPr lang="en-US" dirty="0" smtClean="0"/>
              <a:t>cells; the body can store more lipids  than carbohydrates</a:t>
            </a:r>
          </a:p>
          <a:p>
            <a:pPr lvl="0"/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Plasma </a:t>
            </a:r>
            <a:r>
              <a:rPr lang="en-US" dirty="0" smtClean="0"/>
              <a:t>membranes (both plants and animals)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Waxes can form water-proof coverings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of plant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leaves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WHERE are they located in living things?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Fats: lard,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butter, </a:t>
            </a:r>
            <a:r>
              <a:rPr lang="en-US" dirty="0" smtClean="0"/>
              <a:t>mayonnaise (saturated, from animals) 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Oils: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vegetable </a:t>
            </a:r>
            <a:r>
              <a:rPr lang="en-US" dirty="0" smtClean="0"/>
              <a:t>oil, peanut oil (unsaturated, from plants)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What FOODS are they in?</a:t>
            </a:r>
            <a:endParaRPr lang="en-US" dirty="0"/>
          </a:p>
        </p:txBody>
      </p:sp>
      <p:sp>
        <p:nvSpPr>
          <p:cNvPr id="3074" name="AutoShape 2" descr="data:image/jpeg;base64,/9j/4AAQSkZJRgABAQAAAQABAAD/2wCEAAkGBhQSEBUUEhQUFBUUFRQUFBUUFRQVFBQUFRYXFBQUFBQXHCYeFxwkGRQUHy8gJCcpLCwsFR4xNTAqNSYrLCkBCQoKDgwOGg8PGiwdHCQsKSwsLCwsLCwsLCksKSwpLCksLCksLCwsLCwsLCwsLCksKSkpLCksKSksLCksLCkpKf/AABEIAQMAwgMBIgACEQEDEQH/xAAbAAABBQEBAAAAAAAAAAAAAAACAAEDBAUGB//EAEMQAAEDAgMEBwYEAgkEAwAAAAEAAhEDIQQSMQVBUWETInGBkbHBIzJSodHwBhRCYiRygoOSoqOy0uHxQ3PCwxU0Y//EABoBAAIDAQEAAAAAAAAAAAAAAAECAAMEBQb/xAAuEQACAgECBAQFBAMAAAAAAAAAAQIRAwQhEjFBURMyYfAiM3GBkQUUI6FSsdH/2gAMAwEAAhEDEQA/ANpoRgJAIgFeIIBIgJ8qkaxQhDTcp2nigFKD2/fcrEIIJE90BDTcIlPUE28VC9uWI0QCSVKi5XaX4kD6nRUxLTIe/cRFwPqtH8RYgillFs5g8Y3jvXF9K1tSJ7TcxNgfErNny18KCl3C2vt6oBlZDGiwgC0ctAsF20ahPvuPeR5Lr3bH9jme17TuewCoxzd2YTLb7536LOrYGmGh0N0+GFRjyQkScJdDFoYqr8bh2k+q3dj7bfBa+Kjd4IEeGhSwtGi7Dk36cmAyB0eUTJ0mdIvvRYbDmIawkjeYgTz496E5xW4uPHk6nQ4Xa7WuFIjKABkO4DTKeyFqrjukBIBJmIBmGnjuMro9jViaUG5aY7t33yV+HLxbMZrdl0hMAiIShaCDsCkASY1GWIgAhNCOExCJAJTSiIQkIgAzJIsqShC41GkAnCgAWGVNTQCmjZTQIEAnTgJ8qJAVDVCnIQPYgE5/bdMHLOl/nZcriNjNJu8DdJyyeA4ldttHDZm6aLCqUm0zcS77+4XJ1PEptovjTW5X2PXfQszM5vB+ndMELVxOLo1G9emAd9gfmAs7pHn3W+A9bIS936jHIx9Vh631HJMPTpt0aOwNCj2liy+Whr2t3luUk9o4KWi13H5KdlOeBUcu5DFw2x6Zux4m9i2HDjv9F0eycOBmjTq+oUZ2eM0xlduPFaWDo5Wk/FfuWrSuTyXYklFLYPKmAuncmAXWsqJGo1FmhEHprAOhKKUxCJAChKOELlCAZkk0J1LIaITpoRFqYUIBGGoWowgQRKWZIpOagEUpiEg1RvqINhALVg7Qw8PJaAT8TtB9VuZ1i7SxTZJJAA37lg1VUrLIGdVpE+89x5A5W+AUX5duhA77+aqu2u0uhoLhN/ubLQptDhLZA5x3rmTkoc9i5Rsj/Ks+Ed1vJXMLR+F7hycczfA+hVZ7wwwQSSBlGlyQPVOMXBhzCOyHeV0FOLJwmzRaXEZoBbcEaHjB7Jty3qy8qlha2nDdu8QVcLl0dIkouiqYoSLU6QW9CAwnCeE0IgEQmRBKExAUxTlIKABhJEkiQvwnypQnCIoTQnSCRUCIpi5MSog+YiyWwijmUD3gAk2HFPUqhoJOgXN7W2rJ5bm+pWbNmWNepZCDky7jNqyIaLcSsmvTa/3gDwVXDYovPLRWXtK5GTUNumaVChMoUxoFs0qTWgCAFgMbdaWLxE2B0mIMfeixzbm6QxM4NdVbb4RzuQpK2BYDHeocDSMsJ4t1M7/+VNXJL+4LPkycM1H0ClsIUWARFj3qy2p3qo5Ucdin0yC24mCtOn1Uk6QrgmboKKVnbP2m2pyO8eoV+V6DDnWRepmnBxCRAJmhGFoEBypiFLCGEwCMhCQpSoyESApJ0lCGinSCSYQcJyhSJQCC8oCncsvauOgFv9r6KjNkWOPEx4xt0Utq7Qmw0Gn1KwHMLnazO/gixFdxd26BW6dLKOa4OXK5O2bopRWw9CgGBSVXWQSo3sPFZupCWjTuO0eau4ZnW7r/AH3qnh6dwrGDqnM7wQ3aZKNLJGm7L8r+iBzgST92RGpc9oQVG7wsrje4UKFBiMOHAg71LnTPCRSoNGLhcC8Pgai4PquioOcLPEH5HmFBhqYDpPcef0+qv1JcJ1g6HylWLWzxZU+g0oKcRmuUjHKu0qVgXrsWRZIqS6nPcadFhqFwSY1GQr0KRQmIUiEhEBGnRZEkSFsFIJBJEUSYlIpigEhxeIDGk+A4ncuPx+OkneZud08VrbcxkkgaC3fvKxsPhM1zpM9q4eqzKc66I1440iahQmHO3D57/opnhPUfChNUrl27Lxy1G1gUbQpmUyhTYdiRogW7ApaVK5QMG8xyjcpqaj+FUQky3UjAe1Ryl0sKrdkJa9BoALdD4tPwn671Xywp24gfXmnqUbS0h3L9Q+vcquBxfoQCk+NbjT/dWcNUnqnhY8YWeasFGzEffBLkxcSCnRNTrE66gmee5XafFZdSS4FsG4kTB7ROtu9XsFV3d49fmu1+l5uH+NlGaPUuNCKEgU4XoEZQCEMIyEoTAI0kWVOiAnTlCCnKgozlXxVfKwnhp27lYVLa0CkZ5RzKpytqDaHjzMF1a8QXE8ApsPhzUOVoJPCRu71Wpkp3Vqmgc6ORK80nv8X9G/6FnE7JLPegcszJ8ASqhoNGp8z6KJ7XnXMe1x+qA0D9lLJPoFFillDxYntRBxP6Ce0+iVDCw3MYmYHh2KRlPm1CMXVkYwqH4QPFE15REgb2pulHLuVUl6hQhUMJ2OB1JHco+mHBNM7ilgtwlgMG53yRB3MeBVcA8CiA5HwKu4b6ClvEtzgWkiRIBu20eqrHDRrI7k9YB1PW4Ijv1CqAu5+JVTi03QS0co/UPLz1UtGrBBGip9ITY37VJScB2SJT4uNSTTA6OgY5ShQUirEL1kTAxiEyJNCcA0pJpTpgEkJJwE8IABCyPxG+AwcSfRbACw/xJrT7/RY9Y6wstxeZFSjlA+qs0toUWjrUmvM6mo9scoaVi4i7zyEkkwAABJJOgVTGYltMw9tSYkSOiBHEZwSRr+kLkYcUn8SNOOOXPJrHG/ubFfFNc4loY0H9PVcB2F0lV3OHxeQ8llUccHEDo39a4h7TIvcAsEix37ipW1wW5mHMLA2hzSdMwv4gkW7k8tO+o+bFqMMeKUVS+5oZ2b39tzu0U7TRB1BHG8rDzqfoYgvLWNIkF7g2RxANyO5GOnj0VmD91N9DadUoROaO4qo7Fs/6ZcT3/RZ+JfMZYLT7paZB71fp4EsZpBMXNhJ0aCd6pyYVVVuPHUTsifiC25sO5T4cucJGaOQn1VFtanmzPd0hzmmynR673PFyALaC5Oi0qO0RXptNEENcDqIcIJaRHaCqMmneNW9l1ZatQ2QOxxBi5PD7KlpvqG5ljdZl31V+ls9lJuY39SmbhDUu6w3BSKe3Pfl3Y6m+pSdVn9U8tU0RrI7oWpUoCm2GZQ8+7mIF5iVXYXES7K7WYqNjdHrZaf2cmvi5jqUmuRXZVHFC5wG9a+Gps+FrTuGYElZ20qI6Q9g8lMmk8KHFYFJt00a2E90dgVzMqOD9xvYFeYF3MflX0MsuY5SlIpo+quEHSShJMQlCcBMCnlAUZYH4jPXZ2eq3i5c5+IX+2YP2jzKw635TLsXmMPEMz1Sz4n0jlkDpGsLs7JcQJ6zTB+HkFpYnbVJr4e5gIdJDRncROaDlZDDmLtDvJmVi42HOcDcZj5oelfAHSOjg7K8DszgrHhyqMUmXYdZCK4Mi2V8vUtna1I1Gk56mVuVrckuHUyOynNoZJiCZOqDG4sue5zpzPY2mGmzgJDy94vluLN1vyUPSP0zujg2GDvDAFFTaBpAuneWLWw+f9QjKPDjXSrfYTnclexmJpU8aHVg0sbhqQ67cwkBug4wXR2qpWFytKvh3txb6mSGilTa15aC3Nlp+7Op97Tmpil1OXFczO2WKlM0BBY2vWqODSBPRhrIFxIEz2wCq+3Hl35rrH/7VAAz7sdILcFr/AJU12Md0pp1KL3nPlzkhxBMXEGwTYnZlGlTqucx72jLWcHO959NsDLEXJJNyZJKbxYSez32/2WKO3vsZ238JSw2JpOObD0XU3tL6IDTn0ILoMEtyidYFlvbHfRZSplo6Gm45KTanVJ6xy2NyXXdxOZRP/E1PoWPzHM8gdGxvSPzkBxbA3jMPELG2/tttcUXMDj0WNY2DAL3BjiAOF4F1TKLyRjDItub7bdC1NJto6Da+1BSa+rUDiymWNytiSXODRqQNStxtSI3TELz78QbRrGhiKFdtMPHQVAac5cpqMtfWJ81LXw9TGVasA9R7WNquflp4dlOC4taDLnugnSOYV2KCjNyfm3/BOPoegQDqBPYh6Bvwt8AgaYUsretxraIxhWAyGtBGhACydrD2h7AtlYu1z7T+iFk1i/j+5ZBtvc0sCfZt7FoMWZsy9Nvf6rTYtOHyL6FUuYSUJgnlXoQUJJ4SRIIFIlCCkSoxRSuZ287+Ib/KPNdISuX2y/8AiuwDyC5+u+UXYvMUcPUDXu6rXZjHW0F/+FpBwA/6U2EHtGX/AH7+1VMBiNW9Ro4u4l2ouIME3G5oVsVgRIewSJ0i5EH9etvkseHy8zMilj8RByty3Akt9Pkq+JptY6k3LPS0jUD81w9s5mBsRFmj+kr2OxpDbOY6bEAHQySbO3E7/qqWLqfw9Gpb2FcAz8FSD83ABOq499wUT1nzXqszBlKhQHS26vSOAJcQLuMPMDi0KKpthrKbg6lUzMY19MVIl4ecrCQD1RvjWAonUzVwuLqNu6pVFSBcmiypw3xDvBG6izEUKgwrXuqTTqGpUJmq5pPUD3WMNzGBABI4yrpY4SSTXKhlfQGttGthqjmu6ORh3VoY3ql5JDZm9iOwws7GbIc6g+s5rwBQc4uqPJdWqxmDwyYa1u7sFloOaauMIxDIzYUtfTaZcxhdlEuFs0uLraSEVToMK0Or131A6mabGVRbozZ3sxxiJMDgomouqDVlDDV6VGtgajy1rBQdmdaG1SzrF5H6oLdbqGlgKlUk06bpO0OmGZpaAwtc4OdI0uJ7VtYPEUm4V78NRbVa0hwptBc4vJAzHNLpAvbcLK5gdrvq4qvSc0M6IUi2JzS9geQ7dYmLJOJ8DaW69++46iuTM/E/hqti/wAw+qG0HVRSZTaSH5GU3tc4uymDOW1960K34TpOrZjVqNz5TUpNeGsqFoiSNYMbju7UsNiXOxFRpqEkU35qc2EkdGGM3Q2ZO8uHcm4apVZS6jgKdNgh5LAXZcptrad43K+Li1aXvb39jWtOlzfvc3KuKY0wXNB4TfWNNdUNXEhs7y0SQNd8QN5sbLLGxA3MS5rQQDMGWOhocWOmGyW5piZN5VxmLouectRhcYBAe2TExoeZV1vrsBwjzjbLsrD22faD+UeZW3Kw9unrjsHmVTqvl/gTHzNDZD/ZN7/Na1ILG2KfZDtK2KJV2HyISXMkypQnSWhFYOZJKEyJAcyRcgJTSgxQpXJ7Wd/Fu5Af5QupLlyG0n/xVTkFz9d8suxcyvSqQQeF7qydqOt7ttLG2nPl8zxWrsnC0/yzXuY1xLokjjUyeqoVdqMFLP8Al6XvMbEfEwPPmqcWlm4pqVGdRZQr1i9xcYkxpyEeiehiGhj6dRmdlQNkBxbdpzAyFrMxNMuY3oKfWbTJtpnDf9SlxJpNDfY0+sWjT4sv+pWrSSTuycDMZmJLXA0h0YaIaGkmBJJEnWSSb8VfGPFZjm1C+XZbsdlc0tcHAtO64Cg2u5oFMtYGSaoIG/K4AHzWYKm8GCsmaMoT57oibTNXZYaytkYwgVHDM9zi974v1nHdrYLM2XiDUqVcRAc81crZE5aY3NB06pYO7mrWz9qhtRpfuOvy9VQGAxGGqOFKia1MuL6TmOaG390OvuETppqpjcpKXSTr8D9ilicQ6i7Hii4sALILZGUurNkA7veeFo7JxLhi8SRJMYbv9i2VXpbNYaFalVqhtas5r6jwC9oIfnyCIzHWbxLuSvmg2m99Sjnc6p0eaS3LFNmQZWi94BuVfklGmr3r/hIp8/fU6LA7QYbQGk3Nokq5XxIaxzzo0EmLmAJtxXOYbbTNHsI7oVp1YVGEU3XIsDpOoBS49ROOzVl6ptWQYmoTU9q+k12XP1nA9G0QDkYYgCSC/fIuNFYrUm9HJqjLMhzi3IQSIF7EQI71RZnNSu9rKjm1GtDSDQkFrQCAH3DgZgOtYzuVXF7Or9BRaxsPo3sad3Op1WCzrdUuaXW0Jy6QuNO8k05ySe17rt/VPYvk2bez8SWOyy0tkMIDgcjjoQJloJ6scdwug2/7zez1VPCYd4rubBa17mPAJYSXNqGpVqNy3DDLQM15Oit7fNx/KfNdPHKUtO+J2lVP8AfNPqXNiO9n3+gWzQWBsKp7M9voFu4crqYHeNGefMtJikClK1FYyZPKShCq5yEvQkoZSsA+fguQxz/b1T/N6rrSVxuMd16p45vNc/WeVL1LYcn9DosDU/gmfzNP+MCuexlsMedVn92mG/8AitelUjBs7AfmXeiyNpn2P9a/5T9VsxbQS+hWlsXaTvbM/wC3R8qKt4wz0X87P/T9VQpH245UmfJtJW8S7r0h/wDoP82HCtCUtrO6lL+uP+IqFTBvE74iw1vwVnaD+pQPJ5/xCqr9pWjKNI1Omm/t11XKzV4sr97AioW+NtDMw7nASAJ0kxx+h8E1NlQGGkgHc4kDSfLyTN2q4uhrJJM6mZ3m/d9lSYes/PdsNIH6pyyTcXuTMfJV8EWWxhB7xsGC5suYdwtrfgN6CmxwPVdG+9rTHmYVinWdmgs6p1cTBiTeN17dnimFQkyGGYIGYgOde7eruE6a9iKwxQ/hR5q/wT4WtUNnMB3XsefmjZWZMwW+XBU6eOnRo0j3rxbl+0eCKpiLWYZPvD9Os28Aq5Rg0K/DrZ7/AECDqmcmg6CX1SZuHhraMAjjLik7a2LsIpjMSAQJNtTZxEfUKOg/qGHNp+0qDrBpsWUSfetu+ahqF2/EgxwDLGYt3GVb4GOaTlFNnZx04q0uXZmnsepUa8F13upnOSQZiq8N0MacFb2pUcYzRodFk4So1pp9bPLKnWG/2snzV3EVARZUZpuLeNctjDm+bZpbA9w9q3qC5/YRse71W9hyuppd8cTHk8xbYU8oUlrKh5STQkiQoSmJTSkUrANK4+owuzxcmV1r3QFzWFIzHtXN1rrhLsatND0tpNFMMc2rZrRpYFsyYkaypqu0KLgAWOiXGOjbF83O3vD+yE9aiCZVaoANZ+Szw1c+QfC9Sz/8jRzZusDBBORvu3ygQbQI7co4InbUokzJtcSwWNzPjk/sBZjqg5ocw4qz95MPgvuFtXEsdkFMkhrSLiLlxd6rLer1USUqVK+n6Xf5Ssk83FJtgenvqZ9OuWGR854g7iOAUw2qTuZoRo6wJnjxurTsNa6BlMToistBWKaVKRXdtZ17MvPxb9f1Im7Wdezb/wA3K93ch4K4xgGoHgrGFa3NoNRuHFP42weDJ/mYgLeKduIjRy1Q1vAeCaG8B4JfGXYRad9zKfVzNgmeu50z8TWNj+581G5oiIHbv8VrmOA8FGRJ08kz1BpvLsuOqKLK0BgH6A8a653B3otHZ9UuDp5eqKlT5eSswYWfJl4+gGpOXFJ2aexTr3Lcw5XPbGfcrdw5XZ0fykZ8nM0GIlExFK3FQSSZJQBmykXKMOTFyAAn3EcbLlyMtQg/cLonVIlc4a5zk8VzddVIvxEz8YOMfNVa+LEkAh3OCPkVYdVncPBVKlP9vyXLV9jQR/mQnfiWxbVRmj+1MaA+HzRDY4rnipKWIINzYgjxCiGG/b5p/wAv+0pA2S5+Y70DGCbkIDR/afFMKY4fNEhK8D4gpcO9rYOsX5k7lVyckQaOHzKlkDFUIxVaooHw/Mpw0fCFLIGajeaJoad8dphR5RwCJrRy+SN9yBCBo4eJ+iMvMapNHZ8lIYhV9diWX9iU7ErdwxWDst+5bOGeu9pK8NUZcnM02lEQoWOUoK3lIaSGUlCGLnuhL1D0iRckASOcuec2KhBW256yscIeDxWHWQuF9i7G9xqiq1cRAi6ke9Vat1xU3ZpB6dC+uSoiE6cJK1ykDlA1SBVsJJmQEppTShRAXvR0qw4KGoE1NWdCFvp+SY11EklIEcQePkjoVJ95xHYAfUKEtSaEyYDYbhaYguqEj9oE+M2VaoYUFII6j7KSab2VANHZWk9y2MK+6yMN1WgePbvWhhn3Xf08OGCRlm7ZrsepmuVRjlMxy1FZYlJDmTIkOezIc6gdWULq6VgLD6qo44Zm21Fx2hOaiAuVU48SaYydFNlSQo3OUleiQZbcHUeoVclcKeF43TNSkmOUwCDOn6RV0OSBFKiD05ekcQ2SSmlR9InzqUQdIKM1U3T8ijwsFkoRKMPT5lKIGnag6QJNrBSiE0ncpsNd191+/d98lXa8nQSrVBmUczqtWnwucra2ElKkXWuVzDPus5rlaw77rtIzG1TerFNyoUnqzTerRS3mSUeZJMA5BzkEpJKsg6GUkkoRigckklYSNzBwHgojTHAeCSSVxj2GsA0xwQlqSSpcI9g2xsqHKkkk4I9hrY2QJwwJJKcMewLYQaEYYOCSSdQj2JbJGsHAI2hJJOooBKEQKSSdAJWlWKKSSdANGiVZpm6ZJWoUtApkkkQH/9k="/>
          <p:cNvSpPr>
            <a:spLocks noChangeAspect="1" noChangeArrowheads="1"/>
          </p:cNvSpPr>
          <p:nvPr/>
        </p:nvSpPr>
        <p:spPr bwMode="auto">
          <a:xfrm>
            <a:off x="155575" y="-2400300"/>
            <a:ext cx="375285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encrypted-tbn3.gstatic.com/images?q=tbn:ANd9GcRoOhHFABvrsYDo9X1df6j-0HD1zumJCvRN2QuZeoM_GvhzkDu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33800"/>
            <a:ext cx="5829300" cy="28896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419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Glue the picture under “foods” and list some!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237" y="176699"/>
            <a:ext cx="8849916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effectLst/>
              </a:rPr>
              <a:t>Which compounds are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?  How do you know?</a:t>
            </a:r>
            <a:endParaRPr lang="en-US" sz="2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993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37" y="2028825"/>
            <a:ext cx="586908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85775" y="2028825"/>
            <a:ext cx="5543550" cy="3352800"/>
            <a:chOff x="381000" y="1752600"/>
            <a:chExt cx="5715000" cy="3733800"/>
          </a:xfrm>
        </p:grpSpPr>
        <p:sp>
          <p:nvSpPr>
            <p:cNvPr id="11" name="Oval 10"/>
            <p:cNvSpPr/>
            <p:nvPr/>
          </p:nvSpPr>
          <p:spPr bwMode="auto">
            <a:xfrm>
              <a:off x="381000" y="1752600"/>
              <a:ext cx="1828800" cy="2438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209800" y="1905000"/>
              <a:ext cx="1295400" cy="2209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343400" y="2209800"/>
              <a:ext cx="1752600" cy="1676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219200" y="4038600"/>
              <a:ext cx="2743200" cy="1447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Brown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paper </a:t>
            </a:r>
            <a:r>
              <a:rPr lang="en-US" dirty="0" smtClean="0"/>
              <a:t>bag test: lipids will leave a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shiny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translucent </a:t>
            </a:r>
            <a:r>
              <a:rPr lang="en-US" dirty="0" smtClean="0"/>
              <a:t>spot after any liquids have evaporated.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Lipids: How do you TEST for them in foods?</a:t>
            </a:r>
            <a:endParaRPr lang="en-US" dirty="0"/>
          </a:p>
        </p:txBody>
      </p:sp>
      <p:pic>
        <p:nvPicPr>
          <p:cNvPr id="2050" name="Picture 2" descr="http://www.clayton.edu/portals/690/biology/lab-manual/lipi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2438400"/>
            <a:ext cx="5471807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Draw it!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Lipids are the main source of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STORED</a:t>
            </a:r>
            <a:r>
              <a:rPr lang="en-US" b="1" dirty="0" smtClean="0"/>
              <a:t> (long term) ENERGY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BIG IDEA: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0"/>
            <a:ext cx="3376559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Organic Compound #3</a:t>
            </a:r>
            <a:endParaRPr lang="en-US" dirty="0"/>
          </a:p>
        </p:txBody>
      </p:sp>
      <p:pic>
        <p:nvPicPr>
          <p:cNvPr id="8194" name="il_fi" descr="protei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467895"/>
            <a:ext cx="8915400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Let’s Read and Talk to the Text!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Chunk/divide the text into 4 sections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Read one section at a time.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Alternate by using the sentence starters to “talk” to the text.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4191000" cy="4525963"/>
          </a:xfrm>
        </p:spPr>
        <p:txBody>
          <a:bodyPr>
            <a:normAutofit/>
          </a:bodyPr>
          <a:lstStyle/>
          <a:p>
            <a:pPr lvl="0"/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Carbon[C</a:t>
            </a:r>
            <a:r>
              <a:rPr lang="de-DE" sz="3600" dirty="0" smtClean="0"/>
              <a:t>], </a:t>
            </a:r>
            <a:endParaRPr lang="en-US" sz="3600" dirty="0" smtClean="0"/>
          </a:p>
          <a:p>
            <a:pPr lvl="0"/>
            <a:r>
              <a:rPr lang="de-DE" sz="3600" dirty="0" smtClean="0"/>
              <a:t>Hydrogen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r>
              <a:rPr lang="de-DE" sz="3600" dirty="0" smtClean="0"/>
              <a:t>Oxygen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de-DE" sz="3600" dirty="0" smtClean="0"/>
              <a:t>]</a:t>
            </a:r>
          </a:p>
          <a:p>
            <a:pPr lvl="0"/>
            <a:r>
              <a:rPr lang="de-DE" sz="3600" dirty="0" smtClean="0"/>
              <a:t>Nitrogen [</a:t>
            </a:r>
            <a:r>
              <a:rPr lang="de-DE" sz="3600" b="1" u="sng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de-DE" sz="3600" dirty="0" smtClean="0"/>
              <a:t>]</a:t>
            </a:r>
            <a:endParaRPr lang="en-US" sz="3600" dirty="0" smtClean="0"/>
          </a:p>
          <a:p>
            <a:pPr lvl="0"/>
            <a:endParaRPr lang="en-US" sz="3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n-US" sz="2800" i="1" dirty="0" smtClean="0">
                <a:solidFill>
                  <a:srgbClr val="00B050"/>
                </a:solidFill>
              </a:rPr>
              <a:t>Organic – because it has C-H bonds)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Protein: What ELEMENTS (atoms) make up its structure?</a:t>
            </a:r>
            <a:endParaRPr lang="en-US" dirty="0"/>
          </a:p>
        </p:txBody>
      </p:sp>
      <p:pic>
        <p:nvPicPr>
          <p:cNvPr id="5" name="Picture 8" descr="http://img.breakingmuscle.com/sites/default/files/imagecache/full_width/images/bydate/mar_9_2012_-_956am/shutterstock_77302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03685"/>
            <a:ext cx="3886200" cy="5454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>
            <a:normAutofit/>
          </a:bodyPr>
          <a:lstStyle/>
          <a:p>
            <a:pPr lvl="0"/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</a:rPr>
              <a:t>Amino Acids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Proteins: </a:t>
            </a:r>
            <a:r>
              <a:rPr lang="en-US" dirty="0"/>
              <a:t>What are the </a:t>
            </a:r>
            <a:r>
              <a:rPr lang="en-US" dirty="0">
                <a:solidFill>
                  <a:schemeClr val="accent2"/>
                </a:solidFill>
              </a:rPr>
              <a:t>MONOMERS</a:t>
            </a:r>
            <a:r>
              <a:rPr lang="en-US" dirty="0"/>
              <a:t> </a:t>
            </a:r>
            <a:r>
              <a:rPr lang="en-US" sz="4400" dirty="0"/>
              <a:t>(building blocks, subunits)</a:t>
            </a:r>
            <a:r>
              <a:rPr lang="en-US" dirty="0"/>
              <a:t>?</a:t>
            </a:r>
            <a:endParaRPr lang="en-US" dirty="0"/>
          </a:p>
        </p:txBody>
      </p:sp>
      <p:pic>
        <p:nvPicPr>
          <p:cNvPr id="5" name="Picture 4" descr="File:Alpha-amino-acid-2D-fla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67000"/>
            <a:ext cx="2429687" cy="1460849"/>
          </a:xfrm>
          <a:prstGeom prst="rect">
            <a:avLst/>
          </a:prstGeom>
          <a:noFill/>
        </p:spPr>
      </p:pic>
      <p:pic>
        <p:nvPicPr>
          <p:cNvPr id="7170" name="Picture 2" descr="http://www.steroids.us/amino-ac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76400"/>
            <a:ext cx="3810000" cy="2552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464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There are 20 different amino acids!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Find the picture that looks like an amino acid and glue it under “monomers”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Structural support </a:t>
            </a:r>
            <a:r>
              <a:rPr lang="en-US" dirty="0" smtClean="0"/>
              <a:t>in cell membranes and muscle tissue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Transport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Regulate</a:t>
            </a:r>
            <a:r>
              <a:rPr lang="en-US" dirty="0" smtClean="0"/>
              <a:t> chemical reactions (enzymes)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 as chemical </a:t>
            </a:r>
            <a:r>
              <a:rPr lang="en-US" dirty="0" smtClean="0">
                <a:solidFill>
                  <a:srgbClr val="C00000"/>
                </a:solidFill>
              </a:rPr>
              <a:t>messengers</a:t>
            </a:r>
            <a:r>
              <a:rPr lang="en-US" dirty="0" smtClean="0"/>
              <a:t> (hormones)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Protection/Immunity</a:t>
            </a:r>
            <a:r>
              <a:rPr lang="en-US" dirty="0" smtClean="0"/>
              <a:t> (antibodies defend against infections)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Proteins: What are the FUNCTIONS?</a:t>
            </a:r>
            <a:endParaRPr lang="en-US" dirty="0"/>
          </a:p>
        </p:txBody>
      </p:sp>
      <p:sp>
        <p:nvSpPr>
          <p:cNvPr id="6146" name="AutoShape 2" descr="data:image/jpeg;base64,/9j/4AAQSkZJRgABAQAAAQABAAD/2wCEAAkGBxQTEhUUExQWFhUXGBcYFxcXFCUWIRUYGiQXFxcVGBcYHCgqGCYlJhQUITEiJSkrLi4uFx8zODMsTSgtLisBCgoKDg0OGhAQGiwkHyQsLCwsLCwsLCwsLCwsLCwsLCwsLCwsLCwsLCwsLCwsLCwsLCwsLCwsLCwsLCwsLCwsLP/AABEIAMMBAwMBIgACEQEDEQH/xAAbAAACAwEBAQAAAAAAAAAAAAADBAACBQEGB//EADoQAAEDAgQDBgYBAwMEAwAAAAEAAhEDIQQSMUEFUWETInGBkaEGMrHB0fBCFFLhB3LxM4KSshUjYv/EABkBAAMBAQEAAAAAAAAAAAAAAAECAwQABf/EACIRAAICAgICAwEBAAAAAAAAAAABAhEDIRIxBEETIlEyBf/aAAwDAQACEQMRAD8A8+1sKzoCowyuPqQoUakwdRkq1KhZBfXGiJSxCdWLKmHdTCFouurIL3SuaOT/AEKaio+pOiWcSi0eqWqObCMbKaASmaEzQfKKegAMQzVbPwQGsqVKztabQGdHVMwzeTWuH/cs97JXreA/DHYkVMS+GuiaTQS4g/KXzGSJNtbpMjqLYJbQRuKc8xOunNXrwZuQdvJamKwZbekSWxGQ3tyssxlMHTU6g7eHPwXlScvZmaoTFYwnMFQOxubnquv4ffvd07t38/7U9RJaIFh9fFSxYmns4HXYGtOT5gCS6d+QnTx1XcNigfFdkBZDCWPI5G3gqZZcOjj0bHzus7GVM3l6oLax52Ko982/T0WPJnc1RwClUIfa5j2WiBpJ8VncPbmc4+A+tloT9vKVpxRqOwFcVhWnvAeKWdQB0/5jZaDLyBfl/lCoUSXA/wDlA1AvbqqOu0FKw2A4cHQdATAixdH8RP1Tn9Z2f/1jujQwPcnc9UnUxxJMS0RAA2bsEu94y+Kw587eo9GmKUUFxzriLjbx5JF5RapsOg/f3ogOKhEDZUO26R++yHVEfMQOh19BdUxNbLpE8+XTxSDszpOg5n9utMMfIRsYqYhu1z6ey6ztKnytEczZKdoxjSZv1+yXdijWBaCQ3cC0jkei1xw12EZdXYDHaM8r+4UVaVEAABo9FFThENGJTQKzUdllWoyV6qZRoznCCrNci1KaEQmAgnaorDKVTNIrrOXZfsUTIFynUChQqwNAXm6PRdCWfqrB6DRSJ6j4YqNFU1HXNJpe0c3yGtMbxJd4gLaNeo9wLgRmcBLhuSPys74Jwpog4qqyQ9uWi1xjOCe9Uc2Pls0CdTJ6rRxQsSwRpI91g8lu6IZXs2RX7xAO59NUpxN7TOQXi7ufXoh0SHMZECReLTcxPkuYyGsOl/defLNKWiJzDOzMDiSSRqjNfO56eHoh4YANDXaQB4HmfKUWo0NiO9JiRoNT62WnlSOojzc7A6T91lcQEGYtEaQtUvjVcMRe/wC+3mknHktnGOcS0AQZ+x6obq5d8oJWmKTSflFtQVDR5ekKCwRWzgeEbDZve5HXyRn0w4STBHy+PMj1RewIG/nYeqtSFORmfYTOUewJ1OyuqSpnVYXDYYul0gDdxG/Ic04KlOn3WtLv/wBOOu9hoBp6JKtjc9h3WizWjQBAq1MoHKft/keixZvJl/MOjRFKKOYnWRziyG6ubdOkz4rlTEZrgR+9UAuAudOQ1PQfnZZoo5stUkk9NTsPEpOrXmzR57n8IjnvquDQPBo0HU/k3RsThG0qedxvuevILXixWxLFv6UD5rnfksbinF2zkpweZ28uaU4lxB9Wws3luepKUw2ELtLdV6EYRiJd6Qzh8MHgucSY069Pb3Wlh6WURELlCmAIGgTDW3SylZRIsGqK5USWE8yF0sRCxWyL1irE6zEs8LRqBJVWp0xeIOm1FYhhqsXrqGVIobKCohPehZimQkh1qZwOBNWoymLF7g2eU2LvISfJJ03La+GKkVs39rHkdCYZ9HuQnKlYU6VntMTUYSGNsxgDWjk1gho9AEM38+SWwdHNdxPSB43TtHDNn+XnHovKbcnZlexF9CoHnJpAvsExQomZecx67eSexDbiNLR+EItO+o3U/jinYCYtpOXLoPdSm8gyfQI9G9j+fXku1MMhKCbv2MihE3B8jr/lV7KdASeglM0sNF3W5Aau89kz2DyBcDTugQB+dU8YOQDPp4cCZhp5C8xtO3umWtIvTZ4OdtPinqGHDfE6ohaSIA9TED7KscKirZws7CZpEwB8xJn3XJotFwXREDa20KcSqNaAGuzbkaCdvFZbzEiV53k+ZTcYGiMEu+zr60kwBG07eiDiRp5AjqoXct/sg18TlnK7lJHTYH7rBFNnNnK78tiBI/jy/wB34StMOeTP09uiq6mSJgx4a9UHE41tJtzeLN+9trL0MPjtrZJs0HYhtAZiY26k8l5fiOPqYh9zYaNG3PxPVBrYo1DmJvtb26Jvh+H/AJEdB+VpjBY0BfboFgcPcki31TbWcoRSFRwS87HVII2nCKxDpV4sdEz3S2WrggC9RLueohTOM6iiOK7R0QcS+F7HZUXxDku4qrnyURjk1UdZVwS1Z3JPGkkq7E62LJipKIykqsCaoBCWjo7KAJ/4fw9WrXayi3M7UyYaGCMxe7+LfyIvCTqNX0D/AEvwpbSrVHNhjntymI7UtzAgnUtaZPUnokb1sM3SNd2EYzI1okNaJN7utJE3i51RCDoRHutHG0O8w7nNPtsqFvgsSgrdGZiLWOFgQBuIn1XXRN2iOlvSNNk1UZK4KZmD68kHAAvhi0843vp7J3thADLDnqf8ID8KDoYb/IaTpeU1h8G0aC/OZIU1GVhsFki5RqZmenuqOpuPJGpG1/3ZVxp2cV7SNTH281m4zH5pYwkNF7CS4jUn9stSpgmvY5znZWXGsenNYR7s5CYHkY59Vi/0cziuH6Vxx1ZXMZh1vH6xuuVWwZJF5Ii8+AH3hBc6Dp5aShCpaTeTbw5fVeSo2NZTFVTZug5fc80tCaZTkydTor8QrtoMBPzH5R9+i9fxvFpcpEpOwXEeJNpNGcQ7L3W+tzy0XlW0zVqFznTJ5ewA5THkuvL6ryXSTad411WnhaGUayfCFfJkoWMbBtwLWumx6AfvJMgLsld2lZHJyKA3WS7irkkmyA5p3MKkIt9AI56JhMTBI2KCKrARNwtkYVhALYMrR8MkroZIV/p5uonOzAtKin9vwbR5+mk8YSmS6wSlcr1V2OzPJumqRVMivTYqMWId7rJKsUSpUSVVxQR0jhN0wwpdjUVhhM9ix0a3w/wk4rENoi0y5x5Mbdxt4gea+pUcS0nLTGVjO6GgQGgWiNtF8x+FMY2jiqdR5hozgnlma5o93BfSP/j2kzLrnMWk2k3uPPRZPITqoiZGxivig4gi4Aix16ygB52HuT90TsuZ8Auij+/8KKjomUpPP9o9Cmg3wQpI+WPPlzCqx0tzaQdeswub4nBand1iPHQbKpxQH8vAc1HkPGUt9T7qUMKxpkC/OZSuEm/qEbZb8oVaq1gkgRsN3Hko+tl15wsriVVzn/KcjTA2B53/AHRL5OT4sbfsaCtlMZjnOMk+A5cgBslDfW1iYNpi9lY1okNAFrnU+U6eSXpDvCPM69PPVeAk5u3tlWyjnk/vlCao4EASbuOg5JzDcMgAkeuy0HUGsAJPUnkNTK9rxfD4/aZJsyKuSkzO/wCb+LZ1OsLzfEWOqkvLpcdJ/iNgLn0THEMd29XMPkFgOn5OsoZP/CfNm9IKiqA4WhlAGvlvzTBVWOF1Yysjbl2Eo8wqF8a6IeIxAbqZPJZdfEkmVow+O5bYUjTOKnQIL2EoWCqAwniJXoQjGHQ9WjLqsTHCg8vADoHL/CpiKcInBsUKdZrnfLPe8Db/ACqN2hVp7NR1Vs313UXo3cGpv7zS2HXC4s+ilI+aVayC+rKpVQiVsoRSGg5XBslg5Hp6IWUqyr2WS7ad0482S8wiKyCmqHVWdUSxqoI50el+EeDDE1wx3/TYM9U82iO7O2YkDwk7L6lXxs7bmABttAXiv9NqDexrPN3F7WATs0ZjMa/9Qei9W9w015nSen+FLIzPN7ou7GsyQbv5cjzshtrA6m3Ib/hLvY1ZmMxjmOLRpz1zaeyySlx7YprPrGZ9RqqAydCD9eoO+iTw+KY+xseQOvh+EwyZBmPr4X0XKXLo4epPGY2mNoXH2fMQDtG/gq06jw6WwZtBESdoOy5iOJFkARmFiRcN5hjtzzd6dUzT+P7SegxjyHK7iwDM28Tc6cu6PuVkY/HueCToLCBABP5Q31ZuTPj90o95J1PQAxPlsF42XPPyJb6/C2oqkVBJ0mNJWtwfDszbT9ELh1ak2XVpcdGtbYNG5tv+FZmOoNdmptqCed/uvT8LBCFTk1ZKUj0ZpCL6LxHxPxAGocMx3dAmqdSd+zbPlPjGxWnifiLukDwEiIPOF5NgBcTtM9eevVbs2ZNVEZRvbDMpzYAR6QrNAGpk9FQ+y46y82W2Gw3aAfxCQxmKPNEc9I1xdasWD2xkhOs9JPqFPVGJOtTXpQSoSQzw6rstym+y8/hRBC38MZClkL4+hXEhLELSr0pWe5sKal+glE63H1WjK17gBoAfNRCKia0JQjWagFqO0yrZLLSnRzQrCNKqHXRHBBjwYN70GV2qFenTRQJCrwUGbp+rTSrmaogPoH+l1WpU7RkNFCkHPe/NBz1IDLb2pkR4L3+C4aHGziekD1WP8McK7DAUqej3gVan+94Bg/7Rlb5LT4fxw0zTYKUl7susHaTpeJJ8hzUJceWyMmrM/idDK4tadJ8yCFnf0hcLjzhfQanCKRcXEGSZ13QanBaU6X8T9AVLJ4rk7Fo8E3hoGqZaXCIcbc7/AFXtH8KokRljqCQfWbrzeK4U9rnSIpye9Mw3md9FGeF4laDQn2jgC4SXf3f2jQk/SeqQeyRIN9xp6XutLGY8Cn2dMZWWk6F5Gpcfssh9/HVeP5GT5Z6d0W/lUdvobfvsmmYQgTFzp06quGhzsxknedyP32TlbGAalbfG8WKXKRGUhN2Bck8VUqUgDGpjYfvLzTOJ401ul/33WBice+qSSbDQfZaHGC6GjD2ylasXG6LQbZLtN5TLdLKUuihYuQK9aF0v5X5oT2q2HElthUdFS5LvervEJao9bdMPRCUtVV31FSZTpUTZyi5bHD3bLKYxPYOpBSTQ8JGq9iz8XShaIelsS1QkVZmFoURS1RKLTMjDo1UwhUCi1RIW1umJWhAP7yYD5Q+xuu5YT6YEmjtXVGptQAEy0KcihSobJDEaHwK0aoWdWF00diS0fbcNjg5oOrS0EGdiAR7Qu8GDTXNao4NZSBaJPzON3AeFvZfLfhfF1y8hjndnTZ3hYgNLgxoJN9ag0/t5BfR+Ct7R9NrogOLvo76tWTNNxmosg1s96+tZKGsh1a6GHrS5nWMyvM/FnEO82kDYXcOZ29PuvRUqgaCXafU7ALyHHW0w9zwS57nOMEyAJsDb9AWL/QyNYqT7KQXszKjoHX/1/wAoNGm6oSGzA1P2QqbHVXho3PkvX4DBBjMrY69eZWLw/E5O30JJnn35hYNMpLieHeyn2lS1wAOZOn3XoeL8WpYdxbGZ8AkD+P8AucbN2tc9LryXFPid9UOYQA0xYCAN9dXER0HRehkjBKn2dHG+2ZmIql0awNPHmus0QmOsnGGyzFLOtEoOKxf8W25n7JlggEz5zp1WMXQT4q2GKbtjJWN0XQmA5ItcmM60SiMnRyqEnXCaqPSbyjFAmKZ0ZhVKlNdpiyraJUHaiMclgiUylcgxRqYWsivKzadROMqWUWrKpg3C6i4XDmohxCYdApgnZMV8MNQlchBWjsWqDZEOoIRQ+LJTFvRR1g2ukphpSFN103TcmaOTL1XrPqvumcUVmOfdCKFmz3HwRXy4fGtOXvUw8Q4Zpp5rZZmO9OnNep4diSA1zTdfNPhelVqYmk2iYe50X0ykEPkHURmsvqPF+GNw1SlTaXFr2wC7+5phwkDk5sBZPNxOVSXokzTw+NfMHvdU0ziA3t+FntOUDoNvT7IxbIzRYR5AQfsssZzWhQ/GsWOzLA8MNje5I3A66XXj61WbfpSuM4m6q+xJbMjpMaegVaXEG0+8Wh5Hygm07ExqFny3lyItv+Uey4Bw9tKnnf8AO7QR8o2meevoq8fxlSjh3OpDvWBd/bOrgDqeXrsvC474rrvPzW6d3zEX9SVnVeJ1X/M8kL0lkUI8YoXgUqvLtZ1m51J1J5k3VfD96rkojB+6/VQbGeyNdK06BtPglaFEb+idaNFNsAPiDopn0WM0ymuI4sOdl0yk+u6A0Lfix8YbCnsvTRg5VFNWypkUqwFd8IOddrhKkmUwrGmldLUuaiYoulGhSgXWvV6gQHCFNjxQfPCszE7JOo5Be6U0YnS0aRqdVEix5hRU4iczaDZQH0bpiiSrVQoXTKt2ZWIYs6u+Vp4lZtWmtEeiTKUUyx6A2yuEB/RzEGVm1QtGoLJJ7E6Iyez2n+lvwxUxNbtpLKVKQXjUuI+VvWHTOy+ucV4HRq0RRcSIgsdMva4aOE66mRuCV5H/AEy4o5uBDKdIkUy99R+gEku13MRZe04DWD2msbl5+bps1vQaTvdDT0AxcH8M4gUy2o9jo+UtlpcBa4Nhbr5oeJxLaVOpmd2b2tPztm5kN7oHeBOkarb498R08N8wl2UuidtAPM/Qr5px74mfiXMc6mwik7M0OAcDMDKQdRoY6LHljii6XY6grtgamDrOoduGZmOMBwDabdvlYMpd8xu0QvOVSSbr0HHeNvxWQva1pYMrS20DoNtNljupmdZWVuEX9Qtizqas2nOpA8UdtJdqM5dPJDmCwTKaYa6NFRqj3gIbYBujf7lA4nxEMED5j7Dn7pLEY0wQ0+ayqzSSSd1rw+LvlI6xqnUm6epaLLoJ+k9a2MkOU3q5clXPQjXU6HsNUAStRqO2rKFWMIitMTquhHw1dK10OjMpkJ7NrOh1Aq0wqvckcSidAXBRlOUQJigxByo5qyjaFlxPhiiHyg4G07ABqysdYr1OPbAK8jxSuL/sLL4+R5AtiFWpKAWyhdpdXbVXorQAT2wuNKM9qFuuZzCZJQX0EzSbKOKaXkLxs+hfAnxLQbgmYR0ioc7XCPmzl0Ec7EDyXuuwIAggNaAAANIsAvhFNkEOEgjcG48Fut+KcSGNZnkNvJuTy9ErmxvjPZ/FeMoNpxWLXVmzlOUO1uWnoLdV4HFtabgASJEaeXLeyx8U57nFznEkmVKWIc22ovqs+THKew1So0MpXAx2377JejiY1TLca2JlZZ45r0Iy9GkTuB4lX7IJZ+LBvMJbE8S2bfryQjhySfQo5UytufIc1mYqqajuQ5LrCXXdJRqdJb8WBQ2+x0tAKNNcq0wmWBSq0FXTC1+GW8Qr0qiLUaqAckZAVoKCuMbdSk5NsYl6GKtoqlZichLVwp3sf0Zz23TFBiDUK7Tqwn7EVJmk3RL1BKGMQERhlcjnTKNamsOVzs11ogqcxkh9oUVGmy4o0E9PxN5iy8dxGg43Xt67ZC89xOnAKh4uRR0ibPH4hhFlMMTumqzLolCkF6bYEjougZbrR/p7JZ1IgpYsLO0WFdq1YTTKdlncQEIexl0Gp4lMdsvNNqGU0zElNxB8hqPdJVAlGVij0XIONBUrGg2yq9iuxy44oRewSSBdlZVqUwFcVgEKtUnRVFoJRcjGpZKtNtEWi1Kx+LoJNkCrUTAFktXRoRpoF2ioXqrtVR4TUTsOyoFpYepIlZdIWTVCpCnIrHoea8petK6youOSUHlRn1kEi60X0kE0FVLQjAU09hkuKd0xSEKbGijQAsqOauU3Ir2IFCNUVAVElI6z2ldeb40dfNRReV4v9kpHmN01h1FF7kujsfY9sh1NVFFKI7C09Fn8QbZRRFdgXRhEK9NRRWEYxQTlEWXVEsgR7GKalTRRRRXZRiDyujRRRaV0Kg9LRMUwoopPs0x6CNS1dcUToTJ0J1ChvKiicyBaeivSKiinItHoYYUSFFEEIw7Ao8WUUVPRwu8Kg1UUUH2UQ9S1CbKiiA4AqKKJTj//2Q=="/>
          <p:cNvSpPr>
            <a:spLocks noChangeAspect="1" noChangeArrowheads="1"/>
          </p:cNvSpPr>
          <p:nvPr/>
        </p:nvSpPr>
        <p:spPr bwMode="auto">
          <a:xfrm>
            <a:off x="155575" y="-1782763"/>
            <a:ext cx="4933950" cy="3714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Protein Is Critical To Formation Of Mus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3962400" cy="2181226"/>
          </a:xfrm>
          <a:prstGeom prst="rect">
            <a:avLst/>
          </a:prstGeom>
          <a:noFill/>
        </p:spPr>
      </p:pic>
      <p:pic>
        <p:nvPicPr>
          <p:cNvPr id="7" name="Picture 6" descr="http://passel.unl.edu/Image/siteImages/AntibodyStructure1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Proteins: What are some EXAMPLES/TYPES?</a:t>
            </a:r>
            <a:endParaRPr lang="en-US" sz="3200" dirty="0"/>
          </a:p>
        </p:txBody>
      </p:sp>
      <p:sp>
        <p:nvSpPr>
          <p:cNvPr id="7170" name="AutoShape 2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QEhQQERQWFhUUFhcUFRUWFRYWFRUWFRUZGBYYFBgYHDQgGh4lGxUaITEhJSkrLzEuGB8zODUsOCktLiwBCgoKDgwOGxAQGiwlICQ3MzcuLDQ3LTI3NDQyNzc1NTYsNyw3Kys3NSw3Kzc3NDcxNDU0LCw0NSwsNDA3NzcsL//AABEIAN4A4wMBIgACEQEDEQH/xAAbAAEAAgMBAQAAAAAAAAAAAAAABAUBAwYCB//EAD0QAAICAQMDAQUFBwEHBQAAAAECAxEABBIhBRMxIgYUQVFhIzJxgZEHJDNCcqGxYjRSU4KyweFzdJKis//EABcBAQEBAQAAAAAAAAAAAAAAAAACAwH/xAAgEQEAAQQBBQEAAAAAAAAAAAAAAQIREiExAyJB4fCx/9oADAMBAAIRAxEAPwD7jjGMBjPn/wC0frGr088Co80GkKO0upg066hlkB9KyKQdiVzYFnxnnpft08ei08smzWNIJS2oiZNPAFiPHdM+0RyEEeivIPgVgfQsZ85g/aFLPqtF2NOx02p08kzbjGH9BpiPXwEINjyeKy1X2/iMeil7Ula2LUSoLX0DTxGRg3PkgUKwOxxnD6b9oJk08epXQzhJSojZ3hjQgqS7u7PSKtVZ+9YoZAX9osuofp7aXTsYtVJNHIC0W7dEGtUbfXG3fu8FfHOB9HxnB9P/AGo6aaZI9rLFLI8Uc5khIZo75aIP3EVtp2kjnjxeRE9uZtVqem9qCaDT6qaQCRxEV1ESxsRwCWjO4A+BY+OB9HxmMzgMYxgMYxgMYxgMYxgMYxgMYxgMYxgMYxgMYxgMYxgc31/2VOo1CauHUzaadIzDuj2Mrxlt1OkilSQSaP8A4qmT9mMSdlotRKskfeLSMkMjSHUMGkanQqrWBRA4A+Od7jA4rQ/s8jhGi7eolB0ayRA1H9rFK+50kBXi/FrRo/PnI2h/ZikZgDazUSJpknjgRhFtRNRG0bC1QFj6rsn4DxnfYwOP1fsEjw6GJZ3RtACsT7I5AwKbCXjkUoTQ4NcHNWm/Z4kSadY9TMr6aeXUJJURYmaxIrgrtIIJ8Aec7XGBxnSv2fR6eQbJ5fd1eR0022IIDJuJVpAncZAWJCk/Lznjpf7PRBJpW97nePRuzaeFxFsQOpBUsF3NQPBJ4ztsYDGMYDGMYGMZnGBjM4xgMYxgMYxgMYxgMYxgMxmcYGMZnGAwcYOBi8A5SdTVX1MUUx+zMbsqkkI8gKim/wB4hSSFPzJrjj17PN/HVWLRJMViJJbjYhdQxPIWQuPpVfDJy21np9uS6xmBmcpkptb1kQ6jtOHKmIOO3DLKd28g321NCq818c2ezPUW1MHebyZZ1HpZPTHqJI0tW5B2oLv43wPGb9UFif3hrtu3BQqvXKFU1/VJz9M2dN0KwIY0ui8knJs7pZGkb8tzmvpWBE611T3d4LDFZHZG2xyStxE7iljBPlRzWeOg9W95k1IAISKVUTdG8bUYI3O5ZAD95z8BxWS+oxqNs7X9hvkFVz9mynz54J+XOZ0WjVGllW7nZZGvxaxrGK+XpQfneBo9ouoHTQ91f+Lp0PpZztl1Ecb7VXkna5qr5rg+Mj6DrQn1JhQOEWESHfDLE24ybeO4osUPgMsuoaNZlCNdB45OODuhlWVfy3IL+l5p0kSSONUu6yhio1W0OT4+dj54HrrWpaHTzypW6OKR1vkWqEi/pYyth9oBJLp44xJ9oW39zTzxiliZvS0iAXuA454vLjX6UTRSQte2RGRq806lTX1o5GSNJXH3r0sm0eKLNCP1G2X6c4FhnKJ7U3DGafutPHESdPOIqbVCJqcrs+6TR3Vdec6vKhNDGV9z9dRmKe7H/HMiC/64jYrxgW5zltd7T9oa5WDltOzCLbp55FoaWKUb2RSv3nPxHFfjnU5UzaKMGWE7v3wuz+OKhSI7fl6UX583gWUDWqk+SAf1GU2o672tXJBIHKCCGRO3BNK255J1fcY1NCo0qwP5vPwu402gD5AD9MgzRJDK2pO7dKIdOfFUsj7OP6p2s/KsDz7Pa46jTxzN5fcfuleA5AtW5BoDg5q6v1b3eWBWDFJO5u2RSStahStCMEgcmzXyyd07RrBGIlulur5PqYsf7nNPU1RP3p937ukjUK5UqC3B8ml45GBo6B1Q6k6g0Qsc/bS0eNtvZif1q4DXudvIHFfifftB1E6aNZBZHdhRqRnO2SVUbaqDcTR+AOSdHoliaVlu5pO41njd20j9PyFRj++Z1ukEoUNfpdJBXzjYMt/SxgVnS+t+8aqaFQwjjghkG+GWJ98kk6t/EAJWo1qh5vn5XmVvTokkf31N1zRRpRqtiNI68fA3K18/LLLAYxjAYxjAYxjA06nTJINsiq4+TAMP0OV2v0bWgj4QEABAFaJuadfgy0aZT8PH1ts06vUrGu5jQsAfEkngAAckn5DOTCqapidK+XrITcNkknaA7zxqNqHaGPBbc3BulDEA5axuGAYcgiwfocpTDqIjMsKIwkYujs+3tswAbeteoAixXm6oVeS5OlLJRdpSwUAlJ5oga+O2NwoJ/DORdVcUxEWR+ta5Sw04SWWQducpFstVSUMjOZGCgM0ZAF2drV4NWOg1izxrKl7WvyCrAgkMGB5BBBBHzGVc2klhnaeFBKskUcTK0m11aFnKMGYHcCJSDZsbQRdnJEHTmkjT3l2Mg3Fu1LLEoLNe0dsruCilBYWavizlM2eu6xUTslXdpw0aJGAXb0ncbYhVAH8zECyB5IB29K16zKQFdWjbtujgB0YKDRokG1ZSCCQQfOQtZ0145IZoBvMSyxskkjktHMUZiJHs7g0S1ZqrHHGbdLpJZVf3o7d0m6NIpHUxoFChWkjKlySGY/Abq522QmdR1ywJ3HurVQFG5mZiFVVA8kkgf+Mh9D1im4NksboN5SUJZWRmIYNGxRhYI4NiuasZr6j0ciNfdyTJHKsyCaWV1YqCrKWcsVBRmAIuiQaNVmzSxzTNJ3gI4ioVI0kJkuyXdpEor8AAp+BJ80AsNXqViR5ZGCoil2Y+FVRZJ/ADKnpXUVMrKYpojqCZUMqqFfZGiEDYx2HaoO19reeODWzXdBV4ZokeQGWMoGklmmCn+U7ZHI4NeKvxmdK+qkkTuIkSKG7gWTuGRyKAQ7QVUWW3Gm4ArzgW+c/putRtKJgk3bm2QJOVXssQ77CKbeAzOQHK7T6aPIuxg6RGh3BpieR6tRO68iuVdyD5+Iyq6bpdVDHBpFEYSHtoZ99loIqAqPbw7KoU80u4kE0BgdJnP9Q6zGshk7czpptwllRVMcdqC1gtvfaKJ2Bq5B5BAsT0lN3c3TXu3V7xPtu7+53NtfSq+mVZ02qhE0OnWM92SSSKVnrtGZizmRK9W12JAB5FA7fOB0QN85T9Y1ylhCscsroY5mWIJ6AHtC5kYDkofSDZo8ZKn6Ukh3M0t0Ads88YNfHbG4UfkMhSwTQTySwosqSogKtIUdZI7UHcQdyspF/EFTw27gLXQatZ40ljva4DCwVNH4MrC1PzB5GQPaDVpsOmKu76hJEWOLb3Cu2nYFyFULvHqYgWyjyQM9RdMMkcfvLuZFHqMUssKlibNCNhYHgXzQyPrOnvFLDPAO5245IXSSRtxSRkfcsj2SwaMCmNEMeRQBCx6br1nUsFZSrFHRxTowqwwuvBBsEggggkHHU+oLp0DuGO5giKg3O7saVVHz+N+AASSACci6bRyTIfeiVJkLqkUsidta2qpkj2l/ixvi2+gOaeo9HIWJoLZ4Zu8qyyyOHuN4mUu5Yr6JGr4WBx5wNns/ql2+7bJI3hVAUlC7trWEbdGSjA7W5B8g3WTuo6xYI3me9qDcaFmvoMg6WKaZpDqPs4mCLHHHI28bSS7tKlEEkqAqngJd+ogaurdCD6aeGIuWlQp9pPM4/+7Hb+IwLOTWqsqQG90iSSLxxtiKBrP4yr/fJOUUXQVj1cWoiFKsM0b27sSZHhKUGJ4+za/wAsvcBjGMBjGMCq180jTLBGwQbGkd6DNQIVVQHjkkkk3VeObHjpbGR3EtNJp3MYcCgQ6I4bbdBtrAH8DVA1m7q2lU1MWZGjBp0rcFaty0QQwNDgg+Bm/p+hWFSq2SxLMzG2dj5LH8gPkAABQGT5bZU4ffqUMzjGUxQurwNIiqosiWBv+VJ43Y8/JVJyYMpNVJKNYREqN+7qSHkZAPtGojajX/bHsa7NpiXPq7+rB9RYCtXMKBIsgVQ4HAHAwLLqkReGVFFlo3UD5kqQM3wilAPyH+MqOvSSCXSdoKSZJLDOyKR2JPJVT/jNfs5LI0+u7oAYTxjarl1A91hPBKj53VfHAvsh9JhKRKrCiC3H4uSP7HIXta7Lp1Kfe940YFsVBvWQiiQCQDdHg+c06OWU64iUIv7sCAkjOD9ryTuRaP64F8chdPgKvOSKDyhl+q9iJL/+SH9M1+0zVo9UQaIgmNjyKjbkZXGWczaMSrGqln+5K7lj7u9BgYxx8fJ+GB0eQooSNRJJXpaKJQfqrykj9HH65Nzik1E/ukNiPZ7zCN4lfuEHXKPu9uufBG754Ha5C1EJM0TgcKJLPHG4LX+Dkw5x2tnnCdV7axlVd6ZpnVl/cYCdoEZA5N+fjgdlkLqkJdUCi6liY/gsisT+gyRpfuL/AEj/ABlE00w6hOsQRgNLpSQ8jIFubV8qFRrJrnx90efgHRZB63A0mnnjQWzxSKo8WWQgDn6nIvsk5OkiLfe9d8k89xvBPnPHWZJBqdN2grEia1d2RSNqc2qnn8sC6zOUfszI7PrO5QYamqVi6r+7QGlJA+d+ByTnv2pd1ijMdFveNOACxUG5ksEgEgV9DgS+iQNHp4o3FMqKCPkQPpk7Od6ZNKeoahZQqkaXTEKkjOvM2qs+pRRNV4+AzosBjGMBjGMBjGYOBD1kysw07AnuI7ceKQoDZ/5x/fNuk1Qk30CNjlDfzAB4+nOQ+odLE00TuqsiJIpVhfqcx7SB+CH9c2dH0PYEigKFMjOoXwFYDj6eDk7u1mKMOd+1hjGMpk87Rd1z4v418sIgHAAHk8cck2f756xgYKg0SPHj6fhmAgBJAFnz9eK5/LPWMDDKDwRfIPPzBsf3GY2C7oXVX8a+V56xgYZQQQRYPBB8EfXMbBxwOPH0+HGesYDPHaWqoV5qhV3d/rznvGAzx2hzwPV54HPFc/PgVnvGAAzyEF3QsgAn40LoX+Z/XPWMDyiACgAB8hwMFBYNCx4PxF+az1jA8qgF0ALNn6nxZ/QfphkB8gHm+fmPBz1jA87Bd0Lqr+NDwP7n9c9YxgMYxgMYxgMYxgYrFYzOAxjGAxjGAxjGAxjGAxjGAxjGAxjGAxjGAxjGAxjGAxjGAxjGAxjGAxjGBradQwQsNx5C2NxA8kDycRTqxIVgSppgCDtPyNeDnCe1Wtj0/W+nSzuscZ0+pQPIwVNx20Nx4B5/uM5TRdYlEk8mhmCLrOuLAJgqyK8bwtuKbhRogEEfIfDA+1Yz5FJ7QdQVZNMNUHeHqEmn3/u8OomhWJXCxGRezvG74gX8M1t7aTywadY9XN3O1qZJCINHCzdlygaWSWQxBVI57YJar9PjA+w4z4v07qk8+q6frZdSVll6bO4ULEA7owGxQV53kbiBz6eKHGSY/bud4un9vUo0kmh1s2pCiInuwwboy4A9BDq3HANHjA+v4z5MOvaxdP08y62RpuoL3gsMGmjZUSBXKrLO3bQDcGZiGJPAAyl0HVZ9ZqOhavUaohi+uj3BYQpMW4DnbtLSLtjPw8FaJwPuea5JlUhSwBa9oJALV5ofHPj/ALN+22vmkhnZgwmOoD6Vm0qhe2rlVgRW7+5So3bxyCfpmvpHU5NVq+h6ibWrqHmbUSNCEiXsEwtajYN1D7vqs2uB9oxjGAxjGAxjGAxjGAxjGAxjGAxjGAxjGAxjGAxjGBE6j02HUrs1EUcqXe2RFdbHxphWYj6VAqpGsMYSIho1EahY2HhkFUpFnkfPJmMCBqei6aVXSSCF1kbe6tEjB3/32BHLcDk854l6BpXEatpoGEP8IGGMiL/0wR6fyyyxgQR0fT/Z/YRfY8xfZp9kT5MfHo/Ks1wez+ljsppoFJ3ElYYxe8bXul/mHB+YyxvF4EHVdG08qJHLBE6R120eNGVKFDYpFLQ+WG6LpyqoYIdqP3EXtJtWS73qK4a+bHOTrxeBDh6RAkrTpDEsr/elWNBI39TgWfzOeNP0PTRv3I9PCr7i+9YkVtxFFtwF2QfOTycXgZxjMXgZxjMXgZxjMbsDOMYwGMYwGMYwGMYwGMYwGMYwGMYOBD1vUUhKhrLNe1VVnZq80qi6F8nwLGbNFrEmXchsWQbBVgR5DKwtSPkRkHXo6TpOsZkXttGwUrvW2Vgy7iAR6SCLv7uaumv2jLLKO2Z5QQho7B21jXuFSQC3b+dWQLvJvtthTheOfvHK7xmAczlMVFqzL74ez2/9nW+5ur+I1Vtx7GMx0x3EFveNXdXVjWTXV818ssOqzGNA61ZlhSyP5ZJ0Rv7McmKtYFN18yd3Sdrbu7kn3922uxJ/u85p9mjJ39d3du4Tx/cvaB7rD43c5bdTkKRSSD7yI7LfwIUkZuh5APxIBP6YFT7XFhp12Vu950dXdWdZD5rms0aIy+/ETbP9mFdvdX8Xm92dAy35yJ0qUyRq7VuO4WB8nI/7YGj2nNaPVf8At5v/AM2ytufvaLu9rbuetm+793fzu4qv+2dIRkPQzF3mU1UcoRePAMMb/wCXOBNziEaf3SEkx9v3qHxv7lHXrX0zt8gxykzvFxtWONwK/mZ5Qf8AoGBOzi9a0+3qvbMWwO/3t+4fuEBNVxnaZC1EhWWOMVTiQtx52ha/zgSNL9xP6R/jNuBmHFgjxY8jyPwwOZ0vtfEYndmTud1444Q22R175hhIDcndwbAr1Z0+UWn6XG8WlihP2WlkC0wst7sGjUX8CJFVr+Ow/PLzA8rICSAQSpogHkGgaPy4IP557zhdUNVHp9TKrIh1k7IqmN1mQzSLpYHDbqJEYjbaUFVyfjncRptAA+AA55PHzwPWMqYOto2on05ZB2Ql243lmUu3p/3QpTn/AFH5ZN6brBPFHOoZRKiyAMKYBwGG4fA0fGBJxjGAxjGAxjGBisiavQK7BvBra3AIdD5RwfI5/L9blOwHJNfjkXWahgVWNbZvib2Ko8sx/PgeT+FkJdpvfSuR537vZdEWJu3GrKW3lFFmRibAs0K54uzdZPbqaJQckMQD6Vdxz8mVaOR9V0ZXLkSSIsv8VEYBZOAtm1JUlQBakHLOJAoCgUBwAPAA8AZMRK+pVTNrKbUamWedoImVEjiilZjHvZmlZ+2FDGlC9qyas7hVUcl6fXlI094K9zkMYldkJU0SKBK352nxyLNXmjrOgTcNQJJYZDsgLxbNzq8m1FcOpUgPISDVjc1Hk3P6dokgjWKMUq3VkkkkkszE8liSSSfJJymat6h1BpHh08BC95ZXZ3Qmo4iisFRq9RaVRzxQJo8Zv0mpeJWGpZG2vtRo1a2QqCvcQA7G5I4sGgeL2j11vRI6iZmdGgDOskZAdRtO8UwKsCP5WBHAPkAjZ0np6wqxUszSN3JJHovIxVV3NQA+6qqAAAAoAGBF6n1Y7FGnruSSrCpkRwqlgWZmU0WpFYgWLNCxee9GZYS4mdHjChkZU2yDk7wyLwRdEMK8kEcWZfUtCs6dt7q1YFTtZWQhlZSPBBAP/jIfRNEo3T9ySV5AEMku3dtjZqUKihVFljwLN83xgOodbVIZpYwWMaFwpV0DH+UEsvAJrn4ZjRxaiJ1MssUiuD3Kj7bCQAUY6J3LQIprPg3xWWOr0yyo8cihkdSjKfDKwog/kcqumdNTulzLNK0BMSCUqRHuRGO3ao3Hayjc+5vIvk2E6LqcbmlLXyeUceBfkrWVHS9RqZo4dYHi2z9tzEy7dsEnKgSgkmRQ9+NrGwAt7h0mc9B0OISCEPKY4Sk6acleyhLsY9vp3kK0ZIUsVWlocCgtT1OPdstrvb9x6u687a/PKj3jUz96aF4lEUkkcSSJYcwtsk7sl2gZlYAqOBRO7xnR5Tav2dSQyDuSrHMbmhVlEctqFa7Usu4CjsZb5vknAl6nqSxkAq5td3oUyUP6Utj+QzXqusomxVWSR5AWWNEIk2rQZmD1sAJA9RHJrJOp0EUoAkjRwPAZFYD8LGVk+jkgn78MQkRoY4DGGVGTtO7IU3ekqe6wIsVtWrwJfQJEaBe2WIW1bcpV96sRJvU+G3WT+OWByr00Go7am4I5SS0qqjOhLHgBtykkCgXI5q6HjI2unmeaDSlu1vjlmkaNrYrE0SBELLxfeBJqxVA83gT+nOZe47cr3XEYIHpEZCf9aMwP+rJ+VHT5jBvWedHXu7YmZkD0UU9uSqBcNuqhe3bfNkzdfr44E7khpbAFAszFvCoqgsxPwABOBS9T6BHPBqtL6XkmLu7OoJTv2oINcFUWl+PpX8c6KNAoAHAHAHyA8ZWdE1EchmZGJZpAzq6PG6fZqqhkcBh6UsGqNmstcBjGMBjGMBjGMCh6yY/eIvedva2Pt312u7uWt27jdtvbf+rNns3VTdv+B3fsa+7t7ab+3/o7m+q481xWWHU5CsTsACQLAIsfpkhRk221nqdlnrGMZTJC1myVuwSQymObgfCOUMvPjlkrNuh1qTLvjNqGdLoj1RSNG4o/JkIv6ZXazpPe1PcYyKghCgxyvHbbySDsYE8V5z17L6BtPB2nBBEuoYW24lX1MjoS12SVYHnnnnAmdRdCOwxIM4eNaH+hifoPSCeflnrSapGLxKbaEqj8EUSiuPx9LA8fPIXW+mmd9P8AfCpI7MUkaNgDC6jlCD5YcDNfQOltp5NV94rJKjozyNIxA08SGyxLfeUijgWes1axKGc0C8cY4J9UsixoOPmzgX8LvNGjZImGmBJYKZKI/lLnm/Hk1mj2l0LaiERLfM2mY0xQhY9TE7kMCCCFUng3xxmjQ9IMOrMqmQoYAlySvIdwkuhvYkcfLjAttXqFijeVzSorOxomlUEk0OTwMjQskT+Tepk3KK+KwqKFeBtivnM9dgaXTTxoLZ4ZEUcC2ZCAOePJytj6H25dLIhlbYW39yeSQKDCyghXYi9xA4+eB0GVaauIfve47ZO3APSfPeZE4q+Xlr5fHLTORT2bYQR/xe4uoikKHUSGMKurWRvQX2UEBNV/fA67GMYDGMYDKvrWnjkaFJFJLSEIyu8bx1GzMyuhDDhdpoi9wByzJyg0HW4p4YNbwTIRHGEbdQndQti+DtVWPxFN9bC10XTo4Y+1GgCckg224sbYsWssSSSSSSSecrep9O7TaeSCEMsMru0UYRD9pGyF0BpSw3fEiwzfGgb0ZB6lGzmJVBruqzkGqVAXH6uqivrgRdH3ZDJP2FhdiqJ3CC7xR2V7nbJCeqSTaLagbPJIEfrvUZ44OI9szyxRIInEhIdx3Cm9V5WMO1ED7udBmmbTI7IzKCY2LoT/ACsVZCR9drsPzOBV6DrXf1LQIrKI4g8okjkRw0jlYgu4UVIjlsixwKPnLrIun0SpJLKCS0pW7rgIoVVXjx5P4sclYDGMYDBxjAqeo9RMU8SUxV0lJCoXa0Me0+kWB6j/AGzb0bWGYSMbAWVkUFSpCgCgQefickyaRTIsp+8iso54pypbj/kGZ02mEe7b/Oxc83yav/GTabtZqowtbftvxjGUyMYxgMYxgMYxgMYxgMYxgMYxgMYxgRupaYzRSRBihkRkDrRZNykblvixd5WT+z0Z1GmmWONfd9x3BQJCe2Y41sDlQHckE+Qv5XmMDzIwAJPAHJ/Aec4jRarVLpoqVR77MrrIJGWZBqpjKwMZTykJI4b+TwM7nNUunVijMoJRtyEiyrFSpK/I7WYX8icDbjGMBjGMBjGMBjGMBjGMBjGMBjGMBjGMBjGMBjGMBjGMBjGMBjGMBjGMBjGMBjGMBjGMBjGMD//Z"/>
          <p:cNvSpPr>
            <a:spLocks noChangeAspect="1" noChangeArrowheads="1"/>
          </p:cNvSpPr>
          <p:nvPr/>
        </p:nvSpPr>
        <p:spPr bwMode="auto">
          <a:xfrm>
            <a:off x="155575" y="-2400300"/>
            <a:ext cx="510540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5224271"/>
          </a:xfrm>
        </p:spPr>
        <p:txBody>
          <a:bodyPr/>
          <a:lstStyle/>
          <a:p>
            <a:pPr marL="624078" indent="-514350">
              <a:buFont typeface="Wingdings 3"/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ENZYMES</a:t>
            </a:r>
            <a:r>
              <a:rPr lang="en-US" dirty="0" smtClean="0"/>
              <a:t> – speed up chemical reactions</a:t>
            </a:r>
          </a:p>
          <a:p>
            <a:pPr marL="624078" indent="-514350"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HEMOGLOBIN</a:t>
            </a:r>
            <a:r>
              <a:rPr lang="en-US" dirty="0" smtClean="0"/>
              <a:t> – carries oxygen on red blood cells</a:t>
            </a:r>
          </a:p>
          <a:p>
            <a:pPr marL="624078" indent="-514350"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INSULIN</a:t>
            </a:r>
            <a:r>
              <a:rPr lang="en-US" dirty="0" smtClean="0"/>
              <a:t> – regulates blood glucose</a:t>
            </a:r>
          </a:p>
          <a:p>
            <a:pPr marL="624078" indent="-514350">
              <a:buAutoNum type="arabicPeriod"/>
            </a:pPr>
            <a:r>
              <a:rPr lang="en-US" b="1" u="sng" dirty="0" smtClean="0">
                <a:solidFill>
                  <a:srgbClr val="C00000"/>
                </a:solidFill>
              </a:rPr>
              <a:t>ANTIBODIES</a:t>
            </a:r>
            <a:r>
              <a:rPr lang="en-US" dirty="0" smtClean="0"/>
              <a:t> – fight infections</a:t>
            </a:r>
            <a:endParaRPr lang="en-US" dirty="0"/>
          </a:p>
        </p:txBody>
      </p:sp>
      <p:pic>
        <p:nvPicPr>
          <p:cNvPr id="9" name="Picture 4" descr="http://www.masimo.cn/images/anemia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90600"/>
            <a:ext cx="3657600" cy="3060192"/>
          </a:xfrm>
          <a:prstGeom prst="rect">
            <a:avLst/>
          </a:prstGeom>
          <a:noFill/>
        </p:spPr>
      </p:pic>
      <p:pic>
        <p:nvPicPr>
          <p:cNvPr id="10" name="Picture 8" descr="http://www.chemistry.wustl.edu/~edudev/LabTutorials/HIV/images/enzy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2857500" cy="2076450"/>
          </a:xfrm>
          <a:prstGeom prst="rect">
            <a:avLst/>
          </a:prstGeom>
          <a:noFill/>
        </p:spPr>
      </p:pic>
      <p:pic>
        <p:nvPicPr>
          <p:cNvPr id="11" name="Picture 6" descr="diabetes_mellitus_-_insulin_treatme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724399"/>
            <a:ext cx="249555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Proteins: What FOODS are they in?</a:t>
            </a:r>
            <a:endParaRPr lang="en-US" dirty="0"/>
          </a:p>
        </p:txBody>
      </p:sp>
      <p:sp>
        <p:nvSpPr>
          <p:cNvPr id="3074" name="AutoShape 2" descr="data:image/jpeg;base64,/9j/4AAQSkZJRgABAQAAAQABAAD/2wCEAAkGBhQSEBUUEhQUFBUUFRQUFBUUFRQVFBQUFRYXFBQUFBQXHCYeFxwkGRQUHy8gJCcpLCwsFR4xNTAqNSYrLCkBCQoKDgwOGg8PGiwdHCQsKSwsLCwsLCwsLCksKSwpLCksLCksLCwsLCwsLCwsLCksKSkpLCksKSksLCksLCkpKf/AABEIAQMAwgMBIgACEQEDEQH/xAAbAAABBQEBAAAAAAAAAAAAAAACAAEDBAUGB//EAEMQAAEDAgMEBwYEAgkEAwAAAAEAAhEDIQQSMQVBUWETInGBkbHBIzJSodHwBhRCYiRygoOSoqOy0uHxQ3PCwxU0Y//EABoBAAIDAQEAAAAAAAAAAAAAAAECAAMEBQb/xAAuEQACAgECBAQFBAMAAAAAAAAAAQIRAwQhEjFBURMyYfAiM3GBkQUUI6FSsdH/2gAMAwEAAhEDEQA/ANpoRgJAIgFeIIBIgJ8qkaxQhDTcp2nigFKD2/fcrEIIJE90BDTcIlPUE28VC9uWI0QCSVKi5XaX4kD6nRUxLTIe/cRFwPqtH8RYgillFs5g8Y3jvXF9K1tSJ7TcxNgfErNny18KCl3C2vt6oBlZDGiwgC0ctAsF20ahPvuPeR5Lr3bH9jme17TuewCoxzd2YTLb7536LOrYGmGh0N0+GFRjyQkScJdDFoYqr8bh2k+q3dj7bfBa+Kjd4IEeGhSwtGi7Dk36cmAyB0eUTJ0mdIvvRYbDmIawkjeYgTz496E5xW4uPHk6nQ4Xa7WuFIjKABkO4DTKeyFqrjukBIBJmIBmGnjuMro9jViaUG5aY7t33yV+HLxbMZrdl0hMAiIShaCDsCkASY1GWIgAhNCOExCJAJTSiIQkIgAzJIsqShC41GkAnCgAWGVNTQCmjZTQIEAnTgJ8qJAVDVCnIQPYgE5/bdMHLOl/nZcriNjNJu8DdJyyeA4ldttHDZm6aLCqUm0zcS77+4XJ1PEptovjTW5X2PXfQszM5vB+ndMELVxOLo1G9emAd9gfmAs7pHn3W+A9bIS936jHIx9Vh631HJMPTpt0aOwNCj2liy+Whr2t3luUk9o4KWi13H5KdlOeBUcu5DFw2x6Zux4m9i2HDjv9F0eycOBmjTq+oUZ2eM0xlduPFaWDo5Wk/FfuWrSuTyXYklFLYPKmAuncmAXWsqJGo1FmhEHprAOhKKUxCJAChKOELlCAZkk0J1LIaITpoRFqYUIBGGoWowgQRKWZIpOagEUpiEg1RvqINhALVg7Qw8PJaAT8TtB9VuZ1i7SxTZJJAA37lg1VUrLIGdVpE+89x5A5W+AUX5duhA77+aqu2u0uhoLhN/ubLQptDhLZA5x3rmTkoc9i5Rsj/Ks+Ed1vJXMLR+F7hycczfA+hVZ7wwwQSSBlGlyQPVOMXBhzCOyHeV0FOLJwmzRaXEZoBbcEaHjB7Jty3qy8qlha2nDdu8QVcLl0dIkouiqYoSLU6QW9CAwnCeE0IgEQmRBKExAUxTlIKABhJEkiQvwnypQnCIoTQnSCRUCIpi5MSog+YiyWwijmUD3gAk2HFPUqhoJOgXN7W2rJ5bm+pWbNmWNepZCDky7jNqyIaLcSsmvTa/3gDwVXDYovPLRWXtK5GTUNumaVChMoUxoFs0qTWgCAFgMbdaWLxE2B0mIMfeixzbm6QxM4NdVbb4RzuQpK2BYDHeocDSMsJ4t1M7/+VNXJL+4LPkycM1H0ClsIUWARFj3qy2p3qo5Ucdin0yC24mCtOn1Uk6QrgmboKKVnbP2m2pyO8eoV+V6DDnWRepmnBxCRAJmhGFoEBypiFLCGEwCMhCQpSoyESApJ0lCGinSCSYQcJyhSJQCC8oCncsvauOgFv9r6KjNkWOPEx4xt0Utq7Qmw0Gn1KwHMLnazO/gixFdxd26BW6dLKOa4OXK5O2bopRWw9CgGBSVXWQSo3sPFZupCWjTuO0eau4ZnW7r/AH3qnh6dwrGDqnM7wQ3aZKNLJGm7L8r+iBzgST92RGpc9oQVG7wsrje4UKFBiMOHAg71LnTPCRSoNGLhcC8Pgai4PquioOcLPEH5HmFBhqYDpPcef0+qv1JcJ1g6HylWLWzxZU+g0oKcRmuUjHKu0qVgXrsWRZIqS6nPcadFhqFwSY1GQr0KRQmIUiEhEBGnRZEkSFsFIJBJEUSYlIpigEhxeIDGk+A4ncuPx+OkneZud08VrbcxkkgaC3fvKxsPhM1zpM9q4eqzKc66I1440iahQmHO3D57/opnhPUfChNUrl27Lxy1G1gUbQpmUyhTYdiRogW7ApaVK5QMG8xyjcpqaj+FUQky3UjAe1Ryl0sKrdkJa9BoALdD4tPwn671Xywp24gfXmnqUbS0h3L9Q+vcquBxfoQCk+NbjT/dWcNUnqnhY8YWeasFGzEffBLkxcSCnRNTrE66gmee5XafFZdSS4FsG4kTB7ROtu9XsFV3d49fmu1+l5uH+NlGaPUuNCKEgU4XoEZQCEMIyEoTAI0kWVOiAnTlCCnKgozlXxVfKwnhp27lYVLa0CkZ5RzKpytqDaHjzMF1a8QXE8ApsPhzUOVoJPCRu71Wpkp3Vqmgc6ORK80nv8X9G/6FnE7JLPegcszJ8ASqhoNGp8z6KJ7XnXMe1x+qA0D9lLJPoFFillDxYntRBxP6Ce0+iVDCw3MYmYHh2KRlPm1CMXVkYwqH4QPFE15REgb2pulHLuVUl6hQhUMJ2OB1JHco+mHBNM7ilgtwlgMG53yRB3MeBVcA8CiA5HwKu4b6ClvEtzgWkiRIBu20eqrHDRrI7k9YB1PW4Ijv1CqAu5+JVTi03QS0co/UPLz1UtGrBBGip9ITY37VJScB2SJT4uNSTTA6OgY5ShQUirEL1kTAxiEyJNCcA0pJpTpgEkJJwE8IABCyPxG+AwcSfRbACw/xJrT7/RY9Y6wstxeZFSjlA+qs0toUWjrUmvM6mo9scoaVi4i7zyEkkwAABJJOgVTGYltMw9tSYkSOiBHEZwSRr+kLkYcUn8SNOOOXPJrHG/ubFfFNc4loY0H9PVcB2F0lV3OHxeQ8llUccHEDo39a4h7TIvcAsEix37ipW1wW5mHMLA2hzSdMwv4gkW7k8tO+o+bFqMMeKUVS+5oZ2b39tzu0U7TRB1BHG8rDzqfoYgvLWNIkF7g2RxANyO5GOnj0VmD91N9DadUoROaO4qo7Fs/6ZcT3/RZ+JfMZYLT7paZB71fp4EsZpBMXNhJ0aCd6pyYVVVuPHUTsifiC25sO5T4cucJGaOQn1VFtanmzPd0hzmmynR673PFyALaC5Oi0qO0RXptNEENcDqIcIJaRHaCqMmneNW9l1ZatQ2QOxxBi5PD7KlpvqG5ljdZl31V+ls9lJuY39SmbhDUu6w3BSKe3Pfl3Y6m+pSdVn9U8tU0RrI7oWpUoCm2GZQ8+7mIF5iVXYXES7K7WYqNjdHrZaf2cmvi5jqUmuRXZVHFC5wG9a+Gps+FrTuGYElZ20qI6Q9g8lMmk8KHFYFJt00a2E90dgVzMqOD9xvYFeYF3MflX0MsuY5SlIpo+quEHSShJMQlCcBMCnlAUZYH4jPXZ2eq3i5c5+IX+2YP2jzKw635TLsXmMPEMz1Sz4n0jlkDpGsLs7JcQJ6zTB+HkFpYnbVJr4e5gIdJDRncROaDlZDDmLtDvJmVi42HOcDcZj5oelfAHSOjg7K8DszgrHhyqMUmXYdZCK4Mi2V8vUtna1I1Gk56mVuVrckuHUyOynNoZJiCZOqDG4sue5zpzPY2mGmzgJDy94vluLN1vyUPSP0zujg2GDvDAFFTaBpAuneWLWw+f9QjKPDjXSrfYTnclexmJpU8aHVg0sbhqQ67cwkBug4wXR2qpWFytKvh3txb6mSGilTa15aC3Nlp+7Op97Tmpil1OXFczO2WKlM0BBY2vWqODSBPRhrIFxIEz2wCq+3Hl35rrH/7VAAz7sdILcFr/AJU12Md0pp1KL3nPlzkhxBMXEGwTYnZlGlTqucx72jLWcHO959NsDLEXJJNyZJKbxYSez32/2WKO3vsZ238JSw2JpOObD0XU3tL6IDTn0ILoMEtyidYFlvbHfRZSplo6Gm45KTanVJ6xy2NyXXdxOZRP/E1PoWPzHM8gdGxvSPzkBxbA3jMPELG2/tttcUXMDj0WNY2DAL3BjiAOF4F1TKLyRjDItub7bdC1NJto6Da+1BSa+rUDiymWNytiSXODRqQNStxtSI3TELz78QbRrGhiKFdtMPHQVAac5cpqMtfWJ81LXw9TGVasA9R7WNquflp4dlOC4taDLnugnSOYV2KCjNyfm3/BOPoegQDqBPYh6Bvwt8AgaYUsretxraIxhWAyGtBGhACydrD2h7AtlYu1z7T+iFk1i/j+5ZBtvc0sCfZt7FoMWZsy9Nvf6rTYtOHyL6FUuYSUJgnlXoQUJJ4SRIIFIlCCkSoxRSuZ287+Ib/KPNdISuX2y/8AiuwDyC5+u+UXYvMUcPUDXu6rXZjHW0F/+FpBwA/6U2EHtGX/AH7+1VMBiNW9Ro4u4l2ouIME3G5oVsVgRIewSJ0i5EH9etvkseHy8zMilj8RByty3Akt9Pkq+JptY6k3LPS0jUD81w9s5mBsRFmj+kr2OxpDbOY6bEAHQySbO3E7/qqWLqfw9Gpb2FcAz8FSD83ABOq499wUT1nzXqszBlKhQHS26vSOAJcQLuMPMDi0KKpthrKbg6lUzMY19MVIl4ecrCQD1RvjWAonUzVwuLqNu6pVFSBcmiypw3xDvBG6izEUKgwrXuqTTqGpUJmq5pPUD3WMNzGBABI4yrpY4SSTXKhlfQGttGthqjmu6ORh3VoY3ql5JDZm9iOwws7GbIc6g+s5rwBQc4uqPJdWqxmDwyYa1u7sFloOaauMIxDIzYUtfTaZcxhdlEuFs0uLraSEVToMK0Or131A6mabGVRbozZ3sxxiJMDgomouqDVlDDV6VGtgajy1rBQdmdaG1SzrF5H6oLdbqGlgKlUk06bpO0OmGZpaAwtc4OdI0uJ7VtYPEUm4V78NRbVa0hwptBc4vJAzHNLpAvbcLK5gdrvq4qvSc0M6IUi2JzS9geQ7dYmLJOJ8DaW69++46iuTM/E/hqti/wAw+qG0HVRSZTaSH5GU3tc4uymDOW1960K34TpOrZjVqNz5TUpNeGsqFoiSNYMbju7UsNiXOxFRpqEkU35qc2EkdGGM3Q2ZO8uHcm4apVZS6jgKdNgh5LAXZcptrad43K+Li1aXvb39jWtOlzfvc3KuKY0wXNB4TfWNNdUNXEhs7y0SQNd8QN5sbLLGxA3MS5rQQDMGWOhocWOmGyW5piZN5VxmLouectRhcYBAe2TExoeZV1vrsBwjzjbLsrD22faD+UeZW3Kw9unrjsHmVTqvl/gTHzNDZD/ZN7/Na1ILG2KfZDtK2KJV2HyISXMkypQnSWhFYOZJKEyJAcyRcgJTSgxQpXJ7Wd/Fu5Af5QupLlyG0n/xVTkFz9d8suxcyvSqQQeF7qydqOt7ttLG2nPl8zxWrsnC0/yzXuY1xLokjjUyeqoVdqMFLP8Al6XvMbEfEwPPmqcWlm4pqVGdRZQr1i9xcYkxpyEeiehiGhj6dRmdlQNkBxbdpzAyFrMxNMuY3oKfWbTJtpnDf9SlxJpNDfY0+sWjT4sv+pWrSSTuycDMZmJLXA0h0YaIaGkmBJJEnWSSb8VfGPFZjm1C+XZbsdlc0tcHAtO64Cg2u5oFMtYGSaoIG/K4AHzWYKm8GCsmaMoT57oibTNXZYaytkYwgVHDM9zi974v1nHdrYLM2XiDUqVcRAc81crZE5aY3NB06pYO7mrWz9qhtRpfuOvy9VQGAxGGqOFKia1MuL6TmOaG390OvuETppqpjcpKXSTr8D9ilicQ6i7Hii4sALILZGUurNkA7veeFo7JxLhi8SRJMYbv9i2VXpbNYaFalVqhtas5r6jwC9oIfnyCIzHWbxLuSvmg2m99Sjnc6p0eaS3LFNmQZWi94BuVfklGmr3r/hIp8/fU6LA7QYbQGk3Nokq5XxIaxzzo0EmLmAJtxXOYbbTNHsI7oVp1YVGEU3XIsDpOoBS49ROOzVl6ptWQYmoTU9q+k12XP1nA9G0QDkYYgCSC/fIuNFYrUm9HJqjLMhzi3IQSIF7EQI71RZnNSu9rKjm1GtDSDQkFrQCAH3DgZgOtYzuVXF7Or9BRaxsPo3sad3Op1WCzrdUuaXW0Jy6QuNO8k05ySe17rt/VPYvk2bez8SWOyy0tkMIDgcjjoQJloJ6scdwug2/7zez1VPCYd4rubBa17mPAJYSXNqGpVqNy3DDLQM15Oit7fNx/KfNdPHKUtO+J2lVP8AfNPqXNiO9n3+gWzQWBsKp7M9voFu4crqYHeNGefMtJikClK1FYyZPKShCq5yEvQkoZSsA+fguQxz/b1T/N6rrSVxuMd16p45vNc/WeVL1LYcn9DosDU/gmfzNP+MCuexlsMedVn92mG/8AitelUjBs7AfmXeiyNpn2P9a/5T9VsxbQS+hWlsXaTvbM/wC3R8qKt4wz0X87P/T9VQpH245UmfJtJW8S7r0h/wDoP82HCtCUtrO6lL+uP+IqFTBvE74iw1vwVnaD+pQPJ5/xCqr9pWjKNI1Omm/t11XKzV4sr97AioW+NtDMw7nASAJ0kxx+h8E1NlQGGkgHc4kDSfLyTN2q4uhrJJM6mZ3m/d9lSYes/PdsNIH6pyyTcXuTMfJV8EWWxhB7xsGC5suYdwtrfgN6CmxwPVdG+9rTHmYVinWdmgs6p1cTBiTeN17dnimFQkyGGYIGYgOde7eruE6a9iKwxQ/hR5q/wT4WtUNnMB3XsefmjZWZMwW+XBU6eOnRo0j3rxbl+0eCKpiLWYZPvD9Os28Aq5Rg0K/DrZ7/AECDqmcmg6CX1SZuHhraMAjjLik7a2LsIpjMSAQJNtTZxEfUKOg/qGHNp+0qDrBpsWUSfetu+ahqF2/EgxwDLGYt3GVb4GOaTlFNnZx04q0uXZmnsepUa8F13upnOSQZiq8N0MacFb2pUcYzRodFk4So1pp9bPLKnWG/2snzV3EVARZUZpuLeNctjDm+bZpbA9w9q3qC5/YRse71W9hyuppd8cTHk8xbYU8oUlrKh5STQkiQoSmJTSkUrANK4+owuzxcmV1r3QFzWFIzHtXN1rrhLsatND0tpNFMMc2rZrRpYFsyYkaypqu0KLgAWOiXGOjbF83O3vD+yE9aiCZVaoANZ+Szw1c+QfC9Sz/8jRzZusDBBORvu3ygQbQI7co4InbUokzJtcSwWNzPjk/sBZjqg5ocw4qz95MPgvuFtXEsdkFMkhrSLiLlxd6rLer1USUqVK+n6Xf5Ssk83FJtgenvqZ9OuWGR854g7iOAUw2qTuZoRo6wJnjxurTsNa6BlMToistBWKaVKRXdtZ17MvPxb9f1Im7Wdezb/wA3K93ch4K4xgGoHgrGFa3NoNRuHFP42weDJ/mYgLeKduIjRy1Q1vAeCaG8B4JfGXYRad9zKfVzNgmeu50z8TWNj+581G5oiIHbv8VrmOA8FGRJ08kz1BpvLsuOqKLK0BgH6A8a653B3otHZ9UuDp5eqKlT5eSswYWfJl4+gGpOXFJ2aexTr3Lcw5XPbGfcrdw5XZ0fykZ8nM0GIlExFK3FQSSZJQBmykXKMOTFyAAn3EcbLlyMtQg/cLonVIlc4a5zk8VzddVIvxEz8YOMfNVa+LEkAh3OCPkVYdVncPBVKlP9vyXLV9jQR/mQnfiWxbVRmj+1MaA+HzRDY4rnipKWIINzYgjxCiGG/b5p/wAv+0pA2S5+Y70DGCbkIDR/afFMKY4fNEhK8D4gpcO9rYOsX5k7lVyckQaOHzKlkDFUIxVaooHw/Mpw0fCFLIGajeaJoad8dphR5RwCJrRy+SN9yBCBo4eJ+iMvMapNHZ8lIYhV9diWX9iU7ErdwxWDst+5bOGeu9pK8NUZcnM02lEQoWOUoK3lIaSGUlCGLnuhL1D0iRckASOcuec2KhBW256yscIeDxWHWQuF9i7G9xqiq1cRAi6ke9Vat1xU3ZpB6dC+uSoiE6cJK1ykDlA1SBVsJJmQEppTShRAXvR0qw4KGoE1NWdCFvp+SY11EklIEcQePkjoVJ95xHYAfUKEtSaEyYDYbhaYguqEj9oE+M2VaoYUFII6j7KSab2VANHZWk9y2MK+6yMN1WgePbvWhhn3Xf08OGCRlm7ZrsepmuVRjlMxy1FZYlJDmTIkOezIc6gdWULq6VgLD6qo44Zm21Fx2hOaiAuVU48SaYydFNlSQo3OUleiQZbcHUeoVclcKeF43TNSkmOUwCDOn6RV0OSBFKiD05ekcQ2SSmlR9InzqUQdIKM1U3T8ijwsFkoRKMPT5lKIGnag6QJNrBSiE0ncpsNd191+/d98lXa8nQSrVBmUczqtWnwucra2ElKkXWuVzDPus5rlaw77rtIzG1TerFNyoUnqzTerRS3mSUeZJMA5BzkEpJKsg6GUkkoRigckklYSNzBwHgojTHAeCSSVxj2GsA0xwQlqSSpcI9g2xsqHKkkk4I9hrY2QJwwJJKcMewLYQaEYYOCSSdQj2JbJGsHAI2hJJOooBKEQKSSdAJWlWKKSSdANGiVZpm6ZJWoUtApkkkQH/9k="/>
          <p:cNvSpPr>
            <a:spLocks noChangeAspect="1" noChangeArrowheads="1"/>
          </p:cNvSpPr>
          <p:nvPr/>
        </p:nvSpPr>
        <p:spPr bwMode="auto">
          <a:xfrm>
            <a:off x="155575" y="-2400300"/>
            <a:ext cx="3752850" cy="501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ealthy-for-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43800" cy="4828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447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Glue the picture under “foods” and list some!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Proteins: How do you TEST for them in foods?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81272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C00000"/>
                </a:solidFill>
              </a:rPr>
              <a:t>Biurets</a:t>
            </a:r>
            <a:r>
              <a:rPr lang="en-US" b="1" u="sng" dirty="0" smtClean="0">
                <a:solidFill>
                  <a:srgbClr val="C00000"/>
                </a:solidFill>
              </a:rPr>
              <a:t> Solution </a:t>
            </a:r>
            <a:r>
              <a:rPr lang="en-US" dirty="0" smtClean="0"/>
              <a:t>– turns from blue to pink/purple</a:t>
            </a:r>
            <a:endParaRPr lang="en-US" dirty="0"/>
          </a:p>
        </p:txBody>
      </p:sp>
      <p:pic>
        <p:nvPicPr>
          <p:cNvPr id="7" name="Picture 6" descr="http://faculty.cbu.ca/cglogowski/images/Protein%20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faculty.cbu.ca/cglogowski/images/Protein%20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05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886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Blue 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7030A0"/>
                </a:solidFill>
                <a:sym typeface="Wingdings" pitchFamily="2" charset="2"/>
              </a:rPr>
              <a:t>Purple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/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Pink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685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Biurets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Draw it!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019" y="1371600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Monomers (simple)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18843" y="1371600"/>
            <a:ext cx="4041775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Polymers (complex)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31019" y="2200910"/>
            <a:ext cx="4040188" cy="4504690"/>
          </a:xfrm>
        </p:spPr>
        <p:txBody>
          <a:bodyPr>
            <a:normAutofit/>
          </a:bodyPr>
          <a:lstStyle/>
          <a:p>
            <a:r>
              <a:rPr lang="en-US" dirty="0" smtClean="0"/>
              <a:t>Few bonds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Store less energy (because fewer bonds)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Smaller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These are the building blocks for our major organic molecules of life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8843" y="2200910"/>
            <a:ext cx="4041775" cy="4428490"/>
          </a:xfrm>
        </p:spPr>
        <p:txBody>
          <a:bodyPr/>
          <a:lstStyle/>
          <a:p>
            <a:r>
              <a:rPr lang="en-US" dirty="0" smtClean="0"/>
              <a:t>Many bonds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2060"/>
                </a:solidFill>
              </a:rPr>
              <a:t>Store more energy (because many bonds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Larger</a:t>
            </a:r>
          </a:p>
          <a:p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rgbClr val="002060"/>
                </a:solidFill>
              </a:rPr>
              <a:t>There are 4 main organic molecules of life.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 descr="http://www.chemicalformula.org/images/gluco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"/>
            <a:ext cx="1371600" cy="121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biologyjunction.com/images/starch_yellow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42" y="76200"/>
            <a:ext cx="3891757" cy="122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4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6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Organic Molecule #4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Nucleic Acids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Structure</a:t>
            </a:r>
            <a:r>
              <a:rPr lang="en-US" b="1" u="sng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334000" cy="45259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ELEMENTS/ATOMS: 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C, H, O, N, </a:t>
            </a:r>
            <a:r>
              <a:rPr lang="en-US" b="1" u="sng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(phosphorus)</a:t>
            </a:r>
            <a:endParaRPr lang="en-US" dirty="0"/>
          </a:p>
          <a:p>
            <a:endParaRPr lang="en-US" dirty="0"/>
          </a:p>
          <a:p>
            <a:pPr lvl="0"/>
            <a:r>
              <a:rPr lang="en-US" b="1" dirty="0" smtClean="0"/>
              <a:t>MONOMER</a:t>
            </a:r>
            <a:r>
              <a:rPr lang="en-US" dirty="0" smtClean="0"/>
              <a:t>: (Building Block): </a:t>
            </a:r>
            <a:r>
              <a:rPr lang="en-US" b="1" u="sng" dirty="0" smtClean="0">
                <a:solidFill>
                  <a:srgbClr val="C00000"/>
                </a:solidFill>
              </a:rPr>
              <a:t>Nucleotide</a:t>
            </a:r>
          </a:p>
          <a:p>
            <a:pPr lvl="1"/>
            <a:r>
              <a:rPr lang="en-US" dirty="0" smtClean="0"/>
              <a:t>3 parts of a nucleotide:</a:t>
            </a:r>
          </a:p>
          <a:p>
            <a:pPr lvl="2"/>
            <a:r>
              <a:rPr lang="en-US" dirty="0" smtClean="0"/>
              <a:t>Sugar</a:t>
            </a:r>
          </a:p>
          <a:p>
            <a:pPr lvl="2"/>
            <a:r>
              <a:rPr lang="en-US" dirty="0" smtClean="0"/>
              <a:t>Phosphate group</a:t>
            </a:r>
          </a:p>
          <a:p>
            <a:pPr lvl="2"/>
            <a:r>
              <a:rPr lang="en-US" dirty="0" smtClean="0"/>
              <a:t>Nitrogen base</a:t>
            </a:r>
            <a:endParaRPr lang="en-US" dirty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24657"/>
          <p:cNvPicPr>
            <a:picLocks noChangeAspect="1" noChangeArrowheads="1"/>
          </p:cNvPicPr>
          <p:nvPr/>
        </p:nvPicPr>
        <p:blipFill>
          <a:blip r:embed="rId2" cstate="print"/>
          <a:srcRect b="13666"/>
          <a:stretch>
            <a:fillRect/>
          </a:stretch>
        </p:blipFill>
        <p:spPr bwMode="auto">
          <a:xfrm>
            <a:off x="6324600" y="152400"/>
            <a:ext cx="2514600" cy="24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nucleot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638800"/>
            <a:ext cx="41910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Glue the picture of the nucleotide under “monomer.”  Highlight the 3 parts of a nucleotide!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Functions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To store and transmit </a:t>
            </a:r>
            <a:r>
              <a:rPr lang="en-US" dirty="0" smtClean="0"/>
              <a:t>(pass on)  </a:t>
            </a:r>
            <a:r>
              <a:rPr lang="en-US" dirty="0" smtClean="0">
                <a:solidFill>
                  <a:srgbClr val="0070C0"/>
                </a:solidFill>
              </a:rPr>
              <a:t>hereditary</a:t>
            </a:r>
            <a:r>
              <a:rPr lang="en-US" dirty="0" smtClean="0"/>
              <a:t> (genetic) </a:t>
            </a:r>
            <a:r>
              <a:rPr lang="en-US" dirty="0" smtClean="0">
                <a:solidFill>
                  <a:srgbClr val="0070C0"/>
                </a:solidFill>
              </a:rPr>
              <a:t>information </a:t>
            </a:r>
            <a:endParaRPr lang="en-US" dirty="0">
              <a:solidFill>
                <a:srgbClr val="0070C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To provide </a:t>
            </a:r>
            <a:r>
              <a:rPr lang="en-US" dirty="0" smtClean="0">
                <a:solidFill>
                  <a:srgbClr val="0070C0"/>
                </a:solidFill>
              </a:rPr>
              <a:t>instructions for making proteins</a:t>
            </a:r>
          </a:p>
        </p:txBody>
      </p:sp>
      <p:pic>
        <p:nvPicPr>
          <p:cNvPr id="2050" name="Picture 2" descr="https://encrypted-tbn2.gstatic.com/images?q=tbn:ANd9GcTV89Mg0MWoadXnAUpMbHrYvMgqlqgxGHVvJL52J-k-sQq5bDKM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71800"/>
            <a:ext cx="3901440" cy="2438400"/>
          </a:xfrm>
          <a:prstGeom prst="rect">
            <a:avLst/>
          </a:prstGeom>
          <a:noFill/>
        </p:spPr>
      </p:pic>
      <p:pic>
        <p:nvPicPr>
          <p:cNvPr id="6146" name="Picture 2" descr="http://o.quizlet.com/Ts65nlKJg8YpfipReH2.u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3200400" cy="334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EXAMPLES/TYPES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544637"/>
            <a:ext cx="4876800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u="sng" dirty="0" smtClean="0">
                <a:solidFill>
                  <a:srgbClr val="0070C0"/>
                </a:solidFill>
              </a:rPr>
              <a:t>D</a:t>
            </a:r>
            <a:r>
              <a:rPr lang="en-US" sz="3200" dirty="0" smtClean="0"/>
              <a:t>eoxyribo</a:t>
            </a:r>
            <a:r>
              <a:rPr lang="en-US" sz="3200" u="sng" dirty="0" smtClean="0">
                <a:solidFill>
                  <a:srgbClr val="0070C0"/>
                </a:solidFill>
              </a:rPr>
              <a:t>n</a:t>
            </a:r>
            <a:r>
              <a:rPr lang="en-US" sz="3200" dirty="0" smtClean="0"/>
              <a:t>ucleic </a:t>
            </a:r>
            <a:r>
              <a:rPr lang="en-US" sz="3200" u="sng" dirty="0" smtClean="0">
                <a:solidFill>
                  <a:srgbClr val="0070C0"/>
                </a:solidFill>
              </a:rPr>
              <a:t>A</a:t>
            </a:r>
            <a:r>
              <a:rPr lang="en-US" sz="3200" dirty="0" smtClean="0"/>
              <a:t>cid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3000" y="1544637"/>
            <a:ext cx="4343400" cy="394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rgbClr val="C00000"/>
                </a:solidFill>
              </a:rPr>
              <a:t>R</a:t>
            </a:r>
            <a:r>
              <a:rPr lang="en-US" sz="3600" dirty="0" smtClean="0"/>
              <a:t>ibo</a:t>
            </a:r>
            <a:r>
              <a:rPr lang="en-US" sz="3600" u="sng" dirty="0" smtClean="0">
                <a:solidFill>
                  <a:srgbClr val="C00000"/>
                </a:solidFill>
              </a:rPr>
              <a:t>n</a:t>
            </a:r>
            <a:r>
              <a:rPr lang="en-US" sz="3600" dirty="0" smtClean="0"/>
              <a:t>ucleic </a:t>
            </a:r>
            <a:r>
              <a:rPr lang="en-US" sz="3600" u="sng" dirty="0" smtClean="0">
                <a:solidFill>
                  <a:srgbClr val="C00000"/>
                </a:solidFill>
              </a:rPr>
              <a:t>A</a:t>
            </a:r>
            <a:r>
              <a:rPr lang="en-US" sz="3600" dirty="0" smtClean="0"/>
              <a:t>cid</a:t>
            </a:r>
            <a:endParaRPr lang="en-US" sz="3600" dirty="0"/>
          </a:p>
        </p:txBody>
      </p:sp>
      <p:sp>
        <p:nvSpPr>
          <p:cNvPr id="16386" name="AutoShape 2" descr="data:image/jpeg;base64,/9j/4AAQSkZJRgABAQAAAQABAAD/2wCEAAkGBxASEhATEhQWFBIQFRUYExISEhYQEhAUFhQXGBoXFBUYHSggGBomGxMYIj0hJSkrLi4uGB8/OTMuNygtLzcBCgoKDg0OGxAQGywlICQsLCw3LDQsLCwsLiwsLCwsLCwsLCwsLCwsLCwsLCwsLCwsLCwsLCwsLCwsLCwsLCwsLP/AABEIANgA2AMBEQACEQEDEQH/xAAbAAEAAgMBAQAAAAAAAAAAAAAABQYBAgQHA//EAEAQAAEDAgQDBAcHAwALAAAAAAEAAgMEEQUSITEGQVETImFxBzJCUmKBoRQjcpGxwdFDgvAVJDM1U4OSsrPh8f/EABoBAQADAQEBAAAAAAAAAAAAAAACAwQFAQb/xAApEQEAAgIBBAIBBAIDAAAAAAAAAQIDBBESEyExBUFRIjJhoRTxFSOR/9oADAMBAAIRAxEAPwD3FAQEBAQEBAQEBAQEBAQEBAQEBAQEBAQEBAQEBAQEBAQEBAQEBAQEBAQEBAQEBAQEBAQEBAQEBAQEBAQEBAQEBAQEBAQEBAQYugXQZQEGLoAKDBcBa5Avt4+SDZAQEBAQEBAQEBAQEBAQEBAQEBAQee+nCghfhdRK6NjpY8mSQsBey7xfK61wNSghcU4Vw6LA21TWNpqhlKx7aiImKUylgI7wILrnkgtXo+fJX4TTGvY2UytOYStDhKwOIa5wOhJABQecUFdLgVdVyxsJwmSqdDIxpLuweGtcHAcvX+YFuQQegelKnpanCKqfLHLlgL4JcrXFty03Y7cfJBcaChhgYI4Y2RRt2ZG0MaPkEHkPpXxuqbVRVcGtPgs8bZBe3aTTC7h8mZW35dp5oPYKSpbKxkjDdkjWuaerXC4+hQfZAQEBAQEBAQEBAQEBAQEBAQEBBRvTX/uir/5f/kagofEfC8sFFheJ04dO2liifPSzvdNEWlgu9rXEhoFyDbbQ8kHsPDWNQVtNDUQH7uRug5sI0LCBsQdEEHw9QRVAxiGZofHLWSNc07EGKJB5ZxQ+pwSCtwybNNQ1sb/sU3OJ2YEsP5i/yI3IQe48R4s2kpp6hwv2TCQ3m93stHiTYfNBSoODsSdQSUkktLapD3TF0Mpk7SU53EkPtmBO/ggx6DsZdJRyUcuk+GyGJ7TuG3OX8i1zf7UHpCAgICDCDKAg4K3GaeKWGGSRrZagkRsJ1dYLzmE4paYmYjxDvXqAgICAgICAgICAghuJeG4a+MxTuk7I2zRsfka6xuL213QdGDYPHTQiBjnvia0Na2V3aZWgWy3I1FuqCJwLgelojIaV00LZXFzo2ykx36hjrgdNOgQd2C8ORUr5XxySkzvL5BJJna95Fi6xGmgG2miD68S4BT10D6eobmY/mNHMcNnNPIhB8uIuHIa0RtmdKGxua9rY5DG0vabtc625B66IJSOGzMuZx0tnJGfzvbdBW8J4DpKapkqonzieUkyuMxcJbuzEPadCL/lyQWlAQEEZxDG4wnLyILrc2qdPaF/Sv8PzOE7Bc2NwRc22PJWX9KqT5XNUNCs8bcXxUEfJ88gPZxXt/c7o0KvLlikcy26Ojk2r9NfX5eccJ8L1GKzOqqtzuxLgXP1a6Yg6Mj91g6hZsVLZLddnZ3trDqYv8XB5/MvWG47Sip+x9oBOGBwYTuNrA83aXtvqt3ExHL5fqjnhKrxIQEHNUV8TPWcL9BqfyC9isy8m0QjDxLEHWLXge9YKXRKHchNRyBwDmm4OoI5qCzlsgICAgICAgICAgICAgICDBCCoYnRup5Wvb6t7tPl7J/zZXRPVCi0dMnFXHkFLCCyz6iQdyK/qG3rSdGj6rLmvGKPLqfH6V9y/TX19yovB/Ck+Jyuq6tzjC43Ljo6pI9lvuxhZseKck9d3a3d7Hp4/8bW9/cvS+KMbiw+lzNa3NbJBEO6HOtoLD2RuV1NbXtmyRSr5PPmjHWbWUP0c4A6ondXVJu2N5cx7tO2nO7/Brdv/AIul8llpSsa+P69sWnS1rTmv9uv0ncWVcM0UdFK1uWPM8Bofne51mC/TTbxWbU1O7S159Quz7HRatY+1++2yEABoB5k63Pg0fysXS09UvPuNeOuzzQwP7SXUPkv91EdrAD13+Gw+izZtmKeK+Zdn4/4i+x/2ZZ6afl9uH6ucUrHVTT2ziQxlgJpW+zdmlj528bKU7MYsXcy+HP3MOKM80weYKyimcHd4mpsHiON33NMy+8nvjffU2NgFxdX5DZ3djnF4pH9vL4aY6efafwTEjD3Xf7M7/B4jwX0lq8sdbcLcqV4gICAgICAgICAgICAgICD5VNO2Rpa4XB/zRexPDyY5edcUcDxukbI8EtHrFoAErRs2Xy6pbHXJMTK7Ft5dek0pPiXfTVcjGhrHuDWgBrQdAByAVvTDH1TKm47R1lXWBspdkGkcm7I4tC6x98n9ui6mrs49fDPT+6WLNivlyRz+2F7oII42sYxoDWABo3sAuZMzM8y2REQiMT4X7esZUGbugxkwiLM49mbgBwdsT4LTi27Y8NsUR7VXwRfJF5+nfxphmI1ETGUnda4kTAu7Jz2kaWduBe9/Nc7N1TXisutoXw48vVnrzCOwrhKlw/JnH2mtcAWRg5I4Rtm+FvxHU8lzs+fDo067z5btz5HLuT0V8Vj6SVBSPkke2ItdMdJqnJaOD4I231Pw36Fx2XDx4c/yuTuZfFI+mSZrhjiPaUqHU8ANLEbyv70lzmkN/bkPU2+nRfXa+vXFTikcRDBkyczxPtG1EehV6pdY22AHQBUNENkBAQEBAQEBAQEBAQEBAQEAhBwTYRA43LAD8Pd/RS6pRmkPl/oGDo7/AKinXLzoh9o8JhHs38ySnVL3ph1xxNb6oA8hZRS4bOGh5ePRBScIwSrLpYpbsDX/AHtVf72tFtCwexobHpyXCv8AD97ZnLmtzH1DR3umvFWOL+K4sPjFNStb22XRo9Snafaf1J6c+a+r+P8Aj5zzxHisObtbUYo/lFej7Dn5JamUlz6gg53aueNy4nx0Wr5DLjjjFi9Qz6tLzze/uVqjp80jB8QJ8hr+y5kz4bIjysaqXCAgICAgICAgICAgICAgICAgICAgICDWRtwRci4IuNx4jxQeY4N6N3snlfWyCWCIlwJJL6s75puluY1uegXUt8lbsRhpHH5YY047s5L+V2hHdGlidSOQvy+W3yWBpdGHR3e53uiw8zqf2UbJVhJKCYgICAgICAgICAgICAgICAgICAgICAgIKPiePuqK1tNA8CKnN5yNe1cPYvya36k/Drrx68xj7lvX0zXzRN+iE9n0ueSpTSNBFlYL7u1PmVXM+VtY8OlePRAQEBAQEBAQEBAQEBAQEBAQEBAQa5kGboPhWRGSORgc5he0tD2+swkWzDxCR7HnvCuAuou0ZIWukvYube1h5667ro7O3OaIjjiIYcWCMczPuZWmn77mt6nX8I1Kxz4aI8u+qxuCOaOBzrSS3t0abXAceRNjYc7FZ5yVi3TM+V8VnjlIkqbwBQCUGMyAHIAcgy110GUBAQEBAQEBAQEBAQEGCg0sg2O6DABQUqWozPe73nE/VXwzy3jxUxh7YrGZ4tc+rAzm93mdhzsuZ8jv01a+fc/TVrYZyS+OEYIKoXeCabNmc52r6t4N81+TARvz5aLm/H6mTJf/ACM8+fqGnNkrWOiq0NxmnNQaYPHbNZmLPC9iAeouDboQu51RzwzdM8c/SRUkQ7oBQN0GMqDLRug2QEBAQEBAQEBAQEBAQEBAQaTGzXHoD+iQS8/aVfLMkMLwN05+8bkpwQS3Z1U7x6MH18lwMfx3c2LZ83n8Q6He4xxSrbi/ioQAwU5AkA78mmWmbb/uty5LTt7cYY6a+Zlo09Kc89VvFYRXB3CpkdHUzgtZG7tIWuuJHv8A+LIdx5c+ar0tW1ZnLknzK3e26WjtY4/TCwUPG1JLVmlaTfZkv9OV4vma09R9Vvrlra01ifLi1z0teaRPmFmVi5zyVsbd3C/Qan8gveJecw5KrGGsa52XRoJLnkMaAOZJ5L3p/Lzq58QiJcbmka18TmZHC4LO9ceDipxWELTaPEs0OPSg2f3289LOHl1SaRLyLys0MocA5puDsVV6WxPLdHogICAgICAgICAgICAgIMEXQUOspjG5zXcvqORV8TyzzHDbiDi8MibDTu+8DAJZeVOANh1f+i5W9t9n9NfNpdbQ05z/AKreKwjuFsCi7s9U4NjHejhebued+0m5+Nj81Xp6Nonu5PMyu3d+sx2sXisOPjXjc1H+r0ubsnHK57Qc9QT7EY93x5qWxsTNu3j9vltrbm09rF7SHBnDpp7SyZe3I7otmEA6NvpfxWrW1YxRzPtbq68YY/l2cU8VQ0oyOPa1DhdkJdb+59tm/qunra1s9+mq3NmjHXqlx8G49M6Gonq3MZA0tMcuURtPrZwB7QFhr1JUt3Fjw26a25/JqTkzfXv0quM4xU4tO2mpmkRXu1hNs4H9SY8mj3f3XDyZbZrdFPT7PW0sPxuPv7Hm31C60mENw2njhzh8ji4tYNXSvJBcRyYwEi5sbXHVW5tnHqYuq0+nzuab7eab/lph8c13drlLmn1owQ1wIB2O25HyVulszsYoyTHHLNmx9FulZOHXm8jeVg7yNyP2V90cacVa0QEBAQEBAQEBAQEBAQEBBwYrhzZm9HD1XfsfBSrPCNq8qBiOAESh0rXWb7O8biNneKjODHa/cmPL2M+SmOccT4RPFpnLY2xtc6N9+0DB3ydMrSOTTqobcZZpxjYNmMk04xuzhfATERI8ZpnDQAXEQ91nj1K81tWuGP5ea2tXFH8rrS0Ux9m34jb/ANrTNoa4rLmxTgSmqpGS1Fy5mlo+4HgbB53db5KVNi9I4rJOGtv3KJxThmI1NaKIRBkbdYGsv2IiGgkfJbUjpyOgHNc3PGXLbp+n0/xebT1MM5p83+oXbDqCnwmERxDtaqYak910xHtOOuSMX+V+ZUc+fFp4uqzl58+Xdy9Vv9OKlp5Z5JLPu/T7TVW7sQAv2cTTpfezdct7m50PBwa+X5PL3cvikeoSveuCvTX2mYaUNYABYb2JuRfqTuV9dSsUiKx6hy5nmeZd+BxWMh8QPyF/3S8vaQllBYICAgICAgICAgICAgICAgIMEINeyb7o/IIcMtaBsAPLRBsgIPnUZ8juztnscma+XNbTNbW10kUPCKOepe8HOyS4FXO9uVzXD+nCNj4EaAG+pK+b/wCOzbWxN9j9seobe9XHTint0Nxxjp2UNE1vYRX7eXcGx1aw+0b3u48/mu7TJWLxjp9ORk2YnJ26+Z+1hfbUnkta13YdFlYL7u1PmdVC0+VlY8OlePRAQEBAQEBAQEBAQEBAQEBAQEBAQEBBH49h76inmhZI6J0jSBIzdp/jkvJjmOEbRzHCmcEYDJSiQzBrZXWbkYbiNo5X5332VWrqxi5mZ5mWDW1YwzMzPMytQs5zGe8dfwjU/t+a1T4bI9plVrRAQEBAQEBAQEBAQEBAQEBAQEBAQEBAQavcACTsBc/JBV4qgkkndxJPzV/DPylsHZcuefwt8tz9bfkq7/hbRKKCYgICAgICAgICAgICAgICAgICAgICAgII3iCfLCRzeQ3+VKkeULzxCsMlsrlKEx3j2RmSChs7LYGbLn7aS/qxN5i99VuwfH9WOcuWeIZ8m5xaMeOOZelYbNI+KN0rOykc0F8ebPkdzF+a5U+/DoR6dS8eiAgICAgICAgICAgICAgICAgICAgICCu8Vv1ib+I/oFZjVZFSxwPdC5jGl75e41jdS4u5LZrTSt+q/qGbNFprxX2luGuGocNj+0VJD6giwsMwjvtHCObj15+AVPyPyXc5taeKwt1dSuKOI9sVElTPMwtJbUjWNgN4qSM6Ey+8SPztptdfJ629sbmzzi8Uj+3RtStK+fa7h4vluM1r2522vbpdfRM7dAQEBAQEBAQEBAQEBAQEBAQEBAQEBBXOKm96I+Dv1CsoqyIrDKyOGUvk2DDlA1c5xIAa0dTdQ2MtcVJtaeIgxxM24gkfPPMNAagjuM9aKiYfad1efrbTRfJWtl+Wy8R4xx/bf4xR/LsxfFafCYLD7yeW5AJ+8nfzc88mj6L6/wCP+P54xYo8MGxsRjjqspfBTKysrhVumyWNnP5Sjcwxt93Tfl5rrb1cGHH2aRzP3LFq2y5L9y08R+HsC4zpCAgICAgICAgICAgICAgICAgICAgII3HaMyR3b6zNfMcwpVniULxzCnzue3VmUOsQC4XDb87eCp3tSu1j7dpRx5JpPL61GOOoqWR0MQc9ozOc4lzpHHd7v82V2tqY8cRjr4gvmtPMqFhtFPiMrp5nlzCe/KNO0+CLo0dV38uxj1cfaw+/uXMpivmv15f/AB6Tw/TNbJExgDWsvZoFgAAuLefHl0KR5XFUNAgICAgICAgICAgICAgICAgICAgICAgjMQwSOW5HcceY2PmFKLTCE0iUSeGph6sjCPiaR/Kn3IR7ct4OHJNi9jR8LSf4TuHbTFBhbIjcXLrWzH9hyUJtMp1rEO5RSEBAQEELjXFVHSODJpLPsCWtaXlodexdba+U262PRB1T41TtpzVZwYA3P2jbvBb1AGpQa4RjkFSZBEXZ4sueORjopGB18pLHgGxymx52PRBJIPjWVLIo5JHmzImuc872a0Ek28gg2ima4NIOjwC3xBF72+aDclAuNufRAzDr4fPogygICAgICAgICAgICAgICAgICChcRcPVgq31FOyOUSB2kjWyBjnsjYczHuaNOxaQ65tmeLG6DuquHpxhVRTDK6ebtHFsZyMa+STOWscbWAvYHTZBEv4drCaqRkcgzyUEjWVFQ2WaV1LOZHtDwSGMLLAAm1yTpc3DmxbhuoqQ1tRQh7H1E8shbLG+ZkbnNLYo3OIDQ7KMxB0tYdUH2xDhuWaoq5TRZHOp5YaZzHxgXfEWmSc5rl1w1oFiAB4oNXcH1RrGzOa51paZ8crZY2dhHFGxr4zdpfu13dabOzm9t0EpxVg8tTLHK6jFSxsMsbYJJmx9jMXgtlvqACG+sO83pqg4KXhWqE7XmFglbPPJJWCW7poZI3tZBY942LmCx0HZg89A4qf0eujjbkp2NkZTUWQhwu2qjkcZng+9lsM3NB6kgICAgICAgICAgICAgICAgICD/9k="/>
          <p:cNvSpPr>
            <a:spLocks noChangeAspect="1" noChangeArrowheads="1"/>
          </p:cNvSpPr>
          <p:nvPr/>
        </p:nvSpPr>
        <p:spPr bwMode="auto">
          <a:xfrm>
            <a:off x="155575" y="-1233488"/>
            <a:ext cx="25717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ASEhATEhQWFBIQFRUYExISEhYQEhAUFhQXGBoXFBUYHSggGBomGxMYIj0hJSkrLi4uGB8/OTMuNygtLzcBCgoKDg0OGxAQGywlICQsLCw3LDQsLCwsLiwsLCwsLCwsLCwsLCwsLCwsLCwsLCwsLCwsLCwsLCwsLCwsLCwsLP/AABEIANgA2AMBEQACEQEDEQH/xAAbAAEAAgMBAQAAAAAAAAAAAAAABQYBAgQHA//EAEAQAAEDAgQDBAcHAwALAAAAAAEAAgMEEQUSITEGQVETImFxBzJCUmKBoRQjcpGxwdFDgvAVJDM1U4OSsrPh8f/EABoBAQADAQEBAAAAAAAAAAAAAAACAwQFAQb/xAApEQEAAgIBBAIBBAIDAAAAAAAAAQIDBBESEyExBUFRIjJhoRTxFSOR/9oADAMBAAIRAxEAPwD3FAQEBAQEBAQEBAQEBAQEBAQEBAQEBAQEBAQEBAQEBAQEBAQEBAQEBAQEBAQEBAQEBAQEBAQEBAQEBAQEBAQEBAQEBAQEBAQYugXQZQEGLoAKDBcBa5Avt4+SDZAQEBAQEBAQEBAQEBAQEBAQEBAQee+nCghfhdRK6NjpY8mSQsBey7xfK61wNSghcU4Vw6LA21TWNpqhlKx7aiImKUylgI7wILrnkgtXo+fJX4TTGvY2UytOYStDhKwOIa5wOhJABQecUFdLgVdVyxsJwmSqdDIxpLuweGtcHAcvX+YFuQQegelKnpanCKqfLHLlgL4JcrXFty03Y7cfJBcaChhgYI4Y2RRt2ZG0MaPkEHkPpXxuqbVRVcGtPgs8bZBe3aTTC7h8mZW35dp5oPYKSpbKxkjDdkjWuaerXC4+hQfZAQEBAQEBAQEBAQEBAQEBAQEBBRvTX/uir/5f/kagofEfC8sFFheJ04dO2liifPSzvdNEWlgu9rXEhoFyDbbQ8kHsPDWNQVtNDUQH7uRug5sI0LCBsQdEEHw9QRVAxiGZofHLWSNc07EGKJB5ZxQ+pwSCtwybNNQ1sb/sU3OJ2YEsP5i/yI3IQe48R4s2kpp6hwv2TCQ3m93stHiTYfNBSoODsSdQSUkktLapD3TF0Mpk7SU53EkPtmBO/ggx6DsZdJRyUcuk+GyGJ7TuG3OX8i1zf7UHpCAgICDCDKAg4K3GaeKWGGSRrZagkRsJ1dYLzmE4paYmYjxDvXqAgICAgICAgICAghuJeG4a+MxTuk7I2zRsfka6xuL213QdGDYPHTQiBjnvia0Na2V3aZWgWy3I1FuqCJwLgelojIaV00LZXFzo2ykx36hjrgdNOgQd2C8ORUr5XxySkzvL5BJJna95Fi6xGmgG2miD68S4BT10D6eobmY/mNHMcNnNPIhB8uIuHIa0RtmdKGxua9rY5DG0vabtc625B66IJSOGzMuZx0tnJGfzvbdBW8J4DpKapkqonzieUkyuMxcJbuzEPadCL/lyQWlAQEEZxDG4wnLyILrc2qdPaF/Sv8PzOE7Bc2NwRc22PJWX9KqT5XNUNCs8bcXxUEfJ88gPZxXt/c7o0KvLlikcy26Ojk2r9NfX5eccJ8L1GKzOqqtzuxLgXP1a6Yg6Mj91g6hZsVLZLddnZ3trDqYv8XB5/MvWG47Sip+x9oBOGBwYTuNrA83aXtvqt3ExHL5fqjnhKrxIQEHNUV8TPWcL9BqfyC9isy8m0QjDxLEHWLXge9YKXRKHchNRyBwDmm4OoI5qCzlsgICAgICAgICAgICAgICDBCCoYnRup5Wvb6t7tPl7J/zZXRPVCi0dMnFXHkFLCCyz6iQdyK/qG3rSdGj6rLmvGKPLqfH6V9y/TX19yovB/Ck+Jyuq6tzjC43Ljo6pI9lvuxhZseKck9d3a3d7Hp4/8bW9/cvS+KMbiw+lzNa3NbJBEO6HOtoLD2RuV1NbXtmyRSr5PPmjHWbWUP0c4A6ondXVJu2N5cx7tO2nO7/Brdv/AIul8llpSsa+P69sWnS1rTmv9uv0ncWVcM0UdFK1uWPM8Bofne51mC/TTbxWbU1O7S159Quz7HRatY+1++2yEABoB5k63Pg0fysXS09UvPuNeOuzzQwP7SXUPkv91EdrAD13+Gw+izZtmKeK+Zdn4/4i+x/2ZZ6afl9uH6ucUrHVTT2ziQxlgJpW+zdmlj528bKU7MYsXcy+HP3MOKM80weYKyimcHd4mpsHiON33NMy+8nvjffU2NgFxdX5DZ3djnF4pH9vL4aY6efafwTEjD3Xf7M7/B4jwX0lq8sdbcLcqV4gICAgICAgICAgICAgICD5VNO2Rpa4XB/zRexPDyY5edcUcDxukbI8EtHrFoAErRs2Xy6pbHXJMTK7Ft5dek0pPiXfTVcjGhrHuDWgBrQdAByAVvTDH1TKm47R1lXWBspdkGkcm7I4tC6x98n9ui6mrs49fDPT+6WLNivlyRz+2F7oII42sYxoDWABo3sAuZMzM8y2REQiMT4X7esZUGbugxkwiLM49mbgBwdsT4LTi27Y8NsUR7VXwRfJF5+nfxphmI1ETGUnda4kTAu7Jz2kaWduBe9/Nc7N1TXisutoXw48vVnrzCOwrhKlw/JnH2mtcAWRg5I4Rtm+FvxHU8lzs+fDo067z5btz5HLuT0V8Vj6SVBSPkke2ItdMdJqnJaOD4I231Pw36Fx2XDx4c/yuTuZfFI+mSZrhjiPaUqHU8ANLEbyv70lzmkN/bkPU2+nRfXa+vXFTikcRDBkyczxPtG1EehV6pdY22AHQBUNENkBAQEBAQEBAQEBAQEBAQEAhBwTYRA43LAD8Pd/RS6pRmkPl/oGDo7/AKinXLzoh9o8JhHs38ySnVL3ph1xxNb6oA8hZRS4bOGh5ePRBScIwSrLpYpbsDX/AHtVf72tFtCwexobHpyXCv8AD97ZnLmtzH1DR3umvFWOL+K4sPjFNStb22XRo9Snafaf1J6c+a+r+P8Aj5zzxHisObtbUYo/lFej7Dn5JamUlz6gg53aueNy4nx0Wr5DLjjjFi9Qz6tLzze/uVqjp80jB8QJ8hr+y5kz4bIjysaqXCAgICAgICAgICAgICAgICAgICAgICDWRtwRci4IuNx4jxQeY4N6N3snlfWyCWCIlwJJL6s75puluY1uegXUt8lbsRhpHH5YY047s5L+V2hHdGlidSOQvy+W3yWBpdGHR3e53uiw8zqf2UbJVhJKCYgICAgICAgICAgICAgICAgICAgICAgIKPiePuqK1tNA8CKnN5yNe1cPYvya36k/Drrx68xj7lvX0zXzRN+iE9n0ueSpTSNBFlYL7u1PmVXM+VtY8OlePRAQEBAQEBAQEBAQEBAQEBAQEBAQa5kGboPhWRGSORgc5he0tD2+swkWzDxCR7HnvCuAuou0ZIWukvYube1h5667ro7O3OaIjjiIYcWCMczPuZWmn77mt6nX8I1Kxz4aI8u+qxuCOaOBzrSS3t0abXAceRNjYc7FZ5yVi3TM+V8VnjlIkqbwBQCUGMyAHIAcgy110GUBAQEBAQEBAQEBAQEGCg0sg2O6DABQUqWozPe73nE/VXwzy3jxUxh7YrGZ4tc+rAzm93mdhzsuZ8jv01a+fc/TVrYZyS+OEYIKoXeCabNmc52r6t4N81+TARvz5aLm/H6mTJf/ACM8+fqGnNkrWOiq0NxmnNQaYPHbNZmLPC9iAeouDboQu51RzwzdM8c/SRUkQ7oBQN0GMqDLRug2QEBAQEBAQEBAQEBAQEBAQaTGzXHoD+iQS8/aVfLMkMLwN05+8bkpwQS3Z1U7x6MH18lwMfx3c2LZ83n8Q6He4xxSrbi/ioQAwU5AkA78mmWmbb/uty5LTt7cYY6a+Zlo09Kc89VvFYRXB3CpkdHUzgtZG7tIWuuJHv8A+LIdx5c+ar0tW1ZnLknzK3e26WjtY4/TCwUPG1JLVmlaTfZkv9OV4vma09R9Vvrlra01ifLi1z0teaRPmFmVi5zyVsbd3C/Qan8gveJecw5KrGGsa52XRoJLnkMaAOZJ5L3p/Lzq58QiJcbmka18TmZHC4LO9ceDipxWELTaPEs0OPSg2f3289LOHl1SaRLyLys0MocA5puDsVV6WxPLdHogICAgICAgICAgICAgIMEXQUOspjG5zXcvqORV8TyzzHDbiDi8MibDTu+8DAJZeVOANh1f+i5W9t9n9NfNpdbQ05z/AKreKwjuFsCi7s9U4NjHejhebued+0m5+Nj81Xp6Nonu5PMyu3d+sx2sXisOPjXjc1H+r0ubsnHK57Qc9QT7EY93x5qWxsTNu3j9vltrbm09rF7SHBnDpp7SyZe3I7otmEA6NvpfxWrW1YxRzPtbq68YY/l2cU8VQ0oyOPa1DhdkJdb+59tm/qunra1s9+mq3NmjHXqlx8G49M6Gonq3MZA0tMcuURtPrZwB7QFhr1JUt3Fjw26a25/JqTkzfXv0quM4xU4tO2mpmkRXu1hNs4H9SY8mj3f3XDyZbZrdFPT7PW0sPxuPv7Hm31C60mENw2njhzh8ji4tYNXSvJBcRyYwEi5sbXHVW5tnHqYuq0+nzuab7eab/lph8c13drlLmn1owQ1wIB2O25HyVulszsYoyTHHLNmx9FulZOHXm8jeVg7yNyP2V90cacVa0QEBAQEBAQEBAQEBAQEBBwYrhzZm9HD1XfsfBSrPCNq8qBiOAESh0rXWb7O8biNneKjODHa/cmPL2M+SmOccT4RPFpnLY2xtc6N9+0DB3ydMrSOTTqobcZZpxjYNmMk04xuzhfATERI8ZpnDQAXEQ91nj1K81tWuGP5ea2tXFH8rrS0Ux9m34jb/ANrTNoa4rLmxTgSmqpGS1Fy5mlo+4HgbB53db5KVNi9I4rJOGtv3KJxThmI1NaKIRBkbdYGsv2IiGgkfJbUjpyOgHNc3PGXLbp+n0/xebT1MM5p83+oXbDqCnwmERxDtaqYak910xHtOOuSMX+V+ZUc+fFp4uqzl58+Xdy9Vv9OKlp5Z5JLPu/T7TVW7sQAv2cTTpfezdct7m50PBwa+X5PL3cvikeoSveuCvTX2mYaUNYABYb2JuRfqTuV9dSsUiKx6hy5nmeZd+BxWMh8QPyF/3S8vaQllBYICAgICAgICAgICAgICAgIMEINeyb7o/IIcMtaBsAPLRBsgIPnUZ8juztnscma+XNbTNbW10kUPCKOepe8HOyS4FXO9uVzXD+nCNj4EaAG+pK+b/wCOzbWxN9j9seobe9XHTint0Nxxjp2UNE1vYRX7eXcGx1aw+0b3u48/mu7TJWLxjp9ORk2YnJ26+Z+1hfbUnkta13YdFlYL7u1PmdVC0+VlY8OlePRAQEBAQEBAQEBAQEBAQEBAQEBAQEBBH49h76inmhZI6J0jSBIzdp/jkvJjmOEbRzHCmcEYDJSiQzBrZXWbkYbiNo5X5332VWrqxi5mZ5mWDW1YwzMzPMytQs5zGe8dfwjU/t+a1T4bI9plVrRAQEBAQEBAQEBAQEBAQEBAQEBAQEBAQavcACTsBc/JBV4qgkkndxJPzV/DPylsHZcuefwt8tz9bfkq7/hbRKKCYgICAgICAgICAgICAgICAgICAgICAgII3iCfLCRzeQ3+VKkeULzxCsMlsrlKEx3j2RmSChs7LYGbLn7aS/qxN5i99VuwfH9WOcuWeIZ8m5xaMeOOZelYbNI+KN0rOykc0F8ebPkdzF+a5U+/DoR6dS8eiAgICAgICAgICAgICAgICAgICAgICCu8Vv1ib+I/oFZjVZFSxwPdC5jGl75e41jdS4u5LZrTSt+q/qGbNFprxX2luGuGocNj+0VJD6giwsMwjvtHCObj15+AVPyPyXc5taeKwt1dSuKOI9sVElTPMwtJbUjWNgN4qSM6Ey+8SPztptdfJ629sbmzzi8Uj+3RtStK+fa7h4vluM1r2522vbpdfRM7dAQEBAQEBAQEBAQEBAQEBAQEBAQEBBXOKm96I+Dv1CsoqyIrDKyOGUvk2DDlA1c5xIAa0dTdQ2MtcVJtaeIgxxM24gkfPPMNAagjuM9aKiYfad1efrbTRfJWtl+Wy8R4xx/bf4xR/LsxfFafCYLD7yeW5AJ+8nfzc88mj6L6/wCP+P54xYo8MGxsRjjqspfBTKysrhVumyWNnP5Sjcwxt93Tfl5rrb1cGHH2aRzP3LFq2y5L9y08R+HsC4zpCAgICAgICAgICAgICAgICAgICAgII3HaMyR3b6zNfMcwpVniULxzCnzue3VmUOsQC4XDb87eCp3tSu1j7dpRx5JpPL61GOOoqWR0MQc9ozOc4lzpHHd7v82V2tqY8cRjr4gvmtPMqFhtFPiMrp5nlzCe/KNO0+CLo0dV38uxj1cfaw+/uXMpivmv15f/AB6Tw/TNbJExgDWsvZoFgAAuLefHl0KR5XFUNAgICAgICAgICAgICAgICAgICAgICAgjMQwSOW5HcceY2PmFKLTCE0iUSeGph6sjCPiaR/Kn3IR7ct4OHJNi9jR8LSf4TuHbTFBhbIjcXLrWzH9hyUJtMp1rEO5RSEBAQEELjXFVHSODJpLPsCWtaXlodexdba+U262PRB1T41TtpzVZwYA3P2jbvBb1AGpQa4RjkFSZBEXZ4sueORjopGB18pLHgGxymx52PRBJIPjWVLIo5JHmzImuc872a0Ek28gg2ima4NIOjwC3xBF72+aDclAuNufRAzDr4fPogygICAgICAgICAgICAgICAgICChcRcPVgq31FOyOUSB2kjWyBjnsjYczHuaNOxaQ65tmeLG6DuquHpxhVRTDK6ebtHFsZyMa+STOWscbWAvYHTZBEv4drCaqRkcgzyUEjWVFQ2WaV1LOZHtDwSGMLLAAm1yTpc3DmxbhuoqQ1tRQh7H1E8shbLG+ZkbnNLYo3OIDQ7KMxB0tYdUH2xDhuWaoq5TRZHOp5YaZzHxgXfEWmSc5rl1w1oFiAB4oNXcH1RrGzOa51paZ8crZY2dhHFGxr4zdpfu13dabOzm9t0EpxVg8tTLHK6jFSxsMsbYJJmx9jMXgtlvqACG+sO83pqg4KXhWqE7XmFglbPPJJWCW7poZI3tZBY942LmCx0HZg89A4qf0eujjbkp2NkZTUWQhwu2qjkcZng+9lsM3NB6kgICAgICAgICAgICAgICAgICD/9k="/>
          <p:cNvSpPr>
            <a:spLocks noChangeAspect="1" noChangeArrowheads="1"/>
          </p:cNvSpPr>
          <p:nvPr/>
        </p:nvSpPr>
        <p:spPr bwMode="auto">
          <a:xfrm>
            <a:off x="155575" y="-1233488"/>
            <a:ext cx="257175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RNA molec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799"/>
            <a:ext cx="3352800" cy="3352801"/>
          </a:xfrm>
          <a:prstGeom prst="rect">
            <a:avLst/>
          </a:prstGeom>
          <a:noFill/>
        </p:spPr>
      </p:pic>
      <p:pic>
        <p:nvPicPr>
          <p:cNvPr id="16392" name="Picture 8" descr="DNA mole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2590800"/>
            <a:ext cx="3200399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6248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Add simple </a:t>
            </a:r>
            <a:r>
              <a:rPr lang="en-US" b="1" dirty="0" smtClean="0">
                <a:solidFill>
                  <a:srgbClr val="FF0000"/>
                </a:solidFill>
              </a:rPr>
              <a:t>pictures of each type in your foldable.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for Nucleic Acids</a:t>
            </a:r>
          </a:p>
          <a:p>
            <a:endParaRPr lang="en-US" dirty="0" smtClean="0"/>
          </a:p>
          <a:p>
            <a:r>
              <a:rPr lang="en-US" dirty="0" smtClean="0"/>
              <a:t>Nucleic Acids are found in all of our foods, but provide no nutritional value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TESTS: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Technically, DNA is found in all foods!  </a:t>
            </a:r>
          </a:p>
          <a:p>
            <a:r>
              <a:rPr lang="en-US" dirty="0" smtClean="0"/>
              <a:t>But again, nucleic acids provide no nutritional value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Organic Compounds: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6050" y="4000501"/>
            <a:ext cx="4171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2153798" y="4563049"/>
            <a:ext cx="4174541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100" dirty="0"/>
              <a:t>Video: </a:t>
            </a:r>
            <a:r>
              <a:rPr lang="en-US" sz="2100" dirty="0">
                <a:hlinkClick r:id="rId2"/>
              </a:rPr>
              <a:t>“The Biomolecule Band”</a:t>
            </a:r>
            <a:endParaRPr lang="en-US" sz="21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054118"/>
              </p:ext>
            </p:extLst>
          </p:nvPr>
        </p:nvGraphicFramePr>
        <p:xfrm>
          <a:off x="304800" y="1524000"/>
          <a:ext cx="8534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POLYMER / MACROMOLECULE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MONOMER (building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</a:rPr>
                        <a:t> block subunit)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 smtClean="0"/>
                        <a:t>1. Carbohydrates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Monosaccharides (simple sugars)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Lipids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Glycerol &amp; Fatty Acids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Proteins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Amino Acids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Nucleic Acids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Nucleotides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Review!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2039938"/>
            <a:ext cx="8153400" cy="54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1) Is this molecule </a:t>
            </a:r>
            <a:r>
              <a:rPr lang="en-US" sz="3000" dirty="0"/>
              <a:t>O</a:t>
            </a:r>
            <a:r>
              <a:rPr lang="en-US" sz="2400" dirty="0"/>
              <a:t>RGANIC or </a:t>
            </a:r>
            <a:r>
              <a:rPr lang="en-US" sz="3000" dirty="0"/>
              <a:t>I</a:t>
            </a:r>
            <a:r>
              <a:rPr lang="en-US" sz="2400" dirty="0"/>
              <a:t>NORGANIC?</a:t>
            </a:r>
            <a:endParaRPr lang="en-US" sz="2400" dirty="0"/>
          </a:p>
        </p:txBody>
      </p:sp>
      <p:pic>
        <p:nvPicPr>
          <p:cNvPr id="17412" name="Picture 4" descr="http://assets.climatecentral.org/images/uploads/news/methane-molec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1" y="2800350"/>
            <a:ext cx="3107531" cy="27932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43700" y="3714750"/>
            <a:ext cx="1028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WHY?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52800" y="1905000"/>
            <a:ext cx="1676400" cy="6762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2045495"/>
            <a:ext cx="6923485" cy="526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2) What do the lines in this picture represent?</a:t>
            </a:r>
            <a:endParaRPr lang="en-US" dirty="0"/>
          </a:p>
        </p:txBody>
      </p:sp>
      <p:pic>
        <p:nvPicPr>
          <p:cNvPr id="17412" name="Picture 4" descr="http://assets.climatecentral.org/images/uploads/news/methane-molec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1" y="2800350"/>
            <a:ext cx="3107531" cy="27932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3199608"/>
            <a:ext cx="2209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B0F0"/>
                </a:solidFill>
              </a:rPr>
              <a:t>What is stored in these lines/bonds?</a:t>
            </a:r>
          </a:p>
        </p:txBody>
      </p:sp>
    </p:spTree>
    <p:extLst>
      <p:ext uri="{BB962C8B-B14F-4D97-AF65-F5344CB8AC3E}">
        <p14:creationId xmlns:p14="http://schemas.microsoft.com/office/powerpoint/2010/main" val="36399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45495"/>
            <a:ext cx="8686800" cy="526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3) Is this compound </a:t>
            </a:r>
            <a:r>
              <a:rPr lang="en-US" sz="3300" dirty="0"/>
              <a:t>O</a:t>
            </a:r>
            <a:r>
              <a:rPr lang="en-US" dirty="0"/>
              <a:t>RGANIC or </a:t>
            </a:r>
            <a:r>
              <a:rPr lang="en-US" sz="3300" dirty="0"/>
              <a:t>I</a:t>
            </a:r>
            <a:r>
              <a:rPr lang="en-US" dirty="0"/>
              <a:t>NORGANIC?</a:t>
            </a:r>
            <a:endParaRPr lang="en-US" dirty="0"/>
          </a:p>
        </p:txBody>
      </p:sp>
      <p:pic>
        <p:nvPicPr>
          <p:cNvPr id="34818" name="Picture 2" descr="http://www.mpbio.com/images/product-images/molecular-structure/021948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2971800"/>
            <a:ext cx="4572000" cy="219313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/>
          <p:cNvSpPr txBox="1"/>
          <p:nvPr/>
        </p:nvSpPr>
        <p:spPr>
          <a:xfrm>
            <a:off x="4457700" y="5314950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WHY?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972174" y="1817687"/>
            <a:ext cx="2257425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942</TotalTime>
  <Words>1529</Words>
  <Application>Microsoft Office PowerPoint</Application>
  <PresentationFormat>On-screen Show (4:3)</PresentationFormat>
  <Paragraphs>310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Batang</vt:lpstr>
      <vt:lpstr>Arial</vt:lpstr>
      <vt:lpstr>Bradley Hand ITC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ORGANIC Chemistry = BIOchemistry =  Chemistry of LIVING Things </vt:lpstr>
      <vt:lpstr>Talk to the Text</vt:lpstr>
      <vt:lpstr>Organic vs. Inorganic Compounds</vt:lpstr>
      <vt:lpstr>Which compounds are ORGANIC?  How do you know?</vt:lpstr>
      <vt:lpstr>PowerPoint Presentation</vt:lpstr>
      <vt:lpstr>4 Organic Compounds: </vt:lpstr>
      <vt:lpstr>Review!</vt:lpstr>
      <vt:lpstr>Review!</vt:lpstr>
      <vt:lpstr>Review!</vt:lpstr>
      <vt:lpstr>Review!</vt:lpstr>
      <vt:lpstr>Review!</vt:lpstr>
      <vt:lpstr>pH Scale</vt:lpstr>
      <vt:lpstr>Buffers</vt:lpstr>
      <vt:lpstr>Organic Molecules (Biomolecules)</vt:lpstr>
      <vt:lpstr>CARBOHYDRATES</vt:lpstr>
      <vt:lpstr>Carbohydrates: What are they?</vt:lpstr>
      <vt:lpstr>Carbohydrates: What ELEMENTS (atoms) make up its structure?</vt:lpstr>
      <vt:lpstr>Carbohydrates: What are the MONOMERS (building blocks, subunits)?</vt:lpstr>
      <vt:lpstr>Carbohydrates: What are the FUNCTIONS?</vt:lpstr>
      <vt:lpstr>Carbohydrates: provide ENERGY!</vt:lpstr>
      <vt:lpstr>PowerPoint Presentation</vt:lpstr>
      <vt:lpstr>Carbohydrates: What are the FUNCTIONS?</vt:lpstr>
      <vt:lpstr>Carbs: What are EXAMPLES/TYPES?</vt:lpstr>
      <vt:lpstr>Carbs: WHERE are they located in living things?</vt:lpstr>
      <vt:lpstr>Carbohydrates: What FOODS are they in?</vt:lpstr>
      <vt:lpstr>Nutrient Tests / Indicators</vt:lpstr>
      <vt:lpstr>How do you TEST for CARBOHYDRATES in foods?</vt:lpstr>
      <vt:lpstr>How do you TEST for CARBOHYDRATES in foods?</vt:lpstr>
      <vt:lpstr>BIG IDEA:</vt:lpstr>
      <vt:lpstr>LIPIDS</vt:lpstr>
      <vt:lpstr>LIPIDS: A Comparative Study</vt:lpstr>
      <vt:lpstr>Lipids: What are they?</vt:lpstr>
      <vt:lpstr>Lipids: What ELEMENTS (atoms) make up its structure?</vt:lpstr>
      <vt:lpstr>Lipids: What are the MONOMERS (building blocks, subunits)?</vt:lpstr>
      <vt:lpstr>Lipids: 2 varieties</vt:lpstr>
      <vt:lpstr>Lipids: What are the FUNCTIONS?</vt:lpstr>
      <vt:lpstr>Lipids: What are EXAMPLES/TYPES?</vt:lpstr>
      <vt:lpstr>Lipids: WHERE are they located in living things?</vt:lpstr>
      <vt:lpstr>Lipids: What FOODS are they in?</vt:lpstr>
      <vt:lpstr>Lipids: How do you TEST for them in foods?</vt:lpstr>
      <vt:lpstr>BIG IDEA:</vt:lpstr>
      <vt:lpstr>Proteins </vt:lpstr>
      <vt:lpstr>Protein: What ELEMENTS (atoms) make up its structure?</vt:lpstr>
      <vt:lpstr>Proteins: What are the MONOMERS (building blocks, subunits)?</vt:lpstr>
      <vt:lpstr>Proteins: What are the FUNCTIONS?</vt:lpstr>
      <vt:lpstr>Proteins: What are some EXAMPLES/TYPES?</vt:lpstr>
      <vt:lpstr>Proteins: What FOODS are they in?</vt:lpstr>
      <vt:lpstr>Proteins: How do you TEST for them in foods?</vt:lpstr>
      <vt:lpstr>PowerPoint Presentation</vt:lpstr>
      <vt:lpstr>PowerPoint Presentation</vt:lpstr>
      <vt:lpstr>Organic Molecule #4</vt:lpstr>
      <vt:lpstr>Structure: </vt:lpstr>
      <vt:lpstr>Functions  </vt:lpstr>
      <vt:lpstr>EXAMPLES/TYPES </vt:lpstr>
      <vt:lpstr>INDICATOR TESTS:</vt:lpstr>
      <vt:lpstr>FOODS: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Computer</dc:creator>
  <cp:lastModifiedBy>Mathis, Lindsay A.</cp:lastModifiedBy>
  <cp:revision>61</cp:revision>
  <dcterms:created xsi:type="dcterms:W3CDTF">2014-10-14T00:09:48Z</dcterms:created>
  <dcterms:modified xsi:type="dcterms:W3CDTF">2017-02-09T17:36:42Z</dcterms:modified>
</cp:coreProperties>
</file>