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2"/>
  </p:sldMasterIdLst>
  <p:notesMasterIdLst>
    <p:notesMasterId r:id="rId17"/>
  </p:notesMasterIdLst>
  <p:handoutMasterIdLst>
    <p:handoutMasterId r:id="rId18"/>
  </p:handoutMasterIdLst>
  <p:sldIdLst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96" y="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EF702-0714-4E08-A299-FB7CD6DD53DC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0F021-7EF0-4BDC-ABAA-3F31888D27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8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835DD-85A7-4A1D-B5D6-4471BFC8E4FB}" type="datetimeFigureOut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B45845-826A-4014-B98A-97266F3057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869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45845-826A-4014-B98A-97266F3057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5389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19BA0-A3F1-4AE0-A095-A691F325988D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03323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49DF06-9503-4BFC-9BDB-01518A2C34BB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7568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96D803-E824-49BC-A33E-A6A786BEDB3D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54356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89D3032-ACFF-440E-8C29-E047F0CC3352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812342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200" userDrawn="1">
          <p15:clr>
            <a:srgbClr val="FBAE40"/>
          </p15:clr>
        </p15:guide>
        <p15:guide id="3" pos="751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C74E8E-6132-4C3E-8FAF-08614718A4E8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65394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7C1BA8-14CB-402F-AB5D-65EFB4CEE9BA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9644" y="2600325"/>
            <a:ext cx="10382612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98125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C792A-0B0D-4D75-99F7-2870465BBD14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1629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1200" userDrawn="1">
          <p15:clr>
            <a:srgbClr val="FBAE40"/>
          </p15:clr>
        </p15:guide>
        <p15:guide id="3" pos="7512" userDrawn="1">
          <p15:clr>
            <a:srgbClr val="FBAE40"/>
          </p15:clr>
        </p15:guide>
        <p15:guide id="4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4A14D2-C15B-4C78-A526-4D8666FA99F8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51548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7051548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908975" y="969336"/>
            <a:ext cx="4873752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8975" y="328278"/>
            <a:ext cx="4873752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0490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1200" userDrawn="1">
          <p15:clr>
            <a:srgbClr val="FBAE40"/>
          </p15:clr>
        </p15:guide>
        <p15:guide id="2" pos="7512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AF1A27-4218-4094-BEAE-9A3589DB2B89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1508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C39AB3-3BFC-4457-B471-ADCDC73FC5EE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59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905000" y="2133601"/>
            <a:ext cx="95758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E00674-BE8F-4CEA-9736-5FEE3AB227F1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905000" y="1406964"/>
            <a:ext cx="5516078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16778"/>
            <a:ext cx="5516078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983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120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77953A3-A3BE-4323-8A5F-3F3FB07EB2DE}" type="datetime1">
              <a:rPr lang="en-US" smtClean="0"/>
              <a:pPr/>
              <a:t>9/27/2015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sz="1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1076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A93063ED-E45C-4ACA-BFCF-74D8FA5A001B}" type="datetime1">
              <a:rPr lang="en-US" smtClean="0"/>
              <a:pPr/>
              <a:t>9/27/2015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  <a:extLst/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-3632"/>
            <a:ext cx="12188952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0000">
                <a:schemeClr val="bg2"/>
              </a:gs>
              <a:gs pos="100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3023" y="-5589"/>
            <a:ext cx="1482350" cy="6868109"/>
            <a:chOff x="-13023" y="-5589"/>
            <a:chExt cx="1482350" cy="6868109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20147" y="-5589"/>
              <a:ext cx="1397008" cy="6858000"/>
              <a:chOff x="1097" y="-4624"/>
              <a:chExt cx="1397008" cy="6857406"/>
            </a:xfrm>
          </p:grpSpPr>
          <p:sp>
            <p:nvSpPr>
              <p:cNvPr id="18" name="Freeform 4"/>
              <p:cNvSpPr>
                <a:spLocks/>
              </p:cNvSpPr>
              <p:nvPr/>
            </p:nvSpPr>
            <p:spPr bwMode="ltGray">
              <a:xfrm flipH="1">
                <a:off x="13149" y="-4624"/>
                <a:ext cx="1367425" cy="6837767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Freeform 5"/>
              <p:cNvSpPr>
                <a:spLocks/>
              </p:cNvSpPr>
              <p:nvPr/>
            </p:nvSpPr>
            <p:spPr bwMode="ltGray">
              <a:xfrm flipH="1">
                <a:off x="13149" y="169261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Freeform 6"/>
              <p:cNvSpPr>
                <a:spLocks/>
              </p:cNvSpPr>
              <p:nvPr/>
            </p:nvSpPr>
            <p:spPr bwMode="ltGray">
              <a:xfrm flipH="1">
                <a:off x="14245" y="128616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ltGray">
              <a:xfrm flipH="1">
                <a:off x="13149" y="14891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Freeform 8"/>
              <p:cNvSpPr>
                <a:spLocks/>
              </p:cNvSpPr>
              <p:nvPr/>
            </p:nvSpPr>
            <p:spPr bwMode="ltGray">
              <a:xfrm flipH="1">
                <a:off x="14245" y="983847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Freeform 9"/>
              <p:cNvSpPr>
                <a:spLocks/>
              </p:cNvSpPr>
              <p:nvPr/>
            </p:nvSpPr>
            <p:spPr bwMode="ltGray">
              <a:xfrm flipH="1">
                <a:off x="14245" y="679152"/>
                <a:ext cx="1367425" cy="43085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Freeform 10"/>
              <p:cNvSpPr>
                <a:spLocks/>
              </p:cNvSpPr>
              <p:nvPr/>
            </p:nvSpPr>
            <p:spPr bwMode="ltGray">
              <a:xfrm flipH="1">
                <a:off x="13149" y="371483"/>
                <a:ext cx="1384956" cy="37491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Freeform 11"/>
              <p:cNvSpPr>
                <a:spLocks/>
              </p:cNvSpPr>
              <p:nvPr/>
            </p:nvSpPr>
            <p:spPr bwMode="ltGray">
              <a:xfrm flipH="1">
                <a:off x="2192" y="3939738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Freeform 12"/>
              <p:cNvSpPr>
                <a:spLocks/>
              </p:cNvSpPr>
              <p:nvPr/>
            </p:nvSpPr>
            <p:spPr bwMode="ltGray">
              <a:xfrm flipH="1">
                <a:off x="3288" y="3533280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" name="Freeform 13"/>
              <p:cNvSpPr>
                <a:spLocks/>
              </p:cNvSpPr>
              <p:nvPr/>
            </p:nvSpPr>
            <p:spPr bwMode="ltGray">
              <a:xfrm flipH="1">
                <a:off x="2192" y="2394843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Freeform 14"/>
              <p:cNvSpPr>
                <a:spLocks/>
              </p:cNvSpPr>
              <p:nvPr/>
            </p:nvSpPr>
            <p:spPr bwMode="ltGray">
              <a:xfrm flipH="1">
                <a:off x="3288" y="3229776"/>
                <a:ext cx="1367425" cy="3499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Freeform 15"/>
              <p:cNvSpPr>
                <a:spLocks/>
              </p:cNvSpPr>
              <p:nvPr/>
            </p:nvSpPr>
            <p:spPr bwMode="ltGray">
              <a:xfrm flipH="1">
                <a:off x="2192" y="2926868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Freeform 16"/>
              <p:cNvSpPr>
                <a:spLocks/>
              </p:cNvSpPr>
              <p:nvPr/>
            </p:nvSpPr>
            <p:spPr bwMode="ltGray">
              <a:xfrm flipH="1">
                <a:off x="3288" y="2616817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Freeform 17"/>
              <p:cNvSpPr>
                <a:spLocks/>
              </p:cNvSpPr>
              <p:nvPr/>
            </p:nvSpPr>
            <p:spPr bwMode="ltGray">
              <a:xfrm flipH="1">
                <a:off x="13149" y="4970461"/>
                <a:ext cx="1367425" cy="50107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" name="Freeform 18"/>
              <p:cNvSpPr>
                <a:spLocks/>
              </p:cNvSpPr>
              <p:nvPr/>
            </p:nvSpPr>
            <p:spPr bwMode="ltGray">
              <a:xfrm flipH="1">
                <a:off x="14245" y="4564004"/>
                <a:ext cx="1367425" cy="50226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" name="Freeform 19"/>
              <p:cNvSpPr>
                <a:spLocks/>
              </p:cNvSpPr>
              <p:nvPr/>
            </p:nvSpPr>
            <p:spPr bwMode="ltGray">
              <a:xfrm flipH="1">
                <a:off x="2192" y="5672686"/>
                <a:ext cx="1367425" cy="303504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6" name="Freeform 20"/>
              <p:cNvSpPr>
                <a:spLocks/>
              </p:cNvSpPr>
              <p:nvPr/>
            </p:nvSpPr>
            <p:spPr bwMode="ltGray">
              <a:xfrm rot="16200000" flipH="1">
                <a:off x="512729" y="5994798"/>
                <a:ext cx="346352" cy="1369616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7" name="Freeform 21"/>
              <p:cNvSpPr>
                <a:spLocks/>
              </p:cNvSpPr>
              <p:nvPr/>
            </p:nvSpPr>
            <p:spPr bwMode="ltGray">
              <a:xfrm flipH="1">
                <a:off x="2192" y="6204711"/>
                <a:ext cx="1367425" cy="4296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Freeform 22"/>
              <p:cNvSpPr>
                <a:spLocks/>
              </p:cNvSpPr>
              <p:nvPr/>
            </p:nvSpPr>
            <p:spPr bwMode="ltGray">
              <a:xfrm flipH="1">
                <a:off x="3288" y="5894661"/>
                <a:ext cx="1384956" cy="376107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Freeform 23"/>
            <p:cNvSpPr>
              <a:spLocks/>
            </p:cNvSpPr>
            <p:nvPr/>
          </p:nvSpPr>
          <p:spPr bwMode="ltGray">
            <a:xfrm rot="16200000" flipH="1">
              <a:off x="-2995169" y="2977523"/>
              <a:ext cx="6867143" cy="902851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Freeform 24"/>
            <p:cNvSpPr>
              <a:spLocks/>
            </p:cNvSpPr>
            <p:nvPr/>
          </p:nvSpPr>
          <p:spPr bwMode="ltGray">
            <a:xfrm rot="16200000" flipH="1">
              <a:off x="-2170536" y="3221067"/>
              <a:ext cx="6865553" cy="414172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" name="Text Placeholder 8"/>
          <p:cNvSpPr>
            <a:spLocks noGrp="1"/>
          </p:cNvSpPr>
          <p:nvPr userDrawn="1"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5" name="Title Placeholder 4"/>
          <p:cNvSpPr>
            <a:spLocks noGrp="1"/>
          </p:cNvSpPr>
          <p:nvPr userDrawn="1"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51484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68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s://www.youtube.com/watch?v=4B071d9Ywbc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://en.wikipedia.org/wiki/File:Meiosis_Overview.sv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thetahealth.com/?attachment_id=167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Binary_Fission.png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q=http://home.comcast.net/~clupold96/notes%20pages/chromosomes_tips.htm&amp;sa=U&amp;ei=CRcWU-y7OsbckQfhtoGwDA&amp;ved=0CE4Q9QEwEA&amp;sig2=D_b6eo_qv3xmk8aHDtmQKA&amp;usg=AFQjCNEOwo9I5m_Y95CFo-H186ZHHNfrxA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http://www.google.com/url?source=imgres&amp;ct=img&amp;q=http://users.rcn.com/jkimball.ma.ultranet/BiologyPages/S/Starfish012.jpg&amp;sa=X&amp;ei=YJXeTYzqC-Hr0gH3u7zcCg&amp;ved=0CAQQ8wc4BA&amp;usg=AFQjCNGX1cmWhEbTjWd3X4oio9wok1td_w" TargetMode="External"/><Relationship Id="rId7" Type="http://schemas.openxmlformats.org/officeDocument/2006/relationships/image" Target="http://www.google.com/url?source=imgres&amp;ct=img&amp;q=http://mrsdlovesscience.com/budding.gif&amp;sa=X&amp;ei=EJbeTeTlM8rA0AG_oMjKCg&amp;ved=0CAQQ8wc4BA&amp;usg=AFQjCNGdX8gqDEG_h5rGGVMUa8UEqDT8oQ" TargetMode="External"/><Relationship Id="rId12" Type="http://schemas.openxmlformats.org/officeDocument/2006/relationships/image" Target="http://t3.gstatic.com/images?q=tbn:ANd9GcSR-rS476x0hsuDQbK8rXpMaXCLCLf9ZEMIzFd4PvCEI6taHds0eVbBKQ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gif"/><Relationship Id="rId11" Type="http://schemas.openxmlformats.org/officeDocument/2006/relationships/image" Target="../media/image12.jpeg"/><Relationship Id="rId5" Type="http://schemas.openxmlformats.org/officeDocument/2006/relationships/image" Target="http://www.google.com/url?source=imgres&amp;ct=img&amp;q=http://www.ces.ncsu.edu/depts/hort/hil/gif/8701fig6.gif&amp;sa=X&amp;ei=u5XeTaLHNcjn0QHH5aGcCg&amp;ved=0CAQQ8wc4Fw&amp;usg=AFQjCNEv3bqg45mY05X1dmX-xXh9lLE6qA" TargetMode="External"/><Relationship Id="rId10" Type="http://schemas.openxmlformats.org/officeDocument/2006/relationships/hyperlink" Target="http://www.google.com/imgres?imgurl=http://3.bp.blogspot.com/_2iTOeeK2_qQ/SVtXjrprQUI/AAAAAAAADjg/gRp1iJcynss/s400/common+mold.gif&amp;imgrefurl=http://handbookofnaturestudy.blogspot.com/2008/12/additional-options-for-outdoor-hour.html&amp;usg=__BPvoZkfCD-jEk_ABsMwJ5zzgBn0=&amp;h=272&amp;w=350&amp;sz=18&amp;hl=en&amp;start=1&amp;zoom=1&amp;itbs=1&amp;tbnid=76gDx_5Pc8lg6M:&amp;tbnh=93&amp;tbnw=120&amp;prev=/images?q=bread+mold+drawing&amp;tbnid=76gDx_5Pc8lg6M:&amp;tbnh=0&amp;tbnw=0&amp;hl=en&amp;safe=active&amp;sa=X&amp;gbv=2&amp;imgtype=i_similar&amp;tbm=isch&amp;ei=n5feTfTTH8ne0QHFudHQCg" TargetMode="External"/><Relationship Id="rId4" Type="http://schemas.openxmlformats.org/officeDocument/2006/relationships/image" Target="../media/image9.gif"/><Relationship Id="rId9" Type="http://schemas.openxmlformats.org/officeDocument/2006/relationships/image" Target="http://www.google.com/url?source=imgres&amp;ct=img&amp;q=http://sciences.aum.edu/bi/bi2033/thomson/images/Prot016b.gif&amp;sa=X&amp;ei=TJbeTZX7Gsnb0QHxvdm9Cg&amp;ved=0CAQQ8wc4BQ&amp;usg=AFQjCNH_5Ysk1Ghy0icHBdj_h1x4SINp_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STERNGRR process!!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Cell REPRODUCTION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421118" y="2585545"/>
            <a:ext cx="693683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776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Parents:  2</a:t>
            </a:r>
          </a:p>
          <a:p>
            <a:r>
              <a:rPr lang="en-US" dirty="0" smtClean="0"/>
              <a:t>Offspring:  different</a:t>
            </a:r>
          </a:p>
          <a:p>
            <a:r>
              <a:rPr lang="en-US" dirty="0" smtClean="0"/>
              <a:t>Cell division:  MEIOSIS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Sexual Reproduction</a:t>
            </a:r>
            <a:endParaRPr lang="en-US" dirty="0"/>
          </a:p>
        </p:txBody>
      </p:sp>
      <p:grpSp>
        <p:nvGrpSpPr>
          <p:cNvPr id="29710" name="Group 14"/>
          <p:cNvGrpSpPr>
            <a:grpSpLocks/>
          </p:cNvGrpSpPr>
          <p:nvPr/>
        </p:nvGrpSpPr>
        <p:grpSpPr bwMode="auto">
          <a:xfrm>
            <a:off x="6511159" y="2194034"/>
            <a:ext cx="4293037" cy="3481552"/>
            <a:chOff x="10100" y="2040"/>
            <a:chExt cx="4680" cy="3420"/>
          </a:xfrm>
        </p:grpSpPr>
        <p:sp>
          <p:nvSpPr>
            <p:cNvPr id="29711" name="Oval 15"/>
            <p:cNvSpPr>
              <a:spLocks noChangeArrowheads="1"/>
            </p:cNvSpPr>
            <p:nvPr/>
          </p:nvSpPr>
          <p:spPr bwMode="auto">
            <a:xfrm>
              <a:off x="11900" y="204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2" name="Oval 16"/>
            <p:cNvSpPr>
              <a:spLocks noChangeArrowheads="1"/>
            </p:cNvSpPr>
            <p:nvPr/>
          </p:nvSpPr>
          <p:spPr bwMode="auto">
            <a:xfrm>
              <a:off x="10820" y="330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3" name="Oval 17"/>
            <p:cNvSpPr>
              <a:spLocks noChangeArrowheads="1"/>
            </p:cNvSpPr>
            <p:nvPr/>
          </p:nvSpPr>
          <p:spPr bwMode="auto">
            <a:xfrm>
              <a:off x="13160" y="330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4" name="Oval 18"/>
            <p:cNvSpPr>
              <a:spLocks noChangeArrowheads="1"/>
            </p:cNvSpPr>
            <p:nvPr/>
          </p:nvSpPr>
          <p:spPr bwMode="auto">
            <a:xfrm>
              <a:off x="10100" y="456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5" name="Oval 19"/>
            <p:cNvSpPr>
              <a:spLocks noChangeArrowheads="1"/>
            </p:cNvSpPr>
            <p:nvPr/>
          </p:nvSpPr>
          <p:spPr bwMode="auto">
            <a:xfrm>
              <a:off x="11360" y="456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6" name="Oval 20"/>
            <p:cNvSpPr>
              <a:spLocks noChangeArrowheads="1"/>
            </p:cNvSpPr>
            <p:nvPr/>
          </p:nvSpPr>
          <p:spPr bwMode="auto">
            <a:xfrm>
              <a:off x="12620" y="456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7" name="Oval 21"/>
            <p:cNvSpPr>
              <a:spLocks noChangeArrowheads="1"/>
            </p:cNvSpPr>
            <p:nvPr/>
          </p:nvSpPr>
          <p:spPr bwMode="auto">
            <a:xfrm>
              <a:off x="13880" y="4560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18" name="Text Box 22"/>
            <p:cNvSpPr txBox="1">
              <a:spLocks noChangeArrowheads="1"/>
            </p:cNvSpPr>
            <p:nvPr/>
          </p:nvSpPr>
          <p:spPr bwMode="auto">
            <a:xfrm>
              <a:off x="12080" y="2220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lang="en-US" sz="2000" dirty="0" smtClean="0">
                  <a:latin typeface="Tahoma" pitchFamily="34" charset="0"/>
                </a:rPr>
                <a:t>46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9719" name="Line 23"/>
            <p:cNvSpPr>
              <a:spLocks noChangeShapeType="1"/>
            </p:cNvSpPr>
            <p:nvPr/>
          </p:nvSpPr>
          <p:spPr bwMode="auto">
            <a:xfrm flipH="1">
              <a:off x="11540" y="2760"/>
              <a:ext cx="54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0" name="Line 24"/>
            <p:cNvSpPr>
              <a:spLocks noChangeShapeType="1"/>
            </p:cNvSpPr>
            <p:nvPr/>
          </p:nvSpPr>
          <p:spPr bwMode="auto">
            <a:xfrm>
              <a:off x="12620" y="2760"/>
              <a:ext cx="72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1" name="Line 25"/>
            <p:cNvSpPr>
              <a:spLocks noChangeShapeType="1"/>
            </p:cNvSpPr>
            <p:nvPr/>
          </p:nvSpPr>
          <p:spPr bwMode="auto">
            <a:xfrm flipH="1">
              <a:off x="10640" y="42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2" name="Line 26"/>
            <p:cNvSpPr>
              <a:spLocks noChangeShapeType="1"/>
            </p:cNvSpPr>
            <p:nvPr/>
          </p:nvSpPr>
          <p:spPr bwMode="auto">
            <a:xfrm>
              <a:off x="11360" y="42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3" name="Line 27"/>
            <p:cNvSpPr>
              <a:spLocks noChangeShapeType="1"/>
            </p:cNvSpPr>
            <p:nvPr/>
          </p:nvSpPr>
          <p:spPr bwMode="auto">
            <a:xfrm flipH="1">
              <a:off x="13160" y="4200"/>
              <a:ext cx="18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724" name="Line 28"/>
            <p:cNvSpPr>
              <a:spLocks noChangeShapeType="1"/>
            </p:cNvSpPr>
            <p:nvPr/>
          </p:nvSpPr>
          <p:spPr bwMode="auto">
            <a:xfrm>
              <a:off x="13880" y="4200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2" name="Text Box 22"/>
          <p:cNvSpPr txBox="1">
            <a:spLocks noChangeArrowheads="1"/>
          </p:cNvSpPr>
          <p:nvPr/>
        </p:nvSpPr>
        <p:spPr bwMode="auto">
          <a:xfrm>
            <a:off x="7265900" y="3727854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3" name="Text Box 22"/>
          <p:cNvSpPr txBox="1">
            <a:spLocks noChangeArrowheads="1"/>
          </p:cNvSpPr>
          <p:nvPr/>
        </p:nvSpPr>
        <p:spPr bwMode="auto">
          <a:xfrm>
            <a:off x="6677320" y="4968075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4" name="Text Box 22"/>
          <p:cNvSpPr txBox="1">
            <a:spLocks noChangeArrowheads="1"/>
          </p:cNvSpPr>
          <p:nvPr/>
        </p:nvSpPr>
        <p:spPr bwMode="auto">
          <a:xfrm>
            <a:off x="7838714" y="4947055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8984341" y="4989095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10193031" y="4983840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7" name="Text Box 22"/>
          <p:cNvSpPr txBox="1">
            <a:spLocks noChangeArrowheads="1"/>
          </p:cNvSpPr>
          <p:nvPr/>
        </p:nvSpPr>
        <p:spPr bwMode="auto">
          <a:xfrm>
            <a:off x="9509859" y="3685813"/>
            <a:ext cx="495350" cy="54971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23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837793" y="4587764"/>
            <a:ext cx="3153104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 smtClean="0"/>
              <a:t>MEIOSIS </a:t>
            </a:r>
          </a:p>
          <a:p>
            <a:pPr algn="ctr"/>
            <a:r>
              <a:rPr lang="en-US" sz="2400" dirty="0" smtClean="0"/>
              <a:t>Produces gametes:</a:t>
            </a:r>
          </a:p>
          <a:p>
            <a:pPr algn="ctr"/>
            <a:r>
              <a:rPr lang="en-US" sz="2400" dirty="0" smtClean="0"/>
              <a:t>SPERM and EGG</a:t>
            </a:r>
            <a:endParaRPr lang="en-US" sz="2400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5754414" y="5265683"/>
            <a:ext cx="630620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FERTILIZATION: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Meiosis - YouTube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meiosis?</a:t>
            </a:r>
            <a:endParaRPr lang="en-US" dirty="0"/>
          </a:p>
        </p:txBody>
      </p:sp>
      <p:pic>
        <p:nvPicPr>
          <p:cNvPr id="30722" name="Picture 2" descr="fertilizati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76637" y="760796"/>
            <a:ext cx="4286250" cy="5448300"/>
          </a:xfrm>
          <a:prstGeom prst="rect">
            <a:avLst/>
          </a:prstGeom>
          <a:noFill/>
        </p:spPr>
      </p:pic>
      <p:grpSp>
        <p:nvGrpSpPr>
          <p:cNvPr id="30723" name="Group 3"/>
          <p:cNvGrpSpPr>
            <a:grpSpLocks/>
          </p:cNvGrpSpPr>
          <p:nvPr/>
        </p:nvGrpSpPr>
        <p:grpSpPr bwMode="auto">
          <a:xfrm>
            <a:off x="2159874" y="2744952"/>
            <a:ext cx="4430112" cy="2158123"/>
            <a:chOff x="5760" y="6160"/>
            <a:chExt cx="4340" cy="1592"/>
          </a:xfrm>
        </p:grpSpPr>
        <p:sp>
          <p:nvSpPr>
            <p:cNvPr id="30724" name="Oval 4"/>
            <p:cNvSpPr>
              <a:spLocks noChangeArrowheads="1"/>
            </p:cNvSpPr>
            <p:nvPr/>
          </p:nvSpPr>
          <p:spPr bwMode="auto">
            <a:xfrm>
              <a:off x="5760" y="6300"/>
              <a:ext cx="980" cy="88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725" name="Oval 5"/>
            <p:cNvSpPr>
              <a:spLocks noChangeArrowheads="1"/>
            </p:cNvSpPr>
            <p:nvPr/>
          </p:nvSpPr>
          <p:spPr bwMode="auto">
            <a:xfrm rot="-1811928">
              <a:off x="7620" y="6300"/>
              <a:ext cx="640" cy="10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0726" name="AutoShape 6"/>
            <p:cNvCxnSpPr>
              <a:cxnSpLocks noChangeShapeType="1"/>
            </p:cNvCxnSpPr>
            <p:nvPr/>
          </p:nvCxnSpPr>
          <p:spPr bwMode="auto">
            <a:xfrm rot="16200000" flipH="1">
              <a:off x="8079" y="7271"/>
              <a:ext cx="502" cy="460"/>
            </a:xfrm>
            <a:prstGeom prst="curvedConnector3">
              <a:avLst>
                <a:gd name="adj1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</p:cxnSp>
        <p:sp>
          <p:nvSpPr>
            <p:cNvPr id="30727" name="AutoShape 7"/>
            <p:cNvSpPr>
              <a:spLocks noChangeArrowheads="1"/>
            </p:cNvSpPr>
            <p:nvPr/>
          </p:nvSpPr>
          <p:spPr bwMode="auto">
            <a:xfrm>
              <a:off x="8900" y="6160"/>
              <a:ext cx="1200" cy="1140"/>
            </a:xfrm>
            <a:prstGeom prst="star16">
              <a:avLst>
                <a:gd name="adj" fmla="val 3750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752192" y="4698122"/>
            <a:ext cx="1608085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SPERM</a:t>
            </a:r>
          </a:p>
          <a:p>
            <a:pPr algn="ctr"/>
            <a:r>
              <a:rPr lang="en-US" dirty="0" smtClean="0"/>
              <a:t>(haploid)</a:t>
            </a:r>
          </a:p>
          <a:p>
            <a:pPr algn="ctr"/>
            <a:r>
              <a:rPr lang="en-US" dirty="0" smtClean="0"/>
              <a:t>HALF the normal # of chromosomes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792012" y="4487915"/>
            <a:ext cx="1608085" cy="175432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EGG</a:t>
            </a:r>
          </a:p>
          <a:p>
            <a:pPr algn="ctr"/>
            <a:r>
              <a:rPr lang="en-US" dirty="0" smtClean="0"/>
              <a:t>(haploid)</a:t>
            </a:r>
          </a:p>
          <a:p>
            <a:pPr algn="ctr"/>
            <a:r>
              <a:rPr lang="en-US" dirty="0" smtClean="0"/>
              <a:t>HALF the normal # of chromosomes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481144" y="4708632"/>
            <a:ext cx="1608085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ZYGOTE</a:t>
            </a:r>
          </a:p>
          <a:p>
            <a:pPr algn="ctr"/>
            <a:r>
              <a:rPr lang="en-US" dirty="0" smtClean="0"/>
              <a:t>(diploid)</a:t>
            </a:r>
          </a:p>
          <a:p>
            <a:pPr algn="ctr"/>
            <a:r>
              <a:rPr lang="en-US" dirty="0" smtClean="0"/>
              <a:t>normal # of chromosomes</a:t>
            </a:r>
          </a:p>
          <a:p>
            <a:pPr algn="ctr"/>
            <a:r>
              <a:rPr lang="en-US" dirty="0" smtClean="0"/>
              <a:t>(2 of each)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94994" y="3310759"/>
            <a:ext cx="45720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+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18994" y="3321270"/>
            <a:ext cx="457200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27888" y="3310759"/>
            <a:ext cx="42041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141075" y="3337035"/>
            <a:ext cx="42041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23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796453" y="3321269"/>
            <a:ext cx="420415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46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PROS</a:t>
            </a:r>
          </a:p>
          <a:p>
            <a:pPr lvl="1"/>
            <a:r>
              <a:rPr lang="en-US" u="sng" dirty="0" smtClean="0"/>
              <a:t>Genetic variation</a:t>
            </a:r>
          </a:p>
          <a:p>
            <a:pPr lvl="1">
              <a:buNone/>
            </a:pPr>
            <a:r>
              <a:rPr lang="en-US" dirty="0" smtClean="0"/>
              <a:t>	The MOST IMPORTANT</a:t>
            </a:r>
          </a:p>
          <a:p>
            <a:pPr lvl="1">
              <a:buNone/>
            </a:pPr>
            <a:r>
              <a:rPr lang="en-US" dirty="0" smtClean="0"/>
              <a:t>	benefit!!!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CONS</a:t>
            </a:r>
          </a:p>
          <a:p>
            <a:pPr lvl="1"/>
            <a:r>
              <a:rPr lang="en-US" dirty="0" smtClean="0"/>
              <a:t>Not as fast as asexual reproduction (can’t produce as many offspring)</a:t>
            </a:r>
          </a:p>
          <a:p>
            <a:pPr lvl="1"/>
            <a:r>
              <a:rPr lang="en-US" dirty="0" smtClean="0"/>
              <a:t>Need to find a mate</a:t>
            </a:r>
          </a:p>
          <a:p>
            <a:pPr lvl="1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Meiosis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Variation in Meiosis</a:t>
            </a:r>
            <a:endParaRPr lang="en-US" dirty="0"/>
          </a:p>
        </p:txBody>
      </p:sp>
      <p:sp>
        <p:nvSpPr>
          <p:cNvPr id="31746" name="AutoShape 2"/>
          <p:cNvSpPr>
            <a:spLocks noChangeArrowheads="1"/>
          </p:cNvSpPr>
          <p:nvPr/>
        </p:nvSpPr>
        <p:spPr bwMode="auto">
          <a:xfrm rot="5400000" flipV="1">
            <a:off x="8328573" y="997608"/>
            <a:ext cx="1993462" cy="244365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5400000">
            <a:off x="9600363" y="1803473"/>
            <a:ext cx="1100223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 smtClean="0"/>
              <a:t>Genetic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8497613" y="2506717"/>
            <a:ext cx="1939159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b="1" dirty="0" smtClean="0"/>
              <a:t>Recombination</a:t>
            </a:r>
            <a:endParaRPr lang="en-US" b="1" dirty="0"/>
          </a:p>
        </p:txBody>
      </p:sp>
      <p:pic>
        <p:nvPicPr>
          <p:cNvPr id="10" name="Picture 9" descr="http://upload.wikimedia.org/wikipedia/commons/thumb/9/9a/Meiosis_Overview.svg/300px-Meiosis_Overview.svg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9353" y="2013388"/>
            <a:ext cx="5968453" cy="2637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2286001" y="4887309"/>
            <a:ext cx="2254468" cy="1200329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b="1" dirty="0" smtClean="0"/>
              <a:t>Crossing Over</a:t>
            </a:r>
          </a:p>
          <a:p>
            <a:pPr algn="ctr"/>
            <a:r>
              <a:rPr lang="en-US" dirty="0" smtClean="0"/>
              <a:t>Homologous chromosomes switch pieces</a:t>
            </a:r>
            <a:endParaRPr lang="en-US" dirty="0"/>
          </a:p>
        </p:txBody>
      </p:sp>
      <p:cxnSp>
        <p:nvCxnSpPr>
          <p:cNvPr id="13" name="Straight Arrow Connector 12"/>
          <p:cNvCxnSpPr>
            <a:endCxn id="11" idx="0"/>
          </p:cNvCxnSpPr>
          <p:nvPr/>
        </p:nvCxnSpPr>
        <p:spPr>
          <a:xfrm rot="5400000">
            <a:off x="3251640" y="4181803"/>
            <a:ext cx="867101" cy="543910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61441" y="1479331"/>
            <a:ext cx="9997440" cy="4800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INDEPENDENT ASSORTMENT</a:t>
            </a:r>
            <a:endParaRPr lang="en-US" sz="2400" dirty="0" smtClean="0"/>
          </a:p>
          <a:p>
            <a:r>
              <a:rPr lang="en-US" sz="2400" dirty="0" smtClean="0"/>
              <a:t>Homologous pairs of chromosomes are “sorted” differently each time a gamete is formed</a:t>
            </a:r>
          </a:p>
          <a:p>
            <a:r>
              <a:rPr lang="en-US" sz="2400" dirty="0" smtClean="0"/>
              <a:t>Sperm from the same man and eggs from the same woman can have different combinations of genes because of this independent assortment!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Variation in Meiosis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67441" t="44259" r="17205" b="35370"/>
          <a:stretch>
            <a:fillRect/>
          </a:stretch>
        </p:blipFill>
        <p:spPr bwMode="auto">
          <a:xfrm>
            <a:off x="4273838" y="4277272"/>
            <a:ext cx="1937776" cy="195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59420" y="4162097"/>
            <a:ext cx="1686910" cy="230832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b="1" dirty="0" smtClean="0"/>
              <a:t>Example:</a:t>
            </a:r>
          </a:p>
          <a:p>
            <a:pPr algn="ctr"/>
            <a:r>
              <a:rPr lang="en-US" dirty="0" smtClean="0"/>
              <a:t>What are the possible gametes that will be produced from this diploid cell?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1517" y="4335517"/>
            <a:ext cx="4524704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HINT:</a:t>
            </a:r>
          </a:p>
          <a:p>
            <a:r>
              <a:rPr lang="en-US" dirty="0" smtClean="0"/>
              <a:t>Each gamete will get one “S” and one “T”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763407" y="5186855"/>
            <a:ext cx="819807" cy="83557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690538" y="5165834"/>
            <a:ext cx="819807" cy="83557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723586" y="5207875"/>
            <a:ext cx="819807" cy="83557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7756635" y="5218387"/>
            <a:ext cx="819807" cy="835573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1.  Surface area/volume ratio</a:t>
            </a:r>
          </a:p>
          <a:p>
            <a:pPr lvl="1"/>
            <a:r>
              <a:rPr lang="en-US" dirty="0" smtClean="0"/>
              <a:t>Small cells more efficient at transfer of materials</a:t>
            </a:r>
          </a:p>
          <a:p>
            <a:r>
              <a:rPr lang="en-US" dirty="0" smtClean="0"/>
              <a:t>2.  Growth </a:t>
            </a:r>
          </a:p>
          <a:p>
            <a:pPr lvl="1"/>
            <a:r>
              <a:rPr lang="en-US" dirty="0" smtClean="0"/>
              <a:t>Adding more cells to get bigger</a:t>
            </a:r>
          </a:p>
          <a:p>
            <a:r>
              <a:rPr lang="en-US" dirty="0" smtClean="0"/>
              <a:t>3.  Repair / Replace damaged cells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occurs in </a:t>
            </a:r>
            <a:r>
              <a:rPr lang="en-US" u="sng" dirty="0" smtClean="0"/>
              <a:t>somatic </a:t>
            </a:r>
          </a:p>
          <a:p>
            <a:pPr>
              <a:buNone/>
            </a:pPr>
            <a:r>
              <a:rPr lang="en-US" dirty="0" smtClean="0"/>
              <a:t>(body) cells!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cells divide</a:t>
            </a:r>
            <a:endParaRPr lang="en-US" dirty="0"/>
          </a:p>
        </p:txBody>
      </p:sp>
      <p:pic>
        <p:nvPicPr>
          <p:cNvPr id="5122" name="Picture 2" descr="human body cells Human Body Cells">
            <a:hlinkClick r:id="rId2" tooltip="Human Body Cells"/>
          </p:cNvPr>
          <p:cNvPicPr>
            <a:picLocks noChangeAspect="1" noChangeArrowheads="1"/>
          </p:cNvPicPr>
          <p:nvPr/>
        </p:nvPicPr>
        <p:blipFill>
          <a:blip r:embed="rId3" cstate="print"/>
          <a:srcRect b="30672"/>
          <a:stretch>
            <a:fillRect/>
          </a:stretch>
        </p:blipFill>
        <p:spPr bwMode="auto">
          <a:xfrm>
            <a:off x="7031421" y="4415446"/>
            <a:ext cx="3773214" cy="2143009"/>
          </a:xfrm>
          <a:prstGeom prst="rect">
            <a:avLst/>
          </a:prstGeom>
          <a:noFill/>
        </p:spPr>
      </p:pic>
      <p:cxnSp>
        <p:nvCxnSpPr>
          <p:cNvPr id="6" name="Straight Arrow Connector 5"/>
          <p:cNvCxnSpPr/>
          <p:nvPr/>
        </p:nvCxnSpPr>
        <p:spPr>
          <a:xfrm>
            <a:off x="6274676" y="5029200"/>
            <a:ext cx="740979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9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Eukaryotic Cells:</a:t>
            </a:r>
          </a:p>
          <a:p>
            <a:r>
              <a:rPr lang="en-US" dirty="0" smtClean="0"/>
              <a:t>Have a NUCLEUS</a:t>
            </a:r>
          </a:p>
          <a:p>
            <a:r>
              <a:rPr lang="en-US" dirty="0" smtClean="0"/>
              <a:t>Nucleus contains chromosomes</a:t>
            </a:r>
          </a:p>
          <a:p>
            <a:r>
              <a:rPr lang="en-US" dirty="0" smtClean="0"/>
              <a:t>Chromosomes must be duplicated before cell can divide (so new cell can receive a copy)</a:t>
            </a:r>
          </a:p>
          <a:p>
            <a:pPr>
              <a:buNone/>
            </a:pPr>
            <a:r>
              <a:rPr lang="en-US" b="1" dirty="0" smtClean="0"/>
              <a:t>MITOSIS:  the process of nuclear division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dirty="0" smtClean="0"/>
              <a:t>Prokaryotic Cells:</a:t>
            </a:r>
          </a:p>
          <a:p>
            <a:pPr lvl="0">
              <a:buNone/>
            </a:pPr>
            <a:r>
              <a:rPr lang="en-US" dirty="0" smtClean="0"/>
              <a:t>NO NUCLEUS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 division in different types of cells</a:t>
            </a:r>
            <a:endParaRPr lang="en-US" dirty="0"/>
          </a:p>
        </p:txBody>
      </p:sp>
      <p:pic>
        <p:nvPicPr>
          <p:cNvPr id="8" name="Picture 7" descr="http://upload.wikimedia.org/wikipedia/commons/thumb/4/49/Binary_Fission.png/450px-Binary_Fission.pn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5975" y="2795243"/>
            <a:ext cx="4007266" cy="2628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89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err="1" smtClean="0"/>
              <a:t>Interphase</a:t>
            </a:r>
            <a:r>
              <a:rPr lang="en-US" dirty="0" smtClean="0"/>
              <a:t>:</a:t>
            </a:r>
          </a:p>
          <a:p>
            <a:r>
              <a:rPr lang="en-US" dirty="0" smtClean="0"/>
              <a:t>The normal life of the cell</a:t>
            </a:r>
          </a:p>
          <a:p>
            <a:r>
              <a:rPr lang="en-US" dirty="0" smtClean="0"/>
              <a:t>Cell is growing (G</a:t>
            </a:r>
            <a:r>
              <a:rPr lang="en-US" baseline="-25000" dirty="0" smtClean="0"/>
              <a:t>1</a:t>
            </a:r>
            <a:r>
              <a:rPr lang="en-US" dirty="0" smtClean="0"/>
              <a:t>, G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r>
              <a:rPr lang="en-US" dirty="0" smtClean="0"/>
              <a:t>DNA (makes up chromosomes) is copied (S)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2400" dirty="0" smtClean="0"/>
              <a:t>A doubled</a:t>
            </a:r>
          </a:p>
          <a:p>
            <a:pPr>
              <a:buNone/>
            </a:pPr>
            <a:r>
              <a:rPr lang="en-US" sz="2400" dirty="0" smtClean="0"/>
              <a:t>				chromosome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Cycle</a:t>
            </a:r>
            <a:endParaRPr lang="en-US" dirty="0"/>
          </a:p>
        </p:txBody>
      </p:sp>
      <p:pic>
        <p:nvPicPr>
          <p:cNvPr id="22542" name="Picture 14" descr="cy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015" y="1592317"/>
            <a:ext cx="4897821" cy="3673366"/>
          </a:xfrm>
          <a:prstGeom prst="rect">
            <a:avLst/>
          </a:prstGeom>
          <a:noFill/>
        </p:spPr>
      </p:pic>
      <p:pic>
        <p:nvPicPr>
          <p:cNvPr id="22544" name="Picture 16" descr="http://t1.gstatic.com/images?q=tbn:ANd9GcTNDUPdVxWXSnPT3fIXFGhfmHOHWmqQbt_tGsex1SFIWFPCAqzeyf-x9j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9602" y="4243554"/>
            <a:ext cx="1733174" cy="2157248"/>
          </a:xfrm>
          <a:prstGeom prst="rect">
            <a:avLst/>
          </a:prstGeom>
          <a:noFill/>
        </p:spPr>
      </p:pic>
      <p:cxnSp>
        <p:nvCxnSpPr>
          <p:cNvPr id="20" name="Straight Arrow Connector 19"/>
          <p:cNvCxnSpPr/>
          <p:nvPr/>
        </p:nvCxnSpPr>
        <p:spPr>
          <a:xfrm rot="10800000">
            <a:off x="9301656" y="4792717"/>
            <a:ext cx="488731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9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Mitosis:</a:t>
            </a:r>
          </a:p>
          <a:p>
            <a:pPr>
              <a:buNone/>
            </a:pPr>
            <a:r>
              <a:rPr lang="en-US" dirty="0" smtClean="0"/>
              <a:t>Eukaryotic cell division</a:t>
            </a:r>
          </a:p>
          <a:p>
            <a:r>
              <a:rPr lang="en-US" dirty="0" smtClean="0"/>
              <a:t>Makes an identical copy (clone) of the parent cell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Cell Cycle</a:t>
            </a:r>
            <a:endParaRPr lang="en-US" dirty="0"/>
          </a:p>
        </p:txBody>
      </p:sp>
      <p:pic>
        <p:nvPicPr>
          <p:cNvPr id="8" name="Picture 14" descr="cyc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3855" y="1454528"/>
            <a:ext cx="4876800" cy="3541776"/>
          </a:xfrm>
          <a:prstGeom prst="rect">
            <a:avLst/>
          </a:prstGeom>
          <a:noFill/>
        </p:spPr>
      </p:pic>
      <p:grpSp>
        <p:nvGrpSpPr>
          <p:cNvPr id="24578" name="Group 2"/>
          <p:cNvGrpSpPr>
            <a:grpSpLocks/>
          </p:cNvGrpSpPr>
          <p:nvPr/>
        </p:nvGrpSpPr>
        <p:grpSpPr bwMode="auto">
          <a:xfrm>
            <a:off x="3122886" y="3834524"/>
            <a:ext cx="2505404" cy="2187904"/>
            <a:chOff x="420" y="6514"/>
            <a:chExt cx="2340" cy="2160"/>
          </a:xfrm>
        </p:grpSpPr>
        <p:sp>
          <p:nvSpPr>
            <p:cNvPr id="24579" name="Oval 3"/>
            <p:cNvSpPr>
              <a:spLocks noChangeArrowheads="1"/>
            </p:cNvSpPr>
            <p:nvPr/>
          </p:nvSpPr>
          <p:spPr bwMode="auto">
            <a:xfrm>
              <a:off x="1140" y="651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0" name="Oval 4"/>
            <p:cNvSpPr>
              <a:spLocks noChangeArrowheads="1"/>
            </p:cNvSpPr>
            <p:nvPr/>
          </p:nvSpPr>
          <p:spPr bwMode="auto">
            <a:xfrm>
              <a:off x="420" y="777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1" name="Oval 5"/>
            <p:cNvSpPr>
              <a:spLocks noChangeArrowheads="1"/>
            </p:cNvSpPr>
            <p:nvPr/>
          </p:nvSpPr>
          <p:spPr bwMode="auto">
            <a:xfrm>
              <a:off x="1860" y="777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2" name="Text Box 6"/>
            <p:cNvSpPr txBox="1">
              <a:spLocks noChangeArrowheads="1"/>
            </p:cNvSpPr>
            <p:nvPr/>
          </p:nvSpPr>
          <p:spPr bwMode="auto">
            <a:xfrm>
              <a:off x="1320" y="669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46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3" name="Line 7"/>
            <p:cNvSpPr>
              <a:spLocks noChangeShapeType="1"/>
            </p:cNvSpPr>
            <p:nvPr/>
          </p:nvSpPr>
          <p:spPr bwMode="auto">
            <a:xfrm flipH="1">
              <a:off x="960" y="741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4" name="Line 8"/>
            <p:cNvSpPr>
              <a:spLocks noChangeShapeType="1"/>
            </p:cNvSpPr>
            <p:nvPr/>
          </p:nvSpPr>
          <p:spPr bwMode="auto">
            <a:xfrm>
              <a:off x="1860" y="741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585" name="Text Box 9"/>
            <p:cNvSpPr txBox="1">
              <a:spLocks noChangeArrowheads="1"/>
            </p:cNvSpPr>
            <p:nvPr/>
          </p:nvSpPr>
          <p:spPr bwMode="auto">
            <a:xfrm>
              <a:off x="600" y="7889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4586" name="Text Box 10"/>
            <p:cNvSpPr txBox="1">
              <a:spLocks noChangeArrowheads="1"/>
            </p:cNvSpPr>
            <p:nvPr/>
          </p:nvSpPr>
          <p:spPr bwMode="auto">
            <a:xfrm>
              <a:off x="2040" y="7889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356034" y="5335897"/>
            <a:ext cx="578170" cy="5469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46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4869524" y="5351663"/>
            <a:ext cx="578170" cy="54697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46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55379" y="3957145"/>
            <a:ext cx="1907628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Number of chromosomes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231931" y="4272455"/>
            <a:ext cx="567559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060731" y="4067502"/>
            <a:ext cx="1524001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Parent cell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665077" y="5475890"/>
            <a:ext cx="1907628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Daughter cells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89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945675" y="321935"/>
            <a:ext cx="9997440" cy="1143000"/>
          </a:xfrm>
        </p:spPr>
        <p:txBody>
          <a:bodyPr/>
          <a:lstStyle/>
          <a:p>
            <a:r>
              <a:rPr lang="en-US" dirty="0" smtClean="0"/>
              <a:t>Process of Mitosis</a:t>
            </a:r>
            <a:endParaRPr lang="en-US" dirty="0"/>
          </a:p>
        </p:txBody>
      </p:sp>
      <p:pic>
        <p:nvPicPr>
          <p:cNvPr id="22" name="Content Placeholder 21" descr="http://www.biology.iupui.edu/biocourses/N100/images/8mitosiscropped.jpg"/>
          <p:cNvPicPr>
            <a:picLocks noGrp="1"/>
          </p:cNvPicPr>
          <p:nvPr>
            <p:ph idx="1"/>
          </p:nvPr>
        </p:nvPicPr>
        <p:blipFill>
          <a:blip r:embed="rId2" cstate="print"/>
          <a:srcRect t="33469" b="22449"/>
          <a:stretch>
            <a:fillRect/>
          </a:stretch>
        </p:blipFill>
        <p:spPr bwMode="auto">
          <a:xfrm>
            <a:off x="2128345" y="1797270"/>
            <a:ext cx="8941266" cy="2414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TextBox 23"/>
          <p:cNvSpPr txBox="1"/>
          <p:nvPr/>
        </p:nvSpPr>
        <p:spPr>
          <a:xfrm>
            <a:off x="2380593" y="4256690"/>
            <a:ext cx="141889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Prophase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078014" y="4267200"/>
            <a:ext cx="1418897" cy="646331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Pro –</a:t>
            </a:r>
          </a:p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74979" y="4277712"/>
            <a:ext cx="141889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Metaphase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851228" y="4256691"/>
            <a:ext cx="141889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smtClean="0"/>
              <a:t>Anaphase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9501351" y="4251434"/>
            <a:ext cx="1418897" cy="369332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r>
              <a:rPr lang="en-US" dirty="0" err="1" smtClean="0"/>
              <a:t>Telophase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375338" y="4866290"/>
            <a:ext cx="1418897" cy="92333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Starts with ONE cell</a:t>
            </a:r>
          </a:p>
          <a:p>
            <a:pPr algn="ctr"/>
            <a:r>
              <a:rPr lang="en-US" dirty="0" smtClean="0"/>
              <a:t>(parent)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9496096" y="4734911"/>
            <a:ext cx="1418897" cy="1477328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dirty="0" smtClean="0"/>
              <a:t>Ends with TWO cells</a:t>
            </a:r>
          </a:p>
          <a:p>
            <a:pPr algn="ctr"/>
            <a:r>
              <a:rPr lang="en-US" dirty="0" smtClean="0"/>
              <a:t>(daughters)  - clones of the parent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49007" y="5407572"/>
            <a:ext cx="288509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b="1" dirty="0" err="1" smtClean="0">
                <a:solidFill>
                  <a:srgbClr val="FF0000"/>
                </a:solidFill>
              </a:rPr>
              <a:t>Cytokinesis</a:t>
            </a:r>
            <a:r>
              <a:rPr lang="en-US" b="1" dirty="0" smtClean="0">
                <a:solidFill>
                  <a:srgbClr val="FF0000"/>
                </a:solidFill>
              </a:rPr>
              <a:t> is the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final division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9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Uncontrolled cell division can lead to CANCER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mitosis goes wrong…</a:t>
            </a:r>
            <a:endParaRPr lang="en-US" dirty="0"/>
          </a:p>
        </p:txBody>
      </p:sp>
      <p:pic>
        <p:nvPicPr>
          <p:cNvPr id="25602" name="Picture 2" descr="Cancer Cell Divis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05625" y="1459733"/>
            <a:ext cx="3121244" cy="52020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89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1914143" y="1524000"/>
            <a:ext cx="5227635" cy="466344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ASEXUAL: </a:t>
            </a:r>
          </a:p>
          <a:p>
            <a:r>
              <a:rPr lang="en-US" dirty="0" smtClean="0"/>
              <a:t>Parents:  1</a:t>
            </a:r>
          </a:p>
          <a:p>
            <a:r>
              <a:rPr lang="en-US" dirty="0" smtClean="0"/>
              <a:t>Offspring:  identical (clones)</a:t>
            </a:r>
          </a:p>
          <a:p>
            <a:r>
              <a:rPr lang="en-US" dirty="0" smtClean="0"/>
              <a:t>Cell division:  Mitosis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Reproduction (of organisms) depends on CELL DIVISION</a:t>
            </a:r>
            <a:endParaRPr lang="en-US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7789479" y="2620579"/>
            <a:ext cx="2505404" cy="2187904"/>
            <a:chOff x="420" y="6514"/>
            <a:chExt cx="2340" cy="2160"/>
          </a:xfrm>
        </p:grpSpPr>
        <p:sp>
          <p:nvSpPr>
            <p:cNvPr id="6" name="Oval 3"/>
            <p:cNvSpPr>
              <a:spLocks noChangeArrowheads="1"/>
            </p:cNvSpPr>
            <p:nvPr/>
          </p:nvSpPr>
          <p:spPr bwMode="auto">
            <a:xfrm>
              <a:off x="1140" y="651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Oval 4"/>
            <p:cNvSpPr>
              <a:spLocks noChangeArrowheads="1"/>
            </p:cNvSpPr>
            <p:nvPr/>
          </p:nvSpPr>
          <p:spPr bwMode="auto">
            <a:xfrm>
              <a:off x="420" y="777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Oval 5"/>
            <p:cNvSpPr>
              <a:spLocks noChangeArrowheads="1"/>
            </p:cNvSpPr>
            <p:nvPr/>
          </p:nvSpPr>
          <p:spPr bwMode="auto">
            <a:xfrm>
              <a:off x="1860" y="7774"/>
              <a:ext cx="900" cy="9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1320" y="6694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ahoma" pitchFamily="34" charset="0"/>
                </a:rPr>
                <a:t>12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/>
          </p:nvSpPr>
          <p:spPr bwMode="auto">
            <a:xfrm flipH="1">
              <a:off x="960" y="741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1860" y="7414"/>
              <a:ext cx="360" cy="3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Text Box 9"/>
            <p:cNvSpPr txBox="1">
              <a:spLocks noChangeArrowheads="1"/>
            </p:cNvSpPr>
            <p:nvPr/>
          </p:nvSpPr>
          <p:spPr bwMode="auto">
            <a:xfrm>
              <a:off x="600" y="7889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5" name="Text Box 10"/>
            <p:cNvSpPr txBox="1">
              <a:spLocks noChangeArrowheads="1"/>
            </p:cNvSpPr>
            <p:nvPr/>
          </p:nvSpPr>
          <p:spPr bwMode="auto">
            <a:xfrm>
              <a:off x="2040" y="7889"/>
              <a:ext cx="540" cy="54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>
          <a:xfrm>
            <a:off x="7110248" y="3294993"/>
            <a:ext cx="1403131" cy="1588"/>
          </a:xfrm>
          <a:prstGeom prst="straightConnector1">
            <a:avLst/>
          </a:prstGeom>
          <a:ln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89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 Binary fission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Budding</a:t>
            </a:r>
          </a:p>
          <a:p>
            <a:endParaRPr lang="en-US" dirty="0" smtClean="0"/>
          </a:p>
          <a:p>
            <a:r>
              <a:rPr lang="en-US" dirty="0" err="1" smtClean="0"/>
              <a:t>Sporulation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Vegetative propagation</a:t>
            </a:r>
          </a:p>
          <a:p>
            <a:endParaRPr lang="en-US" dirty="0" smtClean="0"/>
          </a:p>
          <a:p>
            <a:r>
              <a:rPr lang="en-US" dirty="0" smtClean="0"/>
              <a:t>Regeneration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Asexual Reproduction</a:t>
            </a:r>
            <a:endParaRPr lang="en-US" dirty="0"/>
          </a:p>
        </p:txBody>
      </p:sp>
      <p:pic>
        <p:nvPicPr>
          <p:cNvPr id="27664" name="Picture 16" descr="http://www.google.com/url?source=imgres&amp;ct=img&amp;q=http://users.rcn.com/jkimball.ma.ultranet/BiologyPages/S/Starfish012.jpg&amp;sa=X&amp;ei=YJXeTYzqC-Hr0gH3u7zcCg&amp;ved=0CAQQ8wc4BA&amp;usg=AFQjCNGX1cmWhEbTjWd3X4oio9wok1td_w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966138" y="5486400"/>
            <a:ext cx="1104900" cy="981075"/>
          </a:xfrm>
          <a:prstGeom prst="rect">
            <a:avLst/>
          </a:prstGeom>
          <a:noFill/>
        </p:spPr>
      </p:pic>
      <p:pic>
        <p:nvPicPr>
          <p:cNvPr id="27663" name="Picture 15" descr="http://www.google.com/url?source=imgres&amp;ct=img&amp;q=http://www.ces.ncsu.edu/depts/hort/hil/gif/8701fig6.gif&amp;sa=X&amp;ei=u5XeTaLHNcjn0QHH5aGcCg&amp;ved=0CAQQ8wc4Fw&amp;usg=AFQjCNEv3bqg45mY05X1dmX-xXh9lLE6qA"/>
          <p:cNvPicPr>
            <a:picLocks noChangeAspect="1" noChangeArrowheads="1"/>
          </p:cNvPicPr>
          <p:nvPr/>
        </p:nvPicPr>
        <p:blipFill>
          <a:blip r:embed="rId4" r:link="rId5" cstate="print"/>
          <a:srcRect r="28995"/>
          <a:stretch>
            <a:fillRect/>
          </a:stretch>
        </p:blipFill>
        <p:spPr bwMode="auto">
          <a:xfrm>
            <a:off x="6747641" y="4244537"/>
            <a:ext cx="1686911" cy="1508620"/>
          </a:xfrm>
          <a:prstGeom prst="rect">
            <a:avLst/>
          </a:prstGeom>
          <a:noFill/>
        </p:spPr>
      </p:pic>
      <p:pic>
        <p:nvPicPr>
          <p:cNvPr id="27662" name="Picture 14" descr="http://www.google.com/url?source=imgres&amp;ct=img&amp;q=http://mrsdlovesscience.com/budding.gif&amp;sa=X&amp;ei=EJbeTeTlM8rA0AG_oMjKCg&amp;ved=0CAQQ8wc4BA&amp;usg=AFQjCNGdX8gqDEG_h5rGGVMUa8UEqDT8oQ"/>
          <p:cNvPicPr>
            <a:picLocks noChangeAspect="1" noChangeArrowheads="1"/>
          </p:cNvPicPr>
          <p:nvPr/>
        </p:nvPicPr>
        <p:blipFill>
          <a:blip r:embed="rId6" r:link="rId7" cstate="print"/>
          <a:srcRect l="26950" r="36879" b="16240"/>
          <a:stretch>
            <a:fillRect/>
          </a:stretch>
        </p:blipFill>
        <p:spPr bwMode="auto">
          <a:xfrm>
            <a:off x="4114800" y="2265308"/>
            <a:ext cx="647700" cy="1247775"/>
          </a:xfrm>
          <a:prstGeom prst="rect">
            <a:avLst/>
          </a:prstGeom>
          <a:noFill/>
        </p:spPr>
      </p:pic>
      <p:pic>
        <p:nvPicPr>
          <p:cNvPr id="27661" name="Picture 13" descr="http://www.google.com/url?source=imgres&amp;ct=img&amp;q=http://sciences.aum.edu/bi/bi2033/thomson/images/Prot016b.gif&amp;sa=X&amp;ei=TJbeTZX7Gsnb0QHxvdm9Cg&amp;ved=0CAQQ8wc4BQ&amp;usg=AFQjCNH_5Ysk1Ghy0icHBdj_h1x4SINp_A"/>
          <p:cNvPicPr>
            <a:picLocks noChangeAspect="1" noChangeArrowheads="1"/>
          </p:cNvPicPr>
          <p:nvPr/>
        </p:nvPicPr>
        <p:blipFill>
          <a:blip r:embed="rId8" r:link="rId9" cstate="print"/>
          <a:srcRect b="13496"/>
          <a:stretch>
            <a:fillRect/>
          </a:stretch>
        </p:blipFill>
        <p:spPr bwMode="auto">
          <a:xfrm>
            <a:off x="5470634" y="1305911"/>
            <a:ext cx="1209675" cy="1562100"/>
          </a:xfrm>
          <a:prstGeom prst="rect">
            <a:avLst/>
          </a:prstGeom>
          <a:noFill/>
        </p:spPr>
      </p:pic>
      <p:pic>
        <p:nvPicPr>
          <p:cNvPr id="27660" name="ipf76gDx_5Pc8lg6M:" descr="http://t3.gstatic.com/images?q=tbn:ANd9GcSR-rS476x0hsuDQbK8rXpMaXCLCLf9ZEMIzFd4PvCEI6taHds0eVbBKQ">
            <a:hlinkClick r:id="rId10"/>
          </p:cNvPr>
          <p:cNvPicPr>
            <a:picLocks noChangeAspect="1" noChangeArrowheads="1"/>
          </p:cNvPicPr>
          <p:nvPr/>
        </p:nvPicPr>
        <p:blipFill>
          <a:blip r:embed="rId11" r:link="rId12" cstate="print"/>
          <a:srcRect/>
          <a:stretch>
            <a:fillRect/>
          </a:stretch>
        </p:blipFill>
        <p:spPr bwMode="auto">
          <a:xfrm>
            <a:off x="4981904" y="3372507"/>
            <a:ext cx="1560786" cy="1209609"/>
          </a:xfrm>
          <a:prstGeom prst="rect">
            <a:avLst/>
          </a:prstGeom>
          <a:noFill/>
        </p:spPr>
      </p:pic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14382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0" y="24860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37338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52959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0" y="618172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d's tie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Dad's tie design template" id="{D38B957D-588F-4953-A2A4-8835E8F79C65}" vid="{09887BB5-A875-44C0-9AF9-8FE92BB7EC5A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-Palatino Linotype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C979567-0D27-4E98-9101-139E4F27BE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423</Words>
  <Application>Microsoft Office PowerPoint</Application>
  <PresentationFormat>Widescreen</PresentationFormat>
  <Paragraphs>131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Century Gothic</vt:lpstr>
      <vt:lpstr>Palatino Linotype</vt:lpstr>
      <vt:lpstr>Tahoma</vt:lpstr>
      <vt:lpstr>Times New Roman</vt:lpstr>
      <vt:lpstr>Verdana</vt:lpstr>
      <vt:lpstr>Wingdings 2</vt:lpstr>
      <vt:lpstr>Dad's tie design template</vt:lpstr>
      <vt:lpstr>Cell REPRODUCTION</vt:lpstr>
      <vt:lpstr>Why do cells divide</vt:lpstr>
      <vt:lpstr>Cell division in different types of cells</vt:lpstr>
      <vt:lpstr>The Cell Cycle</vt:lpstr>
      <vt:lpstr>The Cell Cycle</vt:lpstr>
      <vt:lpstr>Process of Mitosis</vt:lpstr>
      <vt:lpstr>When mitosis goes wrong…</vt:lpstr>
      <vt:lpstr>Reproduction (of organisms) depends on CELL DIVISION</vt:lpstr>
      <vt:lpstr>Types of Asexual Reproduction</vt:lpstr>
      <vt:lpstr>Sexual Reproduction</vt:lpstr>
      <vt:lpstr>Why meiosis?</vt:lpstr>
      <vt:lpstr>Meiosis</vt:lpstr>
      <vt:lpstr>Genetic Variation in Meiosis</vt:lpstr>
      <vt:lpstr>Genetic Variation in Meiosis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2015-09-27T17:43:22Z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TC034605139991</vt:lpwstr>
  </property>
</Properties>
</file>