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59" r:id="rId6"/>
    <p:sldId id="263" r:id="rId7"/>
    <p:sldId id="260" r:id="rId8"/>
    <p:sldId id="264" r:id="rId9"/>
    <p:sldId id="261" r:id="rId10"/>
    <p:sldId id="265" r:id="rId11"/>
    <p:sldId id="262" r:id="rId12"/>
    <p:sldId id="266" r:id="rId13"/>
    <p:sldId id="267" r:id="rId14"/>
    <p:sldId id="268" r:id="rId15"/>
    <p:sldId id="269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D69D8A-E3A1-4A54-B39D-3775AF150F1B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50C339-924C-4623-93A7-4BB42AC5FD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Jf0o9TNNX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Biochemistry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862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USE  YOUR GRAPHIC ORGANIZER FOR THESE NOTES</a:t>
            </a:r>
            <a:r>
              <a:rPr lang="en-US" sz="3200" dirty="0" smtClean="0">
                <a:solidFill>
                  <a:schemeClr val="accent1"/>
                </a:solidFill>
              </a:rPr>
              <a:t>!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Nucleic Acids</a:t>
            </a:r>
            <a:endParaRPr lang="en-US" b="1" dirty="0"/>
          </a:p>
        </p:txBody>
      </p:sp>
      <p:pic>
        <p:nvPicPr>
          <p:cNvPr id="22530" name="Picture 2" descr="http://www.google.com/url?source=imgres&amp;ct=img&amp;q=http://chemed.chem.purdue.edu/genchem/topicreview/bp/1biochem/graphics/55.gif&amp;sa=X&amp;ei=yUqpTpqeIsWBtgeDsqG0Cg&amp;ved=0CAQQ8wc4Bg&amp;usg=AFQjCNFWvHzV6YVOkli9_NVNBDr7XZS7nw"/>
          <p:cNvPicPr>
            <a:picLocks noChangeAspect="1" noChangeArrowheads="1"/>
          </p:cNvPicPr>
          <p:nvPr/>
        </p:nvPicPr>
        <p:blipFill>
          <a:blip r:embed="rId2" cstate="print"/>
          <a:srcRect r="18769" b="73662"/>
          <a:stretch>
            <a:fillRect/>
          </a:stretch>
        </p:blipFill>
        <p:spPr bwMode="auto">
          <a:xfrm>
            <a:off x="381000" y="2362200"/>
            <a:ext cx="4058653" cy="1752600"/>
          </a:xfrm>
          <a:prstGeom prst="rect">
            <a:avLst/>
          </a:prstGeom>
          <a:noFill/>
        </p:spPr>
      </p:pic>
      <p:pic>
        <p:nvPicPr>
          <p:cNvPr id="22532" name="Picture 4" descr="http://www.google.com/url?source=imgres&amp;ct=img&amp;q=http://www2.chemistry.msu.edu/faculty/reusch/VirtTxtJml/Images3/dblhelx1.gif&amp;sa=X&amp;ei=GUupTqe-HpOItwfBsrAI&amp;ved=0CAQQ8wc4Ag&amp;usg=AFQjCNFwmGFOArl0ns0c1aWo2PRcgwQK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447800"/>
            <a:ext cx="3967457" cy="440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 – The Core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r>
              <a:rPr lang="en-US" b="1" dirty="0" smtClean="0"/>
              <a:t>Proteins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7696200" cy="4131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5562600"/>
              </a:tblGrid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Elements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C, H,O,</a:t>
                      </a:r>
                      <a:r>
                        <a:rPr lang="en-US" sz="3200" b="0" baseline="0" dirty="0" smtClean="0"/>
                        <a:t> N, P, S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Monomer / Subunit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Amino Acid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Function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Basic building material</a:t>
                      </a:r>
                      <a:r>
                        <a:rPr lang="en-US" sz="3200" b="0" baseline="0" dirty="0" smtClean="0"/>
                        <a:t> for life</a:t>
                      </a:r>
                      <a:endParaRPr lang="en-US" sz="3200" b="0" dirty="0"/>
                    </a:p>
                  </a:txBody>
                  <a:tcPr/>
                </a:tc>
              </a:tr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Examples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Hormones, antibodies,</a:t>
                      </a:r>
                      <a:r>
                        <a:rPr lang="en-US" sz="3200" b="0" baseline="0" dirty="0" smtClean="0"/>
                        <a:t> pigments, enzymes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Proteins</a:t>
            </a:r>
            <a:endParaRPr lang="en-US" b="1" dirty="0"/>
          </a:p>
        </p:txBody>
      </p:sp>
      <p:pic>
        <p:nvPicPr>
          <p:cNvPr id="23554" name="Picture 2" descr="http://www.google.com/url?source=imgres&amp;ct=img&amp;q=http://drpinna.com/wp-content/uploads/2011/07/aminoacidstruc.jpg&amp;sa=X&amp;ei=KEypToLiLcO2tgf4wPwE&amp;ved=0CAQQ8wc4Ew&amp;usg=AFQjCNE2xi4thOKYKKmVn8TJEjz87ALn2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179010" cy="3032125"/>
          </a:xfrm>
          <a:prstGeom prst="rect">
            <a:avLst/>
          </a:prstGeom>
          <a:noFill/>
        </p:spPr>
      </p:pic>
      <p:pic>
        <p:nvPicPr>
          <p:cNvPr id="23556" name="Picture 4" descr="http://www.google.com/url?source=imgres&amp;ct=img&amp;q=http://www.accessexcellence.org/RC/VL/GG/images/protein.gif&amp;sa=X&amp;ei=RUypTqLiO424tweF9bX9Dw&amp;ved=0CAQQ8wc4AQ&amp;usg=AFQjCNHy1308I3l0kSn83O3kArOOYI7-O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33400"/>
            <a:ext cx="37719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Enzymes:  A special type of 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Enzymes are </a:t>
            </a:r>
            <a:r>
              <a:rPr lang="en-US" b="1" dirty="0" smtClean="0"/>
              <a:t>biological catalysts </a:t>
            </a:r>
            <a:r>
              <a:rPr lang="en-US" dirty="0" smtClean="0"/>
              <a:t>that speed up chemical reactions in cells of living things.</a:t>
            </a:r>
          </a:p>
          <a:p>
            <a:r>
              <a:rPr lang="en-US" dirty="0" smtClean="0"/>
              <a:t>Enzymes do this by lowering the </a:t>
            </a:r>
            <a:r>
              <a:rPr lang="en-US" b="1" dirty="0" smtClean="0"/>
              <a:t>activation energy </a:t>
            </a:r>
            <a:r>
              <a:rPr lang="en-US" dirty="0" smtClean="0"/>
              <a:t>needed for the reaction to occur.</a:t>
            </a:r>
            <a:endParaRPr lang="en-US" dirty="0"/>
          </a:p>
        </p:txBody>
      </p:sp>
      <p:pic>
        <p:nvPicPr>
          <p:cNvPr id="24578" name="Picture 2" descr="http://www.google.com/url?source=imgres&amp;ct=img&amp;q=http://upload.wikimedia.org/wikipedia/commons/5/56/Enzyme_activation_energy.png&amp;sa=X&amp;ei=E02pTs7nJ8a2tweahOQQ&amp;ved=0CAQQ8wc4CA&amp;usg=AFQjCNHxDCzr_fWLgorrdgeyyZ42AT50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95600"/>
            <a:ext cx="299085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Mediated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Enzymes may put substances together (</a:t>
            </a:r>
            <a:r>
              <a:rPr lang="en-US" b="1" dirty="0" smtClean="0"/>
              <a:t>synthesis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OR may break them apart (decomposition)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5602" name="Picture 2" descr="http://www.google.com/url?source=imgres&amp;ct=img&amp;q=http://www.sciencegeek.net/Biology/review/graphics/Unit2/enzyme2.gif&amp;sa=X&amp;ei=n02pTsmEOs21tweT3uUe&amp;ved=0CAQQ8wc4Ag&amp;usg=AFQjCNHQ59Y88T2AglliSduhCGPS56qR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4286250" cy="2781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533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Enzyme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5334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Enzyme – Substrate complex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667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Substrate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2667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Enzymes fit with their substrates like a lock and key</a:t>
            </a:r>
          </a:p>
          <a:p>
            <a:r>
              <a:rPr lang="en-US" dirty="0" smtClean="0"/>
              <a:t>If an enzyme loses its shape, it will not fit!</a:t>
            </a:r>
          </a:p>
          <a:p>
            <a:r>
              <a:rPr lang="en-US" dirty="0" smtClean="0"/>
              <a:t>An enzyme losing its shape is called denaturing.</a:t>
            </a:r>
            <a:endParaRPr lang="en-US" dirty="0"/>
          </a:p>
        </p:txBody>
      </p:sp>
      <p:pic>
        <p:nvPicPr>
          <p:cNvPr id="26626" name="Picture 2" descr="http://www.google.com/url?source=imgres&amp;ct=img&amp;q=http://www.armozyme.com/images/014.jpg&amp;sa=X&amp;ei=9U6pTr-tHpOztwfAqI0J&amp;ved=0CAQQ8wc4EQ&amp;usg=AFQjCNHPuXdjuR76EEVJvcTNihBNApHw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07644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smtClean="0"/>
          </a:p>
          <a:p>
            <a:pPr marL="0" indent="0">
              <a:buNone/>
            </a:pPr>
            <a:r>
              <a:rPr lang="en-US" sz="3200" smtClean="0"/>
              <a:t>Enzymes are: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dirty="0" smtClean="0"/>
              <a:t>Specific – one enzyme, one substrate</a:t>
            </a:r>
          </a:p>
          <a:p>
            <a:r>
              <a:rPr lang="en-US" dirty="0" smtClean="0"/>
              <a:t>Reusable – not used up in a reaction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6617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Inorganic vs. Organic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There are 6 essential elements for living things:</a:t>
            </a:r>
          </a:p>
          <a:p>
            <a:pPr>
              <a:buNone/>
            </a:pPr>
            <a:r>
              <a:rPr lang="en-US" sz="3200" dirty="0" smtClean="0"/>
              <a:t>		Carbon, Hydrogen, Nitrogen, Oxygen, 	Phosphorus, and Sulfur (CHNOPS)</a:t>
            </a:r>
          </a:p>
          <a:p>
            <a:r>
              <a:rPr lang="en-US" sz="3200" dirty="0" smtClean="0"/>
              <a:t>Elements combine to make molecules.</a:t>
            </a:r>
          </a:p>
          <a:p>
            <a:r>
              <a:rPr lang="en-US" sz="3200" dirty="0" smtClean="0"/>
              <a:t>Molecules are either inorganic or organic:</a:t>
            </a:r>
          </a:p>
          <a:p>
            <a:pPr lvl="1"/>
            <a:r>
              <a:rPr lang="en-US" sz="3000" dirty="0" smtClean="0"/>
              <a:t>Inorganic – do not contain the element carbon</a:t>
            </a:r>
          </a:p>
          <a:p>
            <a:pPr lvl="2"/>
            <a:r>
              <a:rPr lang="en-US" sz="2600" dirty="0" smtClean="0"/>
              <a:t>Ex.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O, </a:t>
            </a:r>
            <a:r>
              <a:rPr lang="en-US" sz="2600" dirty="0" err="1" smtClean="0"/>
              <a:t>NaCl</a:t>
            </a:r>
            <a:r>
              <a:rPr lang="en-US" sz="2600" dirty="0" smtClean="0"/>
              <a:t>,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SO</a:t>
            </a:r>
            <a:r>
              <a:rPr lang="en-US" sz="2600" baseline="-25000" dirty="0" smtClean="0"/>
              <a:t>4</a:t>
            </a:r>
          </a:p>
          <a:p>
            <a:pPr lvl="1"/>
            <a:r>
              <a:rPr lang="en-US" sz="3000" dirty="0" smtClean="0"/>
              <a:t>Organic – contain the element carbon</a:t>
            </a:r>
          </a:p>
          <a:p>
            <a:pPr lvl="2"/>
            <a:r>
              <a:rPr lang="en-US" sz="2600" dirty="0" smtClean="0"/>
              <a:t>Ex. C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H</a:t>
            </a:r>
            <a:r>
              <a:rPr lang="en-US" sz="2600" baseline="-25000" dirty="0" smtClean="0"/>
              <a:t>12</a:t>
            </a:r>
            <a:r>
              <a:rPr lang="en-US" sz="2600" dirty="0" smtClean="0"/>
              <a:t>O</a:t>
            </a:r>
            <a:r>
              <a:rPr lang="en-US" sz="2600" baseline="-25000" dirty="0" smtClean="0"/>
              <a:t>6</a:t>
            </a:r>
            <a:r>
              <a:rPr lang="en-US" sz="2600" dirty="0" smtClean="0"/>
              <a:t>, CH</a:t>
            </a:r>
            <a:r>
              <a:rPr lang="en-US" sz="2600" baseline="-25000" dirty="0" smtClean="0"/>
              <a:t>4</a:t>
            </a:r>
            <a:endParaRPr lang="en-US" sz="2600" baseline="-25000" dirty="0"/>
          </a:p>
        </p:txBody>
      </p:sp>
      <p:pic>
        <p:nvPicPr>
          <p:cNvPr id="1026" name="Picture 2" descr="C:\Documents and Settings\shari.mudd\Local Settings\Temporary Internet Files\Content.IE5\471MJY3N\MC9002265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16490">
            <a:off x="6102910" y="175758"/>
            <a:ext cx="1933481" cy="1380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4724400" y="4191000"/>
            <a:ext cx="2819400" cy="2438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1447800" y="4191000"/>
            <a:ext cx="2819400" cy="24384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Inorganic Compounds contain acids and bases:</a:t>
            </a:r>
          </a:p>
          <a:p>
            <a:r>
              <a:rPr lang="en-US" dirty="0" smtClean="0"/>
              <a:t>Measured on a pH scale</a:t>
            </a:r>
          </a:p>
          <a:p>
            <a:pPr>
              <a:buNone/>
            </a:pPr>
            <a:r>
              <a:rPr lang="en-US" dirty="0" smtClean="0"/>
              <a:t>		Acids		     Neutral		Bases</a:t>
            </a:r>
          </a:p>
          <a:p>
            <a:pPr>
              <a:buNone/>
            </a:pPr>
            <a:r>
              <a:rPr lang="en-US" dirty="0" smtClean="0"/>
              <a:t>      1				7                                          14</a:t>
            </a:r>
          </a:p>
          <a:p>
            <a:r>
              <a:rPr lang="en-US" dirty="0" smtClean="0"/>
              <a:t>What IS an acid or a base?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 Acid – Hydrogen DONOR	       Base – Hydrogen ACCEPTOR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2895600"/>
            <a:ext cx="7239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050" name="Picture 2" descr="C:\Documents and Settings\shari.mudd\Local Settings\Temporary Internet Files\Content.IE5\VQ3Z3T6I\MC9004109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6597" y="304800"/>
            <a:ext cx="2637403" cy="2181131"/>
          </a:xfrm>
          <a:prstGeom prst="rect">
            <a:avLst/>
          </a:prstGeom>
          <a:noFill/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905000" y="4191000"/>
            <a:ext cx="2209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H</a:t>
            </a:r>
            <a:r>
              <a:rPr lang="en-US" baseline="30000" dirty="0">
                <a:solidFill>
                  <a:schemeClr val="bg1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 	H</a:t>
            </a:r>
            <a:r>
              <a:rPr lang="en-US" baseline="30000" dirty="0">
                <a:solidFill>
                  <a:srgbClr val="FF0000"/>
                </a:solidFill>
              </a:rPr>
              <a:t>+         </a:t>
            </a:r>
            <a:r>
              <a:rPr lang="en-US" dirty="0">
                <a:solidFill>
                  <a:srgbClr val="FF0000"/>
                </a:solidFill>
              </a:rPr>
              <a:t>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dirty="0">
                <a:solidFill>
                  <a:srgbClr val="FF0000"/>
                </a:solidFill>
              </a:rPr>
              <a:t>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         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dirty="0">
                <a:solidFill>
                  <a:srgbClr val="FF0000"/>
                </a:solidFill>
              </a:rPr>
              <a:t>       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 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baseline="30000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257800" y="4191000"/>
            <a:ext cx="2209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      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	      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dirty="0">
                <a:solidFill>
                  <a:srgbClr val="FF0000"/>
                </a:solidFill>
              </a:rPr>
              <a:t>   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dirty="0">
                <a:solidFill>
                  <a:srgbClr val="FF0000"/>
                </a:solidFill>
              </a:rPr>
              <a:t>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</a:p>
          <a:p>
            <a:r>
              <a:rPr lang="en-US" dirty="0">
                <a:solidFill>
                  <a:srgbClr val="FF0000"/>
                </a:solidFill>
              </a:rPr>
              <a:t>                  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   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  <a:p>
            <a:r>
              <a:rPr lang="en-US" baseline="30000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77240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Living things </a:t>
            </a:r>
            <a:r>
              <a:rPr lang="en-US" b="1" dirty="0" smtClean="0"/>
              <a:t>regulate</a:t>
            </a:r>
            <a:r>
              <a:rPr lang="en-US" dirty="0" smtClean="0"/>
              <a:t> their internal environment to maintain homeostasis – a constant internal environment</a:t>
            </a:r>
          </a:p>
          <a:p>
            <a:r>
              <a:rPr lang="en-US" dirty="0" smtClean="0"/>
              <a:t>Living things have </a:t>
            </a:r>
            <a:r>
              <a:rPr lang="en-US" b="1" dirty="0" smtClean="0"/>
              <a:t>buffers </a:t>
            </a:r>
            <a:r>
              <a:rPr lang="en-US" dirty="0" smtClean="0"/>
              <a:t>in their cells to help regulate pH</a:t>
            </a:r>
          </a:p>
          <a:p>
            <a:pPr lvl="1"/>
            <a:r>
              <a:rPr lang="en-US" dirty="0" smtClean="0"/>
              <a:t>Buffers either DONATE or ACCEPT hydrogen ions</a:t>
            </a:r>
          </a:p>
          <a:p>
            <a:pPr lvl="1"/>
            <a:r>
              <a:rPr lang="en-US" dirty="0" smtClean="0"/>
              <a:t>Buffers help to maintain homeostasis by stabilizing pH</a:t>
            </a:r>
          </a:p>
          <a:p>
            <a:pPr lvl="2"/>
            <a:r>
              <a:rPr lang="en-US" dirty="0" smtClean="0"/>
              <a:t>Too  much Hydrogen?  Buffers ACCEPT – make </a:t>
            </a:r>
            <a:r>
              <a:rPr lang="en-US" u="sng" dirty="0" smtClean="0"/>
              <a:t>less acidic</a:t>
            </a:r>
          </a:p>
          <a:p>
            <a:pPr lvl="2"/>
            <a:r>
              <a:rPr lang="en-US" dirty="0" smtClean="0"/>
              <a:t>Too little Hydrogen?  Buffers DONATE – make </a:t>
            </a:r>
            <a:r>
              <a:rPr lang="en-US" u="sng" dirty="0" smtClean="0"/>
              <a:t>more acidic</a:t>
            </a:r>
            <a:endParaRPr lang="en-US" dirty="0"/>
          </a:p>
        </p:txBody>
      </p:sp>
      <p:pic>
        <p:nvPicPr>
          <p:cNvPr id="6" name="Picture 7" descr="http://www.consumerreports.org/health/resources/images/conditions-and-treatments/beat-heartburn-soothe-your-stomach/what-to-take-and-when/24070_antac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5485">
            <a:off x="6833129" y="282746"/>
            <a:ext cx="2039471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 – The Core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Carbohydrates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7696200" cy="378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5562600"/>
              </a:tblGrid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Elements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C, H,O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Monomer / Subunit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Monosaccharide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Function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Short term energy</a:t>
                      </a:r>
                      <a:r>
                        <a:rPr lang="en-US" sz="3200" b="0" baseline="0" dirty="0" smtClean="0"/>
                        <a:t> </a:t>
                      </a:r>
                      <a:r>
                        <a:rPr lang="en-US" sz="2000" b="0" dirty="0" smtClean="0">
                          <a:hlinkClick r:id="rId2"/>
                        </a:rPr>
                        <a:t>YouTube - </a:t>
                      </a:r>
                      <a:r>
                        <a:rPr lang="en-US" sz="2000" b="0" smtClean="0">
                          <a:hlinkClick r:id="rId2"/>
                        </a:rPr>
                        <a:t>Gummy Bear,</a:t>
                      </a:r>
                      <a:r>
                        <a:rPr lang="en-US" sz="2000" b="0" baseline="0" smtClean="0">
                          <a:hlinkClick r:id="rId2"/>
                        </a:rPr>
                        <a:t> </a:t>
                      </a:r>
                      <a:r>
                        <a:rPr lang="en-US" sz="2000" b="0" smtClean="0">
                          <a:hlinkClick r:id="rId2"/>
                        </a:rPr>
                        <a:t> </a:t>
                      </a:r>
                      <a:endParaRPr lang="en-US" sz="2000" b="0" dirty="0" smtClean="0"/>
                    </a:p>
                    <a:p>
                      <a:r>
                        <a:rPr lang="en-US" sz="3200" b="0" dirty="0" smtClean="0"/>
                        <a:t>Structural</a:t>
                      </a:r>
                      <a:r>
                        <a:rPr lang="en-US" sz="3200" b="0" baseline="0" dirty="0" smtClean="0"/>
                        <a:t> material</a:t>
                      </a:r>
                      <a:endParaRPr lang="en-US" sz="3200" b="0" dirty="0"/>
                    </a:p>
                  </a:txBody>
                  <a:tcPr/>
                </a:tc>
              </a:tr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Examples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Sugar,</a:t>
                      </a:r>
                      <a:r>
                        <a:rPr lang="en-US" sz="3200" b="0" baseline="0" dirty="0" smtClean="0"/>
                        <a:t> Starch, Cellulose, Glycogen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Carbohydrates</a:t>
            </a:r>
            <a:endParaRPr lang="en-US" b="1" dirty="0"/>
          </a:p>
        </p:txBody>
      </p:sp>
      <p:pic>
        <p:nvPicPr>
          <p:cNvPr id="3074" name="Picture 2" descr="http://www.google.com/url?source=imgres&amp;ct=img&amp;q=http://bioweb.wku.edu/courses/biol115/wyatt/biochem/Carbos/linear_carbo.gif&amp;sa=X&amp;ei=k0mpTv_FB8aztwfxyeW6BA&amp;ved=0CAQQ8wc4DA&amp;usg=AFQjCNFIPDxuar9XYS0ULvHpWKakV3h2h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2857500" cy="2286000"/>
          </a:xfrm>
          <a:prstGeom prst="rect">
            <a:avLst/>
          </a:prstGeom>
          <a:noFill/>
        </p:spPr>
      </p:pic>
      <p:pic>
        <p:nvPicPr>
          <p:cNvPr id="3076" name="Picture 4" descr="http://www.google.com/url?source=imgres&amp;ct=img&amp;q=http://staff.jccc.net/pdecell/biochemistry/sucrosesyn.gif&amp;sa=X&amp;ei=zEmpTuS4Mse3twe5v6EN&amp;ved=0CAQQ8wc4BA&amp;usg=AFQjCNFHTLgv4dEsOZPX2a7R53t42McCg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47800"/>
            <a:ext cx="3790950" cy="2695575"/>
          </a:xfrm>
          <a:prstGeom prst="rect">
            <a:avLst/>
          </a:prstGeom>
          <a:noFill/>
        </p:spPr>
      </p:pic>
      <p:pic>
        <p:nvPicPr>
          <p:cNvPr id="3078" name="Picture 6" descr="http://www.google.com/url?source=imgres&amp;ct=img&amp;q=http://bioweb.wku.edu/courses/biol115/wyatt/biochem/Carbos/Carb_poly.gif&amp;sa=X&amp;ei=4kmpTvjEG9DLtgf-hoUl&amp;ved=0CAQQ8wc4EA&amp;usg=AFQjCNEQoIUpRiCT1vyLGEZtw1xVhEbQcQ"/>
          <p:cNvPicPr>
            <a:picLocks noChangeAspect="1" noChangeArrowheads="1"/>
          </p:cNvPicPr>
          <p:nvPr/>
        </p:nvPicPr>
        <p:blipFill>
          <a:blip r:embed="rId4" cstate="print"/>
          <a:srcRect b="68000"/>
          <a:stretch>
            <a:fillRect/>
          </a:stretch>
        </p:blipFill>
        <p:spPr bwMode="auto">
          <a:xfrm>
            <a:off x="2667000" y="4419600"/>
            <a:ext cx="59531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 – The Core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Lipids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7696200" cy="378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5562600"/>
              </a:tblGrid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Elements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C, H,O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Monomer / Subunit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Glycerol and fatty</a:t>
                      </a:r>
                      <a:r>
                        <a:rPr lang="en-US" sz="3200" b="0" baseline="0" dirty="0" smtClean="0"/>
                        <a:t> acids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Function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Long term energy, insulation, component of cell membrane</a:t>
                      </a:r>
                      <a:endParaRPr lang="en-US" sz="3200" b="0" dirty="0"/>
                    </a:p>
                  </a:txBody>
                  <a:tcPr/>
                </a:tc>
              </a:tr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Examples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Fats, oils, waxes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Lipids</a:t>
            </a:r>
            <a:endParaRPr lang="en-US" b="1" dirty="0"/>
          </a:p>
        </p:txBody>
      </p:sp>
      <p:pic>
        <p:nvPicPr>
          <p:cNvPr id="21506" name="Picture 2" descr="http://www.google.com/url?source=imgres&amp;ct=img&amp;q=http://bioweb.wku.edu/courses/biol115/wyatt/biochem/lipid/saturated_FA.gif&amp;sa=X&amp;ei=KEqpTremB8-9tgfxv-EY&amp;ved=0CAQQ8wc4BQ&amp;usg=AFQjCNFfLwjXDa7YM3bCZDEaOgyt0KjJ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2857500" cy="1428750"/>
          </a:xfrm>
          <a:prstGeom prst="rect">
            <a:avLst/>
          </a:prstGeom>
          <a:noFill/>
        </p:spPr>
      </p:pic>
      <p:pic>
        <p:nvPicPr>
          <p:cNvPr id="21508" name="Picture 4" descr="http://www.google.com/url?source=imgres&amp;ct=img&amp;q=http://biology.clc.uc.edu/graphics/bio104/fat.jpg&amp;sa=X&amp;ei=REqpTtWXLtC9tgeVkMAC&amp;ved=0CAQQ8wc4AQ&amp;usg=AFQjCNGFLwg7EWFmMBGbvLuuNpYygNKrz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371600"/>
            <a:ext cx="5379974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Compounds – The Core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Nucleic Acids</a:t>
            </a:r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981200"/>
          <a:ext cx="7696200" cy="378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33600"/>
                <a:gridCol w="5562600"/>
              </a:tblGrid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Elements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C, H,O,</a:t>
                      </a:r>
                      <a:r>
                        <a:rPr lang="en-US" sz="3200" b="0" baseline="0" dirty="0" smtClean="0"/>
                        <a:t> N, P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Monomer / Subunit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Nucleotide</a:t>
                      </a:r>
                      <a:endParaRPr lang="en-US" sz="3200" b="0" dirty="0"/>
                    </a:p>
                  </a:txBody>
                  <a:tcPr/>
                </a:tc>
              </a:tr>
              <a:tr h="1174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Function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Controls</a:t>
                      </a:r>
                      <a:r>
                        <a:rPr lang="en-US" sz="3200" b="0" baseline="0" dirty="0" smtClean="0"/>
                        <a:t> all cellular activities</a:t>
                      </a:r>
                      <a:endParaRPr lang="en-US" sz="3200" b="0" dirty="0"/>
                    </a:p>
                  </a:txBody>
                  <a:tcPr/>
                </a:tc>
              </a:tr>
              <a:tr h="71556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Examples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DNA, RNA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599</TotalTime>
  <Words>367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Biochemistry</vt:lpstr>
      <vt:lpstr>Inorganic vs. Organic</vt:lpstr>
      <vt:lpstr>Acids and Bases</vt:lpstr>
      <vt:lpstr>Buffers</vt:lpstr>
      <vt:lpstr>Organic Compounds – The Core 4</vt:lpstr>
      <vt:lpstr>Carbohydrates</vt:lpstr>
      <vt:lpstr>Organic Compounds – The Core 4</vt:lpstr>
      <vt:lpstr>Lipids</vt:lpstr>
      <vt:lpstr>Organic Compounds – The Core 4</vt:lpstr>
      <vt:lpstr>Nucleic Acids</vt:lpstr>
      <vt:lpstr>Organic Compounds – The Core 4</vt:lpstr>
      <vt:lpstr>Proteins</vt:lpstr>
      <vt:lpstr>Enzymes:  A special type of protein</vt:lpstr>
      <vt:lpstr>Enzyme Mediated Pathway</vt:lpstr>
      <vt:lpstr>Enzyme Function</vt:lpstr>
      <vt:lpstr>Characteristics of Enzymes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</dc:title>
  <dc:creator>shari.mudd</dc:creator>
  <cp:lastModifiedBy>kellya.schwippert</cp:lastModifiedBy>
  <cp:revision>44</cp:revision>
  <dcterms:created xsi:type="dcterms:W3CDTF">2011-10-27T11:38:53Z</dcterms:created>
  <dcterms:modified xsi:type="dcterms:W3CDTF">2014-08-21T20:42:34Z</dcterms:modified>
</cp:coreProperties>
</file>