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7" r:id="rId11"/>
    <p:sldId id="261" r:id="rId12"/>
    <p:sldId id="262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9F98-9DE2-482D-AFF5-FE20DBBBB100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6F22-DC96-42CF-95E0-DAA6AB4D61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Mendelian</a:t>
            </a:r>
            <a:r>
              <a:rPr lang="en-US" dirty="0" smtClean="0"/>
              <a:t>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“Exceptions to the Principle of Dominance”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Sample Genetics Problems involving Incomplete Dominance (</a:t>
            </a:r>
            <a:r>
              <a:rPr lang="en-US" b="1" dirty="0">
                <a:solidFill>
                  <a:srgbClr val="7030A0"/>
                </a:solidFill>
              </a:rPr>
              <a:t>Blending</a:t>
            </a:r>
            <a:r>
              <a:rPr lang="en-US" dirty="0">
                <a:solidFill>
                  <a:srgbClr val="7030A0"/>
                </a:solidFill>
              </a:rPr>
              <a:t>)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77664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"/>
            <a:ext cx="7696200" cy="64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3429000"/>
            <a:ext cx="5181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8504"/>
            <a:ext cx="8839200" cy="651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100" dirty="0" err="1"/>
              <a:t>COdominance</a:t>
            </a:r>
            <a:r>
              <a:rPr lang="en-US" sz="3100" dirty="0"/>
              <a:t> = </a:t>
            </a:r>
            <a:r>
              <a:rPr lang="en-US" sz="3100" b="1" u="sng" dirty="0" smtClean="0">
                <a:solidFill>
                  <a:srgbClr val="7030A0"/>
                </a:solidFill>
              </a:rPr>
              <a:t>BOTH</a:t>
            </a:r>
            <a:r>
              <a:rPr lang="en-US" sz="3100" dirty="0" smtClean="0"/>
              <a:t> Proteins </a:t>
            </a:r>
            <a:r>
              <a:rPr lang="en-US" sz="3100" dirty="0"/>
              <a:t>/ Traits Show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a. Roan </a:t>
            </a:r>
            <a:r>
              <a:rPr lang="en-US" b="1" dirty="0"/>
              <a:t>Cows: Red x White = </a:t>
            </a:r>
            <a:r>
              <a:rPr lang="en-US" b="1" u="sng" dirty="0" smtClean="0">
                <a:solidFill>
                  <a:srgbClr val="7030A0"/>
                </a:solidFill>
              </a:rPr>
              <a:t>Roan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/>
              <a:t>(Roan </a:t>
            </a:r>
            <a:r>
              <a:rPr lang="en-US" b="1" dirty="0"/>
              <a:t>= red cow with white splotches)</a:t>
            </a:r>
            <a:endParaRPr lang="en-US" sz="3200" dirty="0"/>
          </a:p>
          <a:p>
            <a:pPr lvl="1"/>
            <a:r>
              <a:rPr lang="en-US" dirty="0"/>
              <a:t>Both parents have homozygous </a:t>
            </a:r>
            <a:r>
              <a:rPr lang="en-US" sz="2900" b="1" u="sng" dirty="0">
                <a:solidFill>
                  <a:srgbClr val="7030A0"/>
                </a:solidFill>
              </a:rPr>
              <a:t>dominant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genotypes </a:t>
            </a:r>
            <a:r>
              <a:rPr lang="en-US" dirty="0"/>
              <a:t>for different phenotypes of coat color</a:t>
            </a:r>
            <a:endParaRPr lang="en-US" sz="3600" dirty="0"/>
          </a:p>
          <a:p>
            <a:pPr lvl="1"/>
            <a:r>
              <a:rPr lang="en-US" dirty="0"/>
              <a:t>One parent has the phenotype for </a:t>
            </a:r>
            <a:r>
              <a:rPr lang="en-US" sz="2900" b="1" u="sng" dirty="0">
                <a:solidFill>
                  <a:srgbClr val="7030A0"/>
                </a:solidFill>
              </a:rPr>
              <a:t>red</a:t>
            </a:r>
            <a:r>
              <a:rPr lang="en-US" sz="2500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coat </a:t>
            </a:r>
            <a:r>
              <a:rPr lang="en-US" dirty="0"/>
              <a:t>color and the other parent has the phenotype for </a:t>
            </a:r>
            <a:r>
              <a:rPr lang="en-US" sz="2900" b="1" u="sng" dirty="0">
                <a:solidFill>
                  <a:srgbClr val="7030A0"/>
                </a:solidFill>
              </a:rPr>
              <a:t>white</a:t>
            </a:r>
            <a:r>
              <a:rPr lang="en-US" sz="2500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color</a:t>
            </a:r>
            <a:r>
              <a:rPr lang="en-US" dirty="0"/>
              <a:t>.  </a:t>
            </a:r>
            <a:endParaRPr lang="en-US" sz="3600" dirty="0"/>
          </a:p>
          <a:p>
            <a:pPr lvl="1"/>
            <a:r>
              <a:rPr lang="en-US" b="1" dirty="0"/>
              <a:t>BOTH </a:t>
            </a:r>
            <a:r>
              <a:rPr lang="en-US" dirty="0"/>
              <a:t>of the phenotypes are </a:t>
            </a:r>
            <a:r>
              <a:rPr lang="en-US" sz="2900" b="1" u="sng" dirty="0">
                <a:solidFill>
                  <a:srgbClr val="7030A0"/>
                </a:solidFill>
              </a:rPr>
              <a:t>dominant</a:t>
            </a:r>
            <a:r>
              <a:rPr lang="en-US" sz="2500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so</a:t>
            </a:r>
            <a:r>
              <a:rPr lang="en-US" dirty="0"/>
              <a:t>, consequently they are </a:t>
            </a:r>
            <a:r>
              <a:rPr lang="en-US" b="1" dirty="0"/>
              <a:t>BOTH </a:t>
            </a:r>
            <a:r>
              <a:rPr lang="en-US" sz="2900" b="1" u="sng" dirty="0">
                <a:solidFill>
                  <a:srgbClr val="7030A0"/>
                </a:solidFill>
              </a:rPr>
              <a:t>expressed</a:t>
            </a:r>
            <a:r>
              <a:rPr lang="en-US" sz="2500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as </a:t>
            </a:r>
            <a:r>
              <a:rPr lang="en-US" dirty="0"/>
              <a:t>a third phenotype </a:t>
            </a:r>
            <a:r>
              <a:rPr lang="en-US" sz="2900" b="1" u="sng" dirty="0">
                <a:solidFill>
                  <a:srgbClr val="7030A0"/>
                </a:solidFill>
              </a:rPr>
              <a:t>red + white</a:t>
            </a:r>
            <a:r>
              <a:rPr lang="en-US" sz="2500" b="1" dirty="0" smtClean="0">
                <a:solidFill>
                  <a:srgbClr val="7030A0"/>
                </a:solidFill>
              </a:rPr>
              <a:t>.  </a:t>
            </a:r>
            <a:r>
              <a:rPr lang="en-US" i="1" dirty="0" smtClean="0"/>
              <a:t>When </a:t>
            </a:r>
            <a:r>
              <a:rPr lang="en-US" i="1" dirty="0"/>
              <a:t>this occurs in cows the red and white phenotype is called </a:t>
            </a:r>
            <a:r>
              <a:rPr lang="en-US" sz="2900" b="1" u="sng" dirty="0">
                <a:solidFill>
                  <a:srgbClr val="7030A0"/>
                </a:solidFill>
              </a:rPr>
              <a:t>roan</a:t>
            </a:r>
            <a:r>
              <a:rPr lang="en-US" sz="2500" b="1" dirty="0" smtClean="0">
                <a:solidFill>
                  <a:srgbClr val="7030A0"/>
                </a:solidFill>
              </a:rPr>
              <a:t>.</a:t>
            </a:r>
            <a:endParaRPr lang="en-US" sz="25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25602" name="Picture 2" descr="http://wps.pearsoned.com.au/wps/media/objects/8476/8680015/_images_/ch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3333750" cy="2943225"/>
          </a:xfrm>
          <a:prstGeom prst="rect">
            <a:avLst/>
          </a:prstGeom>
          <a:noFill/>
        </p:spPr>
      </p:pic>
      <p:pic>
        <p:nvPicPr>
          <p:cNvPr id="25604" name="Picture 4" descr="http://koltcattle.com/donors/1J_cow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32422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COdominance</a:t>
            </a:r>
            <a:r>
              <a:rPr lang="en-US" sz="3200" dirty="0" smtClean="0"/>
              <a:t> = </a:t>
            </a:r>
            <a:r>
              <a:rPr lang="en-US" sz="3200" b="1" u="sng" dirty="0" smtClean="0">
                <a:solidFill>
                  <a:srgbClr val="7030A0"/>
                </a:solidFill>
              </a:rPr>
              <a:t>BOTH</a:t>
            </a:r>
            <a:r>
              <a:rPr lang="en-US" sz="3200" dirty="0" smtClean="0"/>
              <a:t> Proteins / Traits Show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200" b="1" dirty="0" smtClean="0"/>
              <a:t>b. Black </a:t>
            </a:r>
            <a:r>
              <a:rPr lang="en-US" sz="2200" b="1" dirty="0"/>
              <a:t>and White Cats:</a:t>
            </a:r>
            <a:r>
              <a:rPr lang="en-US" b="1" dirty="0"/>
              <a:t> </a:t>
            </a:r>
            <a:r>
              <a:rPr lang="en-US" b="1" dirty="0" smtClean="0"/>
              <a:t>	         </a:t>
            </a:r>
            <a:r>
              <a:rPr lang="en-US" sz="2100" b="1" dirty="0" smtClean="0"/>
              <a:t>Black </a:t>
            </a:r>
            <a:r>
              <a:rPr lang="en-US" sz="2100" b="1" dirty="0"/>
              <a:t>x White = </a:t>
            </a:r>
            <a:r>
              <a:rPr lang="en-US" sz="2100" b="1" u="sng" dirty="0" smtClean="0">
                <a:solidFill>
                  <a:srgbClr val="7030A0"/>
                </a:solidFill>
              </a:rPr>
              <a:t>black-and-white</a:t>
            </a:r>
            <a:endParaRPr lang="en-US" sz="3200" u="sng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One parent has the </a:t>
            </a:r>
            <a:r>
              <a:rPr lang="en-US" b="1" u="sng" dirty="0" smtClean="0">
                <a:solidFill>
                  <a:srgbClr val="7030A0"/>
                </a:solidFill>
              </a:rPr>
              <a:t>phenotype </a:t>
            </a:r>
            <a:r>
              <a:rPr lang="en-US" dirty="0" smtClean="0"/>
              <a:t>black </a:t>
            </a:r>
            <a:r>
              <a:rPr lang="en-US" dirty="0"/>
              <a:t>and the other parent has the phenotype </a:t>
            </a:r>
            <a:r>
              <a:rPr lang="en-US" b="1" u="sng" dirty="0" smtClean="0">
                <a:solidFill>
                  <a:srgbClr val="7030A0"/>
                </a:solidFill>
              </a:rPr>
              <a:t>white.</a:t>
            </a:r>
            <a:endParaRPr lang="en-US" sz="3600" dirty="0"/>
          </a:p>
          <a:p>
            <a:pPr lvl="1"/>
            <a:r>
              <a:rPr lang="en-US" b="1" dirty="0"/>
              <a:t>BOTH </a:t>
            </a:r>
            <a:r>
              <a:rPr lang="en-US" dirty="0"/>
              <a:t>of the phenotypes are dominant so, consequently they are </a:t>
            </a:r>
            <a:r>
              <a:rPr lang="en-US" b="1" dirty="0"/>
              <a:t>BOTH </a:t>
            </a:r>
            <a:r>
              <a:rPr lang="en-US" dirty="0"/>
              <a:t>expressed</a:t>
            </a:r>
            <a:r>
              <a:rPr lang="en-US" b="1" dirty="0"/>
              <a:t> </a:t>
            </a:r>
            <a:r>
              <a:rPr lang="en-US" dirty="0"/>
              <a:t>as a third phenotype black-and-white.  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offspring has a </a:t>
            </a:r>
            <a:r>
              <a:rPr lang="en-US" b="1" u="sng" dirty="0" smtClean="0">
                <a:solidFill>
                  <a:srgbClr val="7030A0"/>
                </a:solidFill>
              </a:rPr>
              <a:t>heterozygous </a:t>
            </a:r>
            <a:r>
              <a:rPr lang="en-US" i="1" dirty="0" smtClean="0"/>
              <a:t>genotype</a:t>
            </a:r>
            <a:r>
              <a:rPr lang="en-US" dirty="0"/>
              <a:t>.  In this case, the individual expressing this phenotype has black-and-white </a:t>
            </a:r>
            <a:r>
              <a:rPr lang="en-US" b="1" u="sng" dirty="0" smtClean="0">
                <a:solidFill>
                  <a:srgbClr val="7030A0"/>
                </a:solidFill>
              </a:rPr>
              <a:t>fur color.</a:t>
            </a:r>
            <a:endParaRPr lang="en-US" sz="8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2857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533400" y="838200"/>
            <a:ext cx="7924800" cy="32766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Kristen ITC" pitchFamily="66" charset="0"/>
              </a:rPr>
              <a:t>Challenge Question!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Kristen ITC" pitchFamily="66" charset="0"/>
              </a:rPr>
              <a:t>If DNA controls the production of proteins and proteins are expressed as traits, how do you think the proteins are acting to produce roan cows?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Genetics Problems involving </a:t>
            </a:r>
            <a:r>
              <a:rPr lang="en-US" dirty="0" err="1"/>
              <a:t>Codominance</a:t>
            </a:r>
            <a:r>
              <a:rPr lang="en-US" dirty="0"/>
              <a:t> (</a:t>
            </a:r>
            <a:r>
              <a:rPr lang="en-US" b="1" dirty="0"/>
              <a:t>Both Show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88900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Genetics Problems involving </a:t>
            </a:r>
            <a:r>
              <a:rPr lang="en-US" dirty="0" err="1"/>
              <a:t>Codominance</a:t>
            </a:r>
            <a:r>
              <a:rPr lang="en-US" dirty="0"/>
              <a:t> (</a:t>
            </a:r>
            <a:r>
              <a:rPr lang="en-US" b="1" dirty="0"/>
              <a:t>Both Show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88900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C00000"/>
                </a:solidFill>
              </a:rPr>
              <a:t>Problem Solving:</a:t>
            </a:r>
          </a:p>
          <a:p>
            <a:pPr algn="ctr">
              <a:buNone/>
            </a:pPr>
            <a:r>
              <a:rPr lang="en-US" dirty="0">
                <a:solidFill>
                  <a:srgbClr val="C00000"/>
                </a:solidFill>
              </a:rPr>
              <a:t>Intermediate Traits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355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71387"/>
            <a:ext cx="6437313" cy="32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537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04263" cy="677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12" y="180975"/>
            <a:ext cx="9003388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dirty="0"/>
              <a:t>Incomplete Dominance = </a:t>
            </a:r>
            <a:r>
              <a:rPr lang="en-US" sz="4000" b="1" u="sng" dirty="0" smtClean="0">
                <a:solidFill>
                  <a:srgbClr val="7030A0"/>
                </a:solidFill>
              </a:rPr>
              <a:t>Blending</a:t>
            </a:r>
            <a:r>
              <a:rPr lang="en-US" sz="4000" dirty="0" smtClean="0"/>
              <a:t> of </a:t>
            </a:r>
            <a:r>
              <a:rPr lang="en-US" sz="4000" dirty="0"/>
              <a:t>Traits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799"/>
          </a:xfrm>
        </p:spPr>
        <p:txBody>
          <a:bodyPr>
            <a:normAutofit fontScale="85000" lnSpcReduction="10000"/>
          </a:bodyPr>
          <a:lstStyle/>
          <a:p>
            <a:pPr marL="457200" lvl="1" indent="-457200">
              <a:buFont typeface="+mj-lt"/>
              <a:buAutoNum type="alphaLcPeriod"/>
            </a:pPr>
            <a:r>
              <a:rPr lang="en-US" b="1" dirty="0"/>
              <a:t>Primroses: Red x White = </a:t>
            </a:r>
            <a:r>
              <a:rPr lang="en-US" b="1" u="sng" dirty="0" smtClean="0">
                <a:solidFill>
                  <a:srgbClr val="7030A0"/>
                </a:solidFill>
              </a:rPr>
              <a:t>Pink</a:t>
            </a:r>
          </a:p>
          <a:p>
            <a:pPr lvl="1"/>
            <a:r>
              <a:rPr lang="en-US" dirty="0"/>
              <a:t>One parent has the homozygous genotype for red flowers and the other parent has the </a:t>
            </a:r>
            <a:r>
              <a:rPr lang="en-US" b="1" u="sng" dirty="0" smtClean="0">
                <a:solidFill>
                  <a:srgbClr val="7030A0"/>
                </a:solidFill>
              </a:rPr>
              <a:t>homozygous</a:t>
            </a:r>
            <a:r>
              <a:rPr lang="en-US" sz="2900" b="1" u="sng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genotype </a:t>
            </a:r>
            <a:r>
              <a:rPr lang="en-US" dirty="0"/>
              <a:t>for white flowers.</a:t>
            </a:r>
            <a:endParaRPr lang="en-US" sz="2800" dirty="0"/>
          </a:p>
          <a:p>
            <a:pPr lvl="1"/>
            <a:r>
              <a:rPr lang="en-US" dirty="0"/>
              <a:t>Neither phenotype is </a:t>
            </a:r>
            <a:r>
              <a:rPr lang="en-US" b="1" u="sng" dirty="0" smtClean="0">
                <a:solidFill>
                  <a:srgbClr val="7030A0"/>
                </a:solidFill>
              </a:rPr>
              <a:t>completely </a:t>
            </a:r>
            <a:r>
              <a:rPr lang="en-US" dirty="0" smtClean="0"/>
              <a:t>dominant </a:t>
            </a:r>
            <a:r>
              <a:rPr lang="en-US" dirty="0"/>
              <a:t>over the other phenotype.  This is why it is said to be </a:t>
            </a:r>
            <a:r>
              <a:rPr lang="en-US" b="1" u="sng" dirty="0" smtClean="0">
                <a:solidFill>
                  <a:srgbClr val="7030A0"/>
                </a:solidFill>
              </a:rPr>
              <a:t>incomplete dominance.</a:t>
            </a:r>
            <a:endParaRPr lang="en-US" b="1" u="sng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Therefore, in hybrids (</a:t>
            </a:r>
            <a:r>
              <a:rPr lang="en-US" dirty="0" err="1"/>
              <a:t>heterozygotes</a:t>
            </a:r>
            <a:r>
              <a:rPr lang="en-US" dirty="0"/>
              <a:t>) the phenotypes </a:t>
            </a:r>
            <a:r>
              <a:rPr lang="en-US" sz="2200" b="1" u="sng" dirty="0" smtClean="0">
                <a:solidFill>
                  <a:srgbClr val="7030A0"/>
                </a:solidFill>
              </a:rPr>
              <a:t>blend </a:t>
            </a:r>
            <a:r>
              <a:rPr lang="en-US" dirty="0" smtClean="0"/>
              <a:t>together </a:t>
            </a:r>
            <a:r>
              <a:rPr lang="en-US" dirty="0"/>
              <a:t>to make a </a:t>
            </a:r>
            <a:r>
              <a:rPr lang="en-US" sz="2200" b="1" u="sng" dirty="0" smtClean="0">
                <a:solidFill>
                  <a:srgbClr val="7030A0"/>
                </a:solidFill>
              </a:rPr>
              <a:t>mixed </a:t>
            </a:r>
            <a:r>
              <a:rPr lang="en-US" dirty="0" smtClean="0"/>
              <a:t>new </a:t>
            </a:r>
            <a:r>
              <a:rPr lang="en-US" dirty="0"/>
              <a:t>phenotype, </a:t>
            </a:r>
            <a:r>
              <a:rPr lang="en-US" sz="2200" b="1" u="sng" dirty="0" smtClean="0">
                <a:solidFill>
                  <a:srgbClr val="7030A0"/>
                </a:solidFill>
              </a:rPr>
              <a:t>pink!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170" name="Picture 2" descr="http://anthro.palomar.edu/mendel/images/Prim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48125" cy="125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Incomplete Dominance = </a:t>
            </a:r>
            <a:r>
              <a:rPr lang="en-US" sz="3600" b="1" u="sng" dirty="0" smtClean="0">
                <a:solidFill>
                  <a:srgbClr val="7030A0"/>
                </a:solidFill>
              </a:rPr>
              <a:t>Blending</a:t>
            </a:r>
            <a:r>
              <a:rPr lang="en-US" sz="3600" dirty="0" smtClean="0"/>
              <a:t> of Traits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None/>
            </a:pPr>
            <a:r>
              <a:rPr lang="en-US" b="1" dirty="0" smtClean="0"/>
              <a:t>b.   Gray </a:t>
            </a:r>
            <a:r>
              <a:rPr lang="en-US" b="1" dirty="0"/>
              <a:t>Kittens and Rabbits: </a:t>
            </a:r>
            <a:r>
              <a:rPr lang="en-US" b="1" dirty="0" smtClean="0"/>
              <a:t>	Black </a:t>
            </a:r>
            <a:r>
              <a:rPr lang="en-US" b="1" dirty="0"/>
              <a:t>x White = </a:t>
            </a:r>
            <a:r>
              <a:rPr lang="en-US" b="1" u="sng" dirty="0" smtClean="0">
                <a:solidFill>
                  <a:srgbClr val="7030A0"/>
                </a:solidFill>
              </a:rPr>
              <a:t>Gray</a:t>
            </a:r>
            <a:r>
              <a:rPr lang="en-US" b="1" dirty="0" smtClean="0"/>
              <a:t>!</a:t>
            </a:r>
            <a:endParaRPr lang="en-US" sz="2800" dirty="0"/>
          </a:p>
          <a:p>
            <a:pPr lvl="1"/>
            <a:r>
              <a:rPr lang="en-US" dirty="0"/>
              <a:t>One parent has the homozygous genotype for </a:t>
            </a:r>
            <a:r>
              <a:rPr lang="en-US" b="1" u="sng" dirty="0">
                <a:solidFill>
                  <a:srgbClr val="7030A0"/>
                </a:solidFill>
              </a:rPr>
              <a:t>black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fur </a:t>
            </a:r>
            <a:r>
              <a:rPr lang="en-US" dirty="0"/>
              <a:t>and the other parent has the </a:t>
            </a:r>
            <a:r>
              <a:rPr lang="en-US" b="1" u="sng" dirty="0">
                <a:solidFill>
                  <a:srgbClr val="7030A0"/>
                </a:solidFill>
              </a:rPr>
              <a:t>homozygous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genotype </a:t>
            </a:r>
            <a:r>
              <a:rPr lang="en-US" dirty="0"/>
              <a:t>for white fur.</a:t>
            </a:r>
            <a:endParaRPr lang="en-US" sz="2800" dirty="0"/>
          </a:p>
          <a:p>
            <a:pPr lvl="1"/>
            <a:r>
              <a:rPr lang="en-US" dirty="0"/>
              <a:t>Neither phenotype is </a:t>
            </a:r>
            <a:r>
              <a:rPr lang="en-US" b="1" u="sng" dirty="0">
                <a:solidFill>
                  <a:srgbClr val="7030A0"/>
                </a:solidFill>
              </a:rPr>
              <a:t>completely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dominant </a:t>
            </a:r>
            <a:r>
              <a:rPr lang="en-US" dirty="0"/>
              <a:t>over the other phenotype.  This is why it is said to be </a:t>
            </a:r>
            <a:r>
              <a:rPr lang="en-US" i="1" dirty="0"/>
              <a:t>incomplete</a:t>
            </a:r>
            <a:r>
              <a:rPr lang="en-US" dirty="0"/>
              <a:t> dominance</a:t>
            </a:r>
            <a:endParaRPr lang="en-US" sz="2800" dirty="0"/>
          </a:p>
          <a:p>
            <a:pPr lvl="1"/>
            <a:r>
              <a:rPr lang="en-US" dirty="0"/>
              <a:t>Therefore, in hybrids (</a:t>
            </a:r>
            <a:r>
              <a:rPr lang="en-US" dirty="0" err="1"/>
              <a:t>heterozygotes</a:t>
            </a:r>
            <a:r>
              <a:rPr lang="en-US" dirty="0"/>
              <a:t>) the phenotypes blend together to make a mixed new phenotype, gray!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1506" name="Picture 2" descr="http://thumbs.dreamstime.com/x/gray-bunny-rabbit-12964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33400" y="685800"/>
            <a:ext cx="8001000" cy="35814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Kristen ITC" pitchFamily="66" charset="0"/>
              </a:rPr>
              <a:t>Challenge Question!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Kristen ITC" pitchFamily="66" charset="0"/>
              </a:rPr>
              <a:t>If DNA controls the production of proteins and proteins are expressed as traits, how do you think the proteins are acting to produce pink flowers?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Sample Genetics Problems involving Incomplete Dominance (</a:t>
            </a:r>
            <a:r>
              <a:rPr lang="en-US" b="1" dirty="0">
                <a:solidFill>
                  <a:srgbClr val="7030A0"/>
                </a:solidFill>
              </a:rPr>
              <a:t>Blending</a:t>
            </a:r>
            <a:r>
              <a:rPr lang="en-US" dirty="0">
                <a:solidFill>
                  <a:srgbClr val="7030A0"/>
                </a:solidFill>
              </a:rPr>
              <a:t>)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67959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309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Kristen ITC</vt:lpstr>
      <vt:lpstr>Office Theme</vt:lpstr>
      <vt:lpstr>Non-Mendelian Genetics</vt:lpstr>
      <vt:lpstr>PowerPoint Presentation</vt:lpstr>
      <vt:lpstr>PowerPoint Presentation</vt:lpstr>
      <vt:lpstr>PowerPoint Presentation</vt:lpstr>
      <vt:lpstr>PowerPoint Presentation</vt:lpstr>
      <vt:lpstr>Incomplete Dominance = Blending of Traits </vt:lpstr>
      <vt:lpstr>Incomplete Dominance = Blending of Traits</vt:lpstr>
      <vt:lpstr>PowerPoint Presentation</vt:lpstr>
      <vt:lpstr>Sample Genetics Problems involving Incomplete Dominance (Blending) </vt:lpstr>
      <vt:lpstr>Sample Genetics Problems involving Incomplete Dominance (Blending) </vt:lpstr>
      <vt:lpstr>PowerPoint Presentation</vt:lpstr>
      <vt:lpstr>PowerPoint Presentation</vt:lpstr>
      <vt:lpstr>COdominance = BOTH Proteins / Traits Show </vt:lpstr>
      <vt:lpstr>COdominance = BOTH Proteins / Traits Show</vt:lpstr>
      <vt:lpstr>PowerPoint Presentation</vt:lpstr>
      <vt:lpstr>Sample Genetics Problems involving Codominance (Both Show) </vt:lpstr>
      <vt:lpstr>Sample Genetics Problems involving Codominance (Both Show) </vt:lpstr>
      <vt:lpstr>Your Turn!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Schwippert, Kelly A.</cp:lastModifiedBy>
  <cp:revision>6</cp:revision>
  <dcterms:created xsi:type="dcterms:W3CDTF">2015-10-20T23:38:52Z</dcterms:created>
  <dcterms:modified xsi:type="dcterms:W3CDTF">2015-10-21T13:31:21Z</dcterms:modified>
</cp:coreProperties>
</file>