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59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5/23/2016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erve-energy-future.com/PollutionTypes.php" TargetMode="External"/><Relationship Id="rId2" Type="http://schemas.openxmlformats.org/officeDocument/2006/relationships/hyperlink" Target="http://www.conserve-energy-future.com/causes-effects-solutions-of-deforestation.php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conserve-energy-future.com/is-global-warming-real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" y="162643"/>
            <a:ext cx="11791315" cy="3035808"/>
          </a:xfrm>
        </p:spPr>
        <p:txBody>
          <a:bodyPr/>
          <a:lstStyle/>
          <a:p>
            <a:r>
              <a:rPr lang="en-US" dirty="0" smtClean="0"/>
              <a:t>Human impact on the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448" y="3614420"/>
            <a:ext cx="7891272" cy="1069848"/>
          </a:xfrm>
        </p:spPr>
        <p:txBody>
          <a:bodyPr/>
          <a:lstStyle/>
          <a:p>
            <a:r>
              <a:rPr lang="en-US" dirty="0" smtClean="0"/>
              <a:t>An evidence-based journey</a:t>
            </a:r>
            <a:endParaRPr lang="en-US" dirty="0"/>
          </a:p>
        </p:txBody>
      </p:sp>
      <p:pic>
        <p:nvPicPr>
          <p:cNvPr id="4" name="Picture 3" descr="http://eastmontscience.weebly.com/uploads/1/3/3/8/13389395/137235925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4" y="2505626"/>
            <a:ext cx="5603875" cy="4072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9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0070C0"/>
                </a:solidFill>
              </a:rPr>
              <a:t>pollution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7020052" cy="93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Pollution is human introduced chemicals that can damage land, water, and air supplies.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67812"/>
              </p:ext>
            </p:extLst>
          </p:nvPr>
        </p:nvGraphicFramePr>
        <p:xfrm>
          <a:off x="190233" y="3230217"/>
          <a:ext cx="11537940" cy="3539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970"/>
                <a:gridCol w="5768970"/>
              </a:tblGrid>
              <a:tr h="9794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 CAUSES Pollution?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 are the EFFECTS</a:t>
                      </a:r>
                      <a:r>
                        <a:rPr lang="en-US" sz="2400" baseline="0" dirty="0" smtClean="0"/>
                        <a:t> of </a:t>
                      </a:r>
                      <a:r>
                        <a:rPr lang="en-US" sz="2400" dirty="0" smtClean="0"/>
                        <a:t>Pollution</a:t>
                      </a:r>
                      <a:r>
                        <a:rPr lang="en-US" sz="2400" baseline="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</a:tr>
              <a:tr h="2066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Claim 1: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Water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pollution is caused by </a:t>
                      </a:r>
                      <a:r>
                        <a:rPr lang="en-US" u="sng" baseline="0" dirty="0" smtClean="0">
                          <a:solidFill>
                            <a:srgbClr val="0070C0"/>
                          </a:solidFill>
                        </a:rPr>
                        <a:t>run-off from roads, farms, factories, acid rain, power plants, sewage plants, and hog farms.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Claim 2:</a:t>
                      </a:r>
                    </a:p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Air pollution is caused by </a:t>
                      </a:r>
                      <a:r>
                        <a:rPr lang="en-US" u="sng" dirty="0" smtClean="0">
                          <a:solidFill>
                            <a:srgbClr val="0070C0"/>
                          </a:solidFill>
                        </a:rPr>
                        <a:t>burning fossil fuels in</a:t>
                      </a:r>
                      <a:r>
                        <a:rPr lang="en-US" u="sng" baseline="0" dirty="0" smtClean="0">
                          <a:solidFill>
                            <a:srgbClr val="0070C0"/>
                          </a:solidFill>
                        </a:rPr>
                        <a:t> cars and factories, mining, and CFCs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Claim 1: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Effects of water</a:t>
                      </a: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</a:rPr>
                        <a:t> pollution are a </a:t>
                      </a:r>
                      <a:r>
                        <a:rPr lang="en-US" sz="1800" u="sng" baseline="0" dirty="0" smtClean="0">
                          <a:solidFill>
                            <a:srgbClr val="0070C0"/>
                          </a:solidFill>
                        </a:rPr>
                        <a:t>lack of clean drinking water, spread of infectious diseases, damage to ecosystems, and habitat destruction</a:t>
                      </a: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endParaRPr lang="en-US" sz="1800" u="sng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Claim 2: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Effects of air pollution are a </a:t>
                      </a:r>
                      <a:r>
                        <a:rPr lang="en-US" sz="1800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lack of clean air and worsened allergies.</a:t>
                      </a:r>
                      <a:endParaRPr lang="en-US" sz="1800" u="sng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4491" y="4514573"/>
            <a:ext cx="5460447" cy="1011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25707" y="4541079"/>
            <a:ext cx="5596449" cy="932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ttp://www.naturalpigfarming.com/low%20res%2060/Slurry%2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543" y="225442"/>
            <a:ext cx="3805917" cy="20671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57865" y="5859670"/>
            <a:ext cx="5460447" cy="806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32334" y="5925932"/>
            <a:ext cx="5596449" cy="700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0070C0"/>
                </a:solidFill>
              </a:rPr>
              <a:t>pollution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Read/skim the following 3 articles: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“Factory Farmed Hogs” in North Carolina”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“More North Carolina Residents Warned of Contaminated Drinking Water”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“On a Clear Day You Can See Forever”</a:t>
            </a:r>
          </a:p>
          <a:p>
            <a:pPr lvl="1"/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Find specific examples/quotes from the articles to record for each category: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Evidence for Causes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Evidence for Effects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NC examples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Possible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00B050"/>
                </a:solidFill>
              </a:rPr>
              <a:t>habitat destruction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2121408"/>
            <a:ext cx="7968135" cy="93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Habitat destruction is destroying habitats of plants and animals by human activities.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67812"/>
              </p:ext>
            </p:extLst>
          </p:nvPr>
        </p:nvGraphicFramePr>
        <p:xfrm>
          <a:off x="574548" y="2955235"/>
          <a:ext cx="10423652" cy="3387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826"/>
                <a:gridCol w="5211826"/>
              </a:tblGrid>
              <a:tr h="887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 CAUSES Habitat</a:t>
                      </a:r>
                      <a:r>
                        <a:rPr lang="en-US" sz="2400" baseline="0" dirty="0" smtClean="0"/>
                        <a:t> Destruction</a:t>
                      </a:r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 are the EFFECTS</a:t>
                      </a:r>
                      <a:r>
                        <a:rPr lang="en-US" sz="2400" baseline="0" dirty="0" smtClean="0"/>
                        <a:t> of </a:t>
                      </a:r>
                      <a:r>
                        <a:rPr lang="en-US" sz="2400" dirty="0" smtClean="0"/>
                        <a:t>Habitat</a:t>
                      </a:r>
                      <a:r>
                        <a:rPr lang="en-US" sz="2400" baseline="0" dirty="0" smtClean="0"/>
                        <a:t> Destruction</a:t>
                      </a:r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</a:tr>
              <a:tr h="23879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Claim: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Habitat destruction is caused by: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Fragmentation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Deforestation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Land development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Over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</a:rPr>
                        <a:t> grazing and farming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</a:rPr>
                        <a:t>Global warming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</a:rPr>
                        <a:t>Acid precipitation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Claim: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Habitat destruction causes a </a:t>
                      </a:r>
                      <a:r>
                        <a:rPr lang="en-US" sz="2000" u="sng" dirty="0" smtClean="0">
                          <a:solidFill>
                            <a:srgbClr val="00B050"/>
                          </a:solidFill>
                        </a:rPr>
                        <a:t>loss in biological diversity</a:t>
                      </a:r>
                      <a:r>
                        <a:rPr lang="en-US" sz="2000" u="sng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</a:rPr>
                        <a:t>(biodiversity) which may lead to extinctions as well as a </a:t>
                      </a:r>
                      <a:r>
                        <a:rPr lang="en-US" sz="2000" u="sng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loss of resources.</a:t>
                      </a:r>
                      <a:endParaRPr lang="en-US" sz="2000" u="sng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22301" y="4182717"/>
            <a:ext cx="5054600" cy="2112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13674" y="4215848"/>
            <a:ext cx="5054600" cy="2052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ttp://s3.amazonaws.com/mongabay/rainforests/madagascar_erosion_aerial_0-6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677" y="281069"/>
            <a:ext cx="2681784" cy="2104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00B050"/>
                </a:solidFill>
              </a:rPr>
              <a:t>habitat destruction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Read/skim the following 3 articles: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“Habitat Loss”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“Saving Forests”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“Conserving North Carolina’s Wildlife Resources”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i="1" dirty="0" smtClean="0">
                <a:solidFill>
                  <a:srgbClr val="00B050"/>
                </a:solidFill>
              </a:rPr>
              <a:t>MYP:  “The Deforestation of the Amazon”</a:t>
            </a:r>
          </a:p>
          <a:p>
            <a:pPr lvl="1"/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Find specific examples/quotes from the articles to record for each category: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Evidence for Causes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Evidence for Effects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NC examples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Possible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00B0F0"/>
                </a:solidFill>
              </a:rPr>
              <a:t>Acid precipitation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2121408"/>
            <a:ext cx="7968135" cy="93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It is precipitation that has a pH less than 5.6 (acidic).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67812"/>
              </p:ext>
            </p:extLst>
          </p:nvPr>
        </p:nvGraphicFramePr>
        <p:xfrm>
          <a:off x="574548" y="2955235"/>
          <a:ext cx="10423652" cy="327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826"/>
                <a:gridCol w="5211826"/>
              </a:tblGrid>
              <a:tr h="887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 CAUSES Acid Precipitation?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 are the EFFECTS</a:t>
                      </a:r>
                      <a:r>
                        <a:rPr lang="en-US" sz="2400" baseline="0" dirty="0" smtClean="0"/>
                        <a:t> of </a:t>
                      </a:r>
                      <a:r>
                        <a:rPr lang="en-US" sz="2400" dirty="0" smtClean="0"/>
                        <a:t>Acid Precipitation?</a:t>
                      </a:r>
                      <a:endParaRPr lang="en-US" sz="2400" dirty="0"/>
                    </a:p>
                  </a:txBody>
                  <a:tcPr/>
                </a:tc>
              </a:tr>
              <a:tr h="23879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Claim: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B0F0"/>
                          </a:solidFill>
                        </a:rPr>
                        <a:t>Acid precipitation is caused by </a:t>
                      </a:r>
                      <a:r>
                        <a:rPr lang="en-US" sz="2400" u="sng" dirty="0" smtClean="0">
                          <a:solidFill>
                            <a:srgbClr val="00B0F0"/>
                          </a:solidFill>
                        </a:rPr>
                        <a:t>emissions of nitrous oxides and</a:t>
                      </a:r>
                      <a:r>
                        <a:rPr lang="en-US" sz="2400" u="sng" baseline="0" dirty="0" smtClean="0">
                          <a:solidFill>
                            <a:srgbClr val="00B0F0"/>
                          </a:solidFill>
                        </a:rPr>
                        <a:t> sulfur oxides from cars and factories (burning fossil fuels).</a:t>
                      </a:r>
                      <a:endParaRPr lang="en-US" sz="2000" u="sng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Claim: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400" dirty="0" smtClean="0">
                          <a:solidFill>
                            <a:srgbClr val="00B0F0"/>
                          </a:solidFill>
                        </a:rPr>
                        <a:t>Acid precipitation </a:t>
                      </a:r>
                      <a:r>
                        <a:rPr lang="en-US" sz="2400" u="sng" dirty="0" smtClean="0">
                          <a:solidFill>
                            <a:srgbClr val="00B0F0"/>
                          </a:solidFill>
                        </a:rPr>
                        <a:t>kills</a:t>
                      </a:r>
                      <a:r>
                        <a:rPr lang="en-US" sz="2400" u="sng" baseline="0" dirty="0" smtClean="0">
                          <a:solidFill>
                            <a:srgbClr val="00B0F0"/>
                          </a:solidFill>
                        </a:rPr>
                        <a:t> plants and fish, releases toxic chemicals, causes erosion, and makes soil less fertile</a:t>
                      </a:r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</a:rPr>
                        <a:t>.</a:t>
                      </a:r>
                      <a:endParaRPr lang="en-US" sz="2400" u="sng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62609" y="4465982"/>
            <a:ext cx="4969565" cy="1568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26927" y="4465983"/>
            <a:ext cx="5066360" cy="155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images.nationalgeographic.com/wpf/media-live/photos/000/001/cache/dead-spruce_133_600x4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356" y="355266"/>
            <a:ext cx="3026340" cy="2228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00B0F0"/>
                </a:solidFill>
              </a:rPr>
              <a:t>Acid precipitation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Read/skim the following 2 articles: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“Acid Rain” 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 “Acid Rain and Air Quality in the Appalachians”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Find specific examples/quotes from the articles to record for each category: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Evidence for Causes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Evidence for Effects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NC examples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Possible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FF0000"/>
                </a:solidFill>
              </a:rPr>
              <a:t>global warming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2121408"/>
            <a:ext cx="7968135" cy="93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Global warming is an increase in the global temperatures due to an enhanced greenhouse effect.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67812"/>
              </p:ext>
            </p:extLst>
          </p:nvPr>
        </p:nvGraphicFramePr>
        <p:xfrm>
          <a:off x="574548" y="2955235"/>
          <a:ext cx="10423652" cy="3722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826"/>
                <a:gridCol w="5211826"/>
              </a:tblGrid>
              <a:tr h="887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 CAUSES Global</a:t>
                      </a:r>
                      <a:r>
                        <a:rPr lang="en-US" sz="2400" baseline="0" dirty="0" smtClean="0"/>
                        <a:t> Warming</a:t>
                      </a:r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 are the EFFECTS</a:t>
                      </a:r>
                      <a:r>
                        <a:rPr lang="en-US" sz="2400" baseline="0" dirty="0" smtClean="0"/>
                        <a:t> of </a:t>
                      </a:r>
                      <a:r>
                        <a:rPr lang="en-US" sz="2400" dirty="0" smtClean="0"/>
                        <a:t>Global</a:t>
                      </a:r>
                      <a:r>
                        <a:rPr lang="en-US" sz="2400" baseline="0" dirty="0" smtClean="0"/>
                        <a:t> Warming</a:t>
                      </a:r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</a:tr>
              <a:tr h="23879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Claim: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Global warming is caused by an </a:t>
                      </a:r>
                      <a:r>
                        <a:rPr lang="en-US" sz="2400" u="sng" dirty="0" smtClean="0">
                          <a:solidFill>
                            <a:srgbClr val="FF0000"/>
                          </a:solidFill>
                        </a:rPr>
                        <a:t>increase in greenhouse gasses (</a:t>
                      </a:r>
                      <a:r>
                        <a:rPr lang="en-US" sz="2400" b="1" u="sng" dirty="0" smtClean="0">
                          <a:solidFill>
                            <a:srgbClr val="FF0000"/>
                          </a:solidFill>
                        </a:rPr>
                        <a:t>CO</a:t>
                      </a:r>
                      <a:r>
                        <a:rPr lang="en-US" sz="2400" b="1" u="sng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400" b="1" u="sng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2400" u="sng" baseline="0" dirty="0" smtClean="0">
                          <a:solidFill>
                            <a:srgbClr val="FF0000"/>
                          </a:solidFill>
                        </a:rPr>
                        <a:t> methane, water vapor) due to burning fossil fuels, which traps excess heat around the planet.</a:t>
                      </a:r>
                      <a:endParaRPr lang="en-US" sz="20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Claim: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Global warming causes: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u="sng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Coastal flooding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u="sng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Changes in weather patterns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u="sng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melting polar ice caps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u="sng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increased storm frequency and intensity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u="sng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habitat destruction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u="sng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biodiversity loss</a:t>
                      </a:r>
                      <a:endParaRPr lang="en-US" sz="2400" u="sng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36105" y="4532244"/>
            <a:ext cx="5062330" cy="2054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66683" y="4532243"/>
            <a:ext cx="5066360" cy="2093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ttp://www.wrsc.org/sites/default/files/global_warming_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21" y="304800"/>
            <a:ext cx="3273287" cy="2186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FF0000"/>
                </a:solidFill>
              </a:rPr>
              <a:t>global warming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Read/skim the following article: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“Global Warming 101”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Find specific examples/quotes from the article </a:t>
            </a:r>
            <a:r>
              <a:rPr lang="en-US" sz="2400" dirty="0" smtClean="0">
                <a:solidFill>
                  <a:srgbClr val="FF0000"/>
                </a:solidFill>
              </a:rPr>
              <a:t>AND THE INTERNET </a:t>
            </a:r>
            <a:r>
              <a:rPr lang="en-US" sz="2400" dirty="0" smtClean="0"/>
              <a:t>to record for each category: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Evidence for Causes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Evidence for Effects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NC examples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Possible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7030A0"/>
                </a:solidFill>
              </a:rPr>
              <a:t>ozone depletion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17" y="1750347"/>
            <a:ext cx="7968135" cy="9392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The ozone layer forms a protective barrier against harmful UV radiation from the sun.  The ozone layer is deteriorating allowing more damaging UV light to reach Earth’s surface.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67812"/>
              </p:ext>
            </p:extLst>
          </p:nvPr>
        </p:nvGraphicFramePr>
        <p:xfrm>
          <a:off x="574548" y="2955235"/>
          <a:ext cx="10423652" cy="327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826"/>
                <a:gridCol w="5211826"/>
              </a:tblGrid>
              <a:tr h="887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 CAUSES Ozone</a:t>
                      </a:r>
                      <a:r>
                        <a:rPr lang="en-US" sz="2400" baseline="0" dirty="0" smtClean="0"/>
                        <a:t> Depletion</a:t>
                      </a:r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 are the EFFECTS</a:t>
                      </a:r>
                      <a:r>
                        <a:rPr lang="en-US" sz="2400" baseline="0" dirty="0" smtClean="0"/>
                        <a:t> of </a:t>
                      </a:r>
                      <a:r>
                        <a:rPr lang="en-US" sz="2400" dirty="0" smtClean="0"/>
                        <a:t>Ozone</a:t>
                      </a:r>
                      <a:r>
                        <a:rPr lang="en-US" sz="2400" baseline="0" dirty="0" smtClean="0"/>
                        <a:t> Depletion</a:t>
                      </a:r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</a:tr>
              <a:tr h="23879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Claim: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Ozone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</a:rPr>
                        <a:t> depletion is caused by </a:t>
                      </a:r>
                      <a:r>
                        <a:rPr lang="en-US" sz="2400" u="sng" baseline="0" dirty="0" smtClean="0">
                          <a:solidFill>
                            <a:srgbClr val="7030A0"/>
                          </a:solidFill>
                        </a:rPr>
                        <a:t>harmful chemical pollutants such as CFCs (chlorofluorocarbons) in spray cans.</a:t>
                      </a:r>
                      <a:endParaRPr lang="en-US" sz="2400" u="sng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Claim: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u="none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US" sz="2400" u="non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effects of ozone depletion are </a:t>
                      </a:r>
                      <a:r>
                        <a:rPr lang="en-US" sz="2400" u="sng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damage to DNA, which causes skin cancer and cataracts, and harm to plants and animals</a:t>
                      </a:r>
                      <a:r>
                        <a:rPr lang="en-US" sz="2400" u="non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u="sng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22852" y="4306957"/>
            <a:ext cx="5062330" cy="1815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26927" y="4293704"/>
            <a:ext cx="5066360" cy="1842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guardianlv.com/wp-content/uploads/2014/03/Ozone-Depletion-Due-to-Gases-Banned-27-Years-Ago-Ozone-holes-compared-1982-and-2011-650x36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130" y="437322"/>
            <a:ext cx="3617844" cy="2067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7030A0"/>
                </a:solidFill>
              </a:rPr>
              <a:t>ozone depletion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Read/skim the following articles:</a:t>
            </a:r>
          </a:p>
          <a:p>
            <a:pPr lvl="1"/>
            <a:r>
              <a:rPr lang="en-US" sz="2000" dirty="0" smtClean="0">
                <a:solidFill>
                  <a:srgbClr val="7030A0"/>
                </a:solidFill>
              </a:rPr>
              <a:t>“The Ozone Depletion Phenomenon”</a:t>
            </a:r>
          </a:p>
          <a:p>
            <a:pPr lvl="1"/>
            <a:r>
              <a:rPr lang="en-US" sz="2000" dirty="0" smtClean="0">
                <a:solidFill>
                  <a:srgbClr val="7030A0"/>
                </a:solidFill>
              </a:rPr>
              <a:t>“Ozone Depletion: Losing Earth’s Protective Layer”</a:t>
            </a:r>
          </a:p>
          <a:p>
            <a:pPr lvl="1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Find specific examples/quotes from the article </a:t>
            </a:r>
            <a:r>
              <a:rPr lang="en-US" sz="2400" dirty="0" smtClean="0">
                <a:solidFill>
                  <a:srgbClr val="7030A0"/>
                </a:solidFill>
              </a:rPr>
              <a:t>AND THE INTERNET </a:t>
            </a:r>
            <a:r>
              <a:rPr lang="en-US" sz="2400" dirty="0" smtClean="0"/>
              <a:t>to record for each category: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Evidence for Causes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Evidence for Effects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NC examples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Possible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C00000"/>
                </a:solidFill>
              </a:rPr>
              <a:t>overpopulation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7020052" cy="9392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World human population size has reached 7.4 billion and is still growing exponentially.  </a:t>
            </a:r>
            <a:r>
              <a:rPr lang="en-US" sz="2400" dirty="0" err="1" smtClean="0"/>
              <a:t>Overpoplulation</a:t>
            </a:r>
            <a:r>
              <a:rPr lang="en-US" sz="2400" dirty="0" smtClean="0"/>
              <a:t> occurs when humans exceed the carrying capacity of Earth.</a:t>
            </a:r>
            <a:endParaRPr lang="en-US" sz="2400" dirty="0"/>
          </a:p>
        </p:txBody>
      </p:sp>
      <p:pic>
        <p:nvPicPr>
          <p:cNvPr id="4" name="Picture 3" descr="http://userscontent2.emaze.com/images/51e00d3b-0e95-4d82-830e-7799fc0243f1/3979aedb-f47e-4b3a-a3a6-96b75d48c3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30" y="169227"/>
            <a:ext cx="3404870" cy="32597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1350"/>
              </p:ext>
            </p:extLst>
          </p:nvPr>
        </p:nvGraphicFramePr>
        <p:xfrm>
          <a:off x="574548" y="3429000"/>
          <a:ext cx="10423652" cy="311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826"/>
                <a:gridCol w="5211826"/>
              </a:tblGrid>
              <a:tr h="9794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 CAUSES Overpopulation?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 are the EFFECTS</a:t>
                      </a:r>
                      <a:r>
                        <a:rPr lang="en-US" sz="2400" baseline="0" dirty="0" smtClean="0"/>
                        <a:t> of Overpopulation?</a:t>
                      </a:r>
                      <a:endParaRPr lang="en-US" sz="2400" dirty="0"/>
                    </a:p>
                  </a:txBody>
                  <a:tcPr/>
                </a:tc>
              </a:tr>
              <a:tr h="2066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Claim: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Human overpopulation is caused by </a:t>
                      </a:r>
                      <a:r>
                        <a:rPr lang="en-US" sz="2000" u="sng" dirty="0" smtClean="0">
                          <a:solidFill>
                            <a:srgbClr val="C00000"/>
                          </a:solidFill>
                        </a:rPr>
                        <a:t>reduced</a:t>
                      </a:r>
                      <a:r>
                        <a:rPr lang="en-US" sz="2000" u="sng" baseline="0" dirty="0" smtClean="0">
                          <a:solidFill>
                            <a:srgbClr val="C00000"/>
                          </a:solidFill>
                        </a:rPr>
                        <a:t> mortality (death) rates, better medical care, improved nutrition and food availability, and increased life expectancy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en-US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Claim: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Human overpopulation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 results in all other environmental concerns such as </a:t>
                      </a:r>
                      <a:r>
                        <a:rPr lang="en-US" sz="2000" u="sng" baseline="0" dirty="0" smtClean="0">
                          <a:solidFill>
                            <a:srgbClr val="C00000"/>
                          </a:solidFill>
                        </a:rPr>
                        <a:t>habitat destruction, biodiversity loss, global warming, and pollution.</a:t>
                      </a:r>
                      <a:endParaRPr lang="en-US" sz="2000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35552" y="5031408"/>
            <a:ext cx="5054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52878" y="5018156"/>
            <a:ext cx="5054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0070C0"/>
                </a:solidFill>
              </a:rPr>
              <a:t>biomagnification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69" y="4042974"/>
            <a:ext cx="7968135" cy="2066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Biological magnification (biomagnification) is the increasing concentration of a toxic chemicals (like pesticides) in the tissues of living things at successively higher </a:t>
            </a:r>
            <a:r>
              <a:rPr lang="en-US" sz="2800" dirty="0" err="1" smtClean="0"/>
              <a:t>trophic</a:t>
            </a:r>
            <a:r>
              <a:rPr lang="en-US" sz="2800" dirty="0" smtClean="0"/>
              <a:t> levels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" name="Picture 9" descr="http://www.goldiesroom.org/Multimedia/Bio_Images/22%20Ecology/22%20Biomagnification%20of%20DD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1" y="225287"/>
            <a:ext cx="3402727" cy="5777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75861" y="2107096"/>
            <a:ext cx="7712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First, let’s read the </a:t>
            </a:r>
            <a:r>
              <a:rPr lang="en-US" sz="2400" b="1" dirty="0" smtClean="0">
                <a:solidFill>
                  <a:srgbClr val="0070C0"/>
                </a:solidFill>
                <a:latin typeface="Albertus Medium" pitchFamily="34" charset="0"/>
              </a:rPr>
              <a:t>Student Fact Sheet “Biological Magnification”  </a:t>
            </a:r>
            <a:r>
              <a:rPr lang="en-US" sz="2400" dirty="0" smtClean="0">
                <a:solidFill>
                  <a:srgbClr val="0070C0"/>
                </a:solidFill>
                <a:latin typeface="Albertus Medium" pitchFamily="34" charset="0"/>
              </a:rPr>
              <a:t>to get an understanding of  what biomagnification is, the causes, the effects, and potential solutions.</a:t>
            </a:r>
            <a:endParaRPr lang="en-US" sz="2400" dirty="0">
              <a:solidFill>
                <a:srgbClr val="0070C0"/>
              </a:solidFill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0070C0"/>
                </a:solidFill>
              </a:rPr>
              <a:t>biomagnification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17" y="1750347"/>
            <a:ext cx="7968135" cy="9392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Biological magnification (biomagnification) is the increasing concentration of a toxic chemicals (like pesticides) in the tissues of living things at successively higher </a:t>
            </a:r>
            <a:r>
              <a:rPr lang="en-US" sz="2400" dirty="0" err="1" smtClean="0"/>
              <a:t>trophic</a:t>
            </a:r>
            <a:r>
              <a:rPr lang="en-US" sz="2400" dirty="0" smtClean="0"/>
              <a:t> levels.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67812"/>
              </p:ext>
            </p:extLst>
          </p:nvPr>
        </p:nvGraphicFramePr>
        <p:xfrm>
          <a:off x="574547" y="2955235"/>
          <a:ext cx="7310495" cy="327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0495"/>
              </a:tblGrid>
              <a:tr h="887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 CAUSES Biomagnification?</a:t>
                      </a:r>
                      <a:endParaRPr lang="en-US" sz="2400" dirty="0"/>
                    </a:p>
                  </a:txBody>
                  <a:tcPr/>
                </a:tc>
              </a:tr>
              <a:tr h="23879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Claim: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Biomagnification is 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</a:rPr>
                        <a:t>cuased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 by environmental pollution of toxic chemicals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</a:rPr>
                        <a:t> (lead, mercury) and pesticides (DDT).</a:t>
                      </a:r>
                      <a:endParaRPr lang="en-US" sz="2400" u="sng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62609" y="4558749"/>
            <a:ext cx="6983895" cy="1205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ttp://www.goldiesroom.org/Multimedia/Bio_Images/22%20Ecology/22%20Biomagnification%20of%20DD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1" y="225287"/>
            <a:ext cx="3402727" cy="5777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0070C0"/>
                </a:solidFill>
              </a:rPr>
              <a:t>biomagnification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17" y="1750347"/>
            <a:ext cx="7968135" cy="9392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Biological magnification (biomagnification) is the increasing concentration of a toxic chemicals (like pesticides) in the tissues of living things at successively higher </a:t>
            </a:r>
            <a:r>
              <a:rPr lang="en-US" sz="2400" dirty="0" err="1" smtClean="0"/>
              <a:t>trophic</a:t>
            </a:r>
            <a:r>
              <a:rPr lang="en-US" sz="2400" dirty="0" smtClean="0"/>
              <a:t> levels.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67812"/>
              </p:ext>
            </p:extLst>
          </p:nvPr>
        </p:nvGraphicFramePr>
        <p:xfrm>
          <a:off x="574547" y="2955235"/>
          <a:ext cx="7880339" cy="327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0339"/>
              </a:tblGrid>
              <a:tr h="887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 are the EFFECTS</a:t>
                      </a:r>
                      <a:r>
                        <a:rPr lang="en-US" sz="2400" baseline="0" dirty="0" smtClean="0"/>
                        <a:t> of </a:t>
                      </a:r>
                      <a:r>
                        <a:rPr lang="en-US" sz="2400" dirty="0" smtClean="0"/>
                        <a:t>Biomagnification?</a:t>
                      </a:r>
                      <a:endParaRPr lang="en-US" sz="2400" dirty="0"/>
                    </a:p>
                  </a:txBody>
                  <a:tcPr/>
                </a:tc>
              </a:tr>
              <a:tr h="238791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Claim: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u="none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Biomagnification mostly harms higher </a:t>
                      </a:r>
                      <a:r>
                        <a:rPr lang="en-US" sz="2400" u="none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trophic</a:t>
                      </a:r>
                      <a:r>
                        <a:rPr lang="en-US" sz="2400" u="none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levels (top consumers) which can lead to a extinctions</a:t>
                      </a:r>
                      <a:r>
                        <a:rPr lang="en-US" sz="2400" u="non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and a loss of biodiversity.</a:t>
                      </a:r>
                      <a:endParaRPr lang="en-US" sz="2800" u="sng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05571" y="4558747"/>
            <a:ext cx="7716794" cy="1205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ttp://www.goldiesroom.org/Multimedia/Bio_Images/22%20Ecology/22%20Biomagnification%20of%20DD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35" y="225287"/>
            <a:ext cx="3137683" cy="5526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0070C0"/>
                </a:solidFill>
              </a:rPr>
              <a:t>biomagnification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Refer to the following articles AND THE INTERNET: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  <a:latin typeface="Albertus Medium" pitchFamily="34" charset="0"/>
              </a:rPr>
              <a:t>“Hazardous Links, Possible Solutions” </a:t>
            </a:r>
            <a:endParaRPr lang="en-US" sz="2000" dirty="0" smtClean="0">
              <a:solidFill>
                <a:srgbClr val="7030A0"/>
              </a:solidFill>
            </a:endParaRPr>
          </a:p>
          <a:p>
            <a:pPr lvl="1"/>
            <a:r>
              <a:rPr lang="en-US" sz="2000" b="1" dirty="0" smtClean="0">
                <a:solidFill>
                  <a:srgbClr val="0070C0"/>
                </a:solidFill>
                <a:latin typeface="Albertus Medium" pitchFamily="34" charset="0"/>
              </a:rPr>
              <a:t> Student Fact Sheet “Biological Magnification”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  <a:latin typeface="Albertus Medium" pitchFamily="34" charset="0"/>
              </a:rPr>
              <a:t>MYP: “Tuna for Lunch: A Case Study for Examining Mercury Bioaccumulation and Biomagnification”</a:t>
            </a:r>
            <a:endParaRPr lang="en-US" sz="2000" dirty="0" smtClean="0">
              <a:solidFill>
                <a:srgbClr val="7030A0"/>
              </a:solidFill>
            </a:endParaRPr>
          </a:p>
          <a:p>
            <a:pPr lvl="1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Find specific examples/quotes from the article </a:t>
            </a:r>
            <a:r>
              <a:rPr lang="en-US" sz="2400" dirty="0" smtClean="0">
                <a:solidFill>
                  <a:srgbClr val="0070C0"/>
                </a:solidFill>
              </a:rPr>
              <a:t>AND THE INTERNET </a:t>
            </a:r>
            <a:r>
              <a:rPr lang="en-US" sz="2400" dirty="0" smtClean="0"/>
              <a:t>to record for each category: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Evidence for Causes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Evidence for Effects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NC examples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Possible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smtClean="0">
                <a:solidFill>
                  <a:srgbClr val="00B050"/>
                </a:solidFill>
              </a:rPr>
              <a:t>INVASIVE SPECIES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17" y="1750347"/>
            <a:ext cx="7968135" cy="9392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Invasive species are organisms not originally from the area.  When they are introduced to a new area they take over the ecosystem because they have no natural predators.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67812"/>
              </p:ext>
            </p:extLst>
          </p:nvPr>
        </p:nvGraphicFramePr>
        <p:xfrm>
          <a:off x="574546" y="2955235"/>
          <a:ext cx="11246392" cy="3326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196"/>
                <a:gridCol w="5623196"/>
              </a:tblGrid>
              <a:tr h="887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 CAUSES Invasive</a:t>
                      </a:r>
                      <a:r>
                        <a:rPr lang="en-US" sz="2400" baseline="0" dirty="0" smtClean="0"/>
                        <a:t> Species</a:t>
                      </a:r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 are the EFFECTS</a:t>
                      </a:r>
                      <a:r>
                        <a:rPr lang="en-US" sz="2400" baseline="0" dirty="0" smtClean="0"/>
                        <a:t> of </a:t>
                      </a:r>
                      <a:r>
                        <a:rPr lang="en-US" sz="2400" dirty="0" smtClean="0"/>
                        <a:t>Invasive</a:t>
                      </a:r>
                      <a:r>
                        <a:rPr lang="en-US" sz="2400" baseline="0" dirty="0" smtClean="0"/>
                        <a:t> Species</a:t>
                      </a:r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</a:tr>
              <a:tr h="23879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Claim: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 smtClean="0">
                        <a:solidFill>
                          <a:srgbClr val="92D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B050"/>
                          </a:solidFill>
                        </a:rPr>
                        <a:t>Invasive species are </a:t>
                      </a:r>
                      <a:r>
                        <a:rPr lang="en-US" sz="2200" u="sng" dirty="0" smtClean="0">
                          <a:solidFill>
                            <a:srgbClr val="00B050"/>
                          </a:solidFill>
                        </a:rPr>
                        <a:t>brought into areas both accidentally</a:t>
                      </a:r>
                      <a:r>
                        <a:rPr lang="en-US" sz="2200" u="sng" baseline="0" dirty="0" smtClean="0">
                          <a:solidFill>
                            <a:srgbClr val="00B050"/>
                          </a:solidFill>
                        </a:rPr>
                        <a:t> (on ships, planes, luggage) and intentionally (as pest control, pets, and exotic tokens).</a:t>
                      </a:r>
                      <a:endParaRPr lang="en-US" sz="2200" u="sng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Claim:</a:t>
                      </a:r>
                    </a:p>
                    <a:p>
                      <a:endParaRPr lang="en-US" sz="2200" dirty="0" smtClean="0"/>
                    </a:p>
                    <a:p>
                      <a:r>
                        <a:rPr lang="en-US" sz="2200" u="non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Invasive species </a:t>
                      </a:r>
                      <a:r>
                        <a:rPr lang="en-US" sz="2200" u="sng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outcompete native</a:t>
                      </a:r>
                      <a:r>
                        <a:rPr lang="en-US" sz="2200" u="sng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species for resources.  They have not predators and reproduce quickly leading to extinction of native species, loss of biodiversity, and spread of disease.</a:t>
                      </a:r>
                      <a:endParaRPr lang="en-US" sz="2200" u="sng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49355" y="4412974"/>
            <a:ext cx="5340627" cy="1815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50996" y="4373217"/>
            <a:ext cx="5331404" cy="1842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ttp://www.nature.org/cs/groups/webcontent/@web/@forests/@invasives/documents/media/kudzu-490x2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905" y="220278"/>
            <a:ext cx="3466032" cy="239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smtClean="0">
                <a:solidFill>
                  <a:srgbClr val="00B050"/>
                </a:solidFill>
              </a:rPr>
              <a:t>invasive species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Refer to the following articles </a:t>
            </a:r>
            <a:r>
              <a:rPr lang="en-US" sz="2400" dirty="0" smtClean="0">
                <a:solidFill>
                  <a:srgbClr val="00B050"/>
                </a:solidFill>
              </a:rPr>
              <a:t>AND THE INTERNET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b="1" dirty="0" smtClean="0">
                <a:solidFill>
                  <a:srgbClr val="00B050"/>
                </a:solidFill>
                <a:latin typeface="Albertus Medium" pitchFamily="34" charset="0"/>
              </a:rPr>
              <a:t>“Invasive Species in North Carolina”</a:t>
            </a:r>
          </a:p>
          <a:p>
            <a:pPr lvl="1"/>
            <a:r>
              <a:rPr lang="en-US" sz="2000" b="1" dirty="0" smtClean="0">
                <a:solidFill>
                  <a:srgbClr val="00B050"/>
                </a:solidFill>
                <a:latin typeface="Albertus Medium" pitchFamily="34" charset="0"/>
              </a:rPr>
              <a:t>“Invasive Species”</a:t>
            </a:r>
          </a:p>
          <a:p>
            <a:pPr lvl="1"/>
            <a:r>
              <a:rPr lang="en-US" sz="2000" b="1" dirty="0" smtClean="0">
                <a:solidFill>
                  <a:srgbClr val="00B050"/>
                </a:solidFill>
                <a:latin typeface="Albertus Medium" pitchFamily="34" charset="0"/>
              </a:rPr>
              <a:t>“Kudzu”</a:t>
            </a:r>
            <a:endParaRPr lang="en-US" sz="2000" dirty="0" smtClean="0">
              <a:solidFill>
                <a:srgbClr val="00B050"/>
              </a:solidFill>
            </a:endParaRPr>
          </a:p>
          <a:p>
            <a:pPr lvl="1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Find specific examples/quotes from the article and the internet to record for each category: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Evidence for Causes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Evidence for Effects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NC examples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Possible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the causes and effects of </a:t>
            </a:r>
            <a:r>
              <a:rPr lang="en-US" dirty="0" smtClean="0">
                <a:solidFill>
                  <a:srgbClr val="C00000"/>
                </a:solidFill>
              </a:rPr>
              <a:t>human overpopulation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489200"/>
            <a:ext cx="10058400" cy="3683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Read the article “</a:t>
            </a:r>
            <a:r>
              <a:rPr lang="en-US" sz="2400" dirty="0" smtClean="0">
                <a:solidFill>
                  <a:srgbClr val="C00000"/>
                </a:solidFill>
              </a:rPr>
              <a:t>Overpopulation</a:t>
            </a:r>
            <a:r>
              <a:rPr lang="en-US" sz="2400" dirty="0" smtClean="0"/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Find specific quotes and examples to fill in for both “causes” and “effects.”  We will do this first one together.</a:t>
            </a:r>
          </a:p>
        </p:txBody>
      </p:sp>
    </p:spTree>
    <p:extLst>
      <p:ext uri="{BB962C8B-B14F-4D97-AF65-F5344CB8AC3E}">
        <p14:creationId xmlns:p14="http://schemas.microsoft.com/office/powerpoint/2010/main" val="11113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overpopulation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8077200" cy="64008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CAUSES Overpopulation?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4406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Evidence: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34737" y="3272010"/>
            <a:ext cx="1048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bertus Medium" pitchFamily="34" charset="0"/>
              </a:rPr>
              <a:t>Decline in the Death Rate – “</a:t>
            </a:r>
            <a:r>
              <a:rPr lang="en-US" dirty="0" smtClean="0">
                <a:solidFill>
                  <a:srgbClr val="0070C0"/>
                </a:solidFill>
                <a:latin typeface="Albertus Medium" pitchFamily="34" charset="0"/>
              </a:rPr>
              <a:t>The discovery of agriculture by our ancestors was one factor that provided them with the ability to sustain their nutrition without hunting.”</a:t>
            </a:r>
            <a:endParaRPr lang="en-US" dirty="0">
              <a:solidFill>
                <a:srgbClr val="0070C0"/>
              </a:solidFill>
              <a:latin typeface="Albertus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7815" y="4063388"/>
            <a:ext cx="10368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bertus Medium" pitchFamily="34" charset="0"/>
              </a:rPr>
              <a:t>Better Medical Facilities:</a:t>
            </a:r>
            <a:r>
              <a:rPr lang="en-US" dirty="0" smtClean="0">
                <a:solidFill>
                  <a:srgbClr val="0070C0"/>
                </a:solidFill>
                <a:latin typeface="Albertus Medium" pitchFamily="34" charset="0"/>
              </a:rPr>
              <a:t> (Industrial Revolution) “Technological advancement was perhaps the biggest reason why the balance has been permanently disturbed. “ </a:t>
            </a:r>
            <a:r>
              <a:rPr lang="en-US" dirty="0" smtClean="0">
                <a:solidFill>
                  <a:srgbClr val="0070C0"/>
                </a:solidFill>
                <a:latin typeface="Albertus Medium" pitchFamily="34" charset="0"/>
                <a:sym typeface="Wingdings" pitchFamily="2" charset="2"/>
              </a:rPr>
              <a:t> better means of producing food,  discoveries to defeat diseases, vaccines</a:t>
            </a:r>
            <a:endParaRPr lang="en-US" dirty="0">
              <a:solidFill>
                <a:srgbClr val="0070C0"/>
              </a:solidFill>
              <a:latin typeface="Albertus Medium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5754" y="5199961"/>
            <a:ext cx="998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bertus Medium" pitchFamily="34" charset="0"/>
              </a:rPr>
              <a:t>Fertility Treatments, Immigration, Lack of Family Planning</a:t>
            </a:r>
            <a:endParaRPr lang="en-US" dirty="0">
              <a:solidFill>
                <a:srgbClr val="0070C0"/>
              </a:solidFill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overpopulation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1129615" y="2061508"/>
            <a:ext cx="9617898" cy="64008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are the EFFECTS of Overpopulation?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1209128" y="2769705"/>
            <a:ext cx="4754880" cy="50358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Evidence: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79443" y="3299791"/>
            <a:ext cx="1066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lbertus Medium" pitchFamily="34" charset="0"/>
              </a:rPr>
              <a:t>Depletion of Natural Resources: “</a:t>
            </a:r>
            <a:r>
              <a:rPr lang="en-US" sz="2000" dirty="0" smtClean="0">
                <a:solidFill>
                  <a:srgbClr val="0070C0"/>
                </a:solidFill>
                <a:latin typeface="Albertus Medium" pitchFamily="34" charset="0"/>
              </a:rPr>
              <a:t>Most of the environmental damage being seen in the last fifty odd years is because of the growing number of people on the planet. They are </a:t>
            </a:r>
            <a:r>
              <a:rPr lang="en-US" sz="2000" dirty="0" smtClean="0">
                <a:solidFill>
                  <a:srgbClr val="0070C0"/>
                </a:solidFill>
                <a:latin typeface="Albertus Medium" pitchFamily="34" charset="0"/>
                <a:hlinkClick r:id="rId2"/>
              </a:rPr>
              <a:t>cutting down forests</a:t>
            </a:r>
            <a:r>
              <a:rPr lang="en-US" sz="2000" dirty="0" smtClean="0">
                <a:solidFill>
                  <a:srgbClr val="0070C0"/>
                </a:solidFill>
                <a:latin typeface="Albertus Medium" pitchFamily="34" charset="0"/>
              </a:rPr>
              <a:t>, hunting wildlife in a reckless manner, causing </a:t>
            </a:r>
            <a:r>
              <a:rPr lang="en-US" sz="2000" dirty="0" smtClean="0">
                <a:solidFill>
                  <a:srgbClr val="0070C0"/>
                </a:solidFill>
                <a:latin typeface="Albertus Medium" pitchFamily="34" charset="0"/>
                <a:hlinkClick r:id="rId3"/>
              </a:rPr>
              <a:t>pollution</a:t>
            </a:r>
            <a:r>
              <a:rPr lang="en-US" sz="2000" dirty="0" smtClean="0">
                <a:solidFill>
                  <a:srgbClr val="0070C0"/>
                </a:solidFill>
                <a:latin typeface="Albertus Medium" pitchFamily="34" charset="0"/>
              </a:rPr>
              <a:t> and creating a host of problems. </a:t>
            </a:r>
            <a:endParaRPr lang="en-US" sz="2000" dirty="0">
              <a:solidFill>
                <a:srgbClr val="0070C0"/>
              </a:solidFill>
              <a:latin typeface="Albertus Medium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9444" y="4545493"/>
            <a:ext cx="10482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lbertus Medium" pitchFamily="34" charset="0"/>
              </a:rPr>
              <a:t>Degradation of Environment</a:t>
            </a:r>
            <a:r>
              <a:rPr lang="en-US" sz="2000" dirty="0" smtClean="0">
                <a:solidFill>
                  <a:srgbClr val="0070C0"/>
                </a:solidFill>
                <a:latin typeface="Albertus Medium" pitchFamily="34" charset="0"/>
              </a:rPr>
              <a:t>: t the “the overuse of coal, oil and natural gas has” led to a “rise in amount of CO2 emissions leads to </a:t>
            </a:r>
            <a:r>
              <a:rPr lang="en-US" sz="2000" dirty="0" smtClean="0">
                <a:solidFill>
                  <a:srgbClr val="0070C0"/>
                </a:solidFill>
                <a:latin typeface="Albertus Medium" pitchFamily="34" charset="0"/>
                <a:hlinkClick r:id="rId4"/>
              </a:rPr>
              <a:t>global warming</a:t>
            </a:r>
            <a:r>
              <a:rPr lang="en-US" sz="2000" dirty="0" smtClean="0">
                <a:solidFill>
                  <a:srgbClr val="0070C0"/>
                </a:solidFill>
                <a:latin typeface="Albertus Medium" pitchFamily="34" charset="0"/>
              </a:rPr>
              <a:t>.  </a:t>
            </a:r>
            <a:endParaRPr lang="en-US" sz="2000" dirty="0">
              <a:solidFill>
                <a:srgbClr val="0070C0"/>
              </a:solidFill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the causes and effects of </a:t>
            </a:r>
            <a:r>
              <a:rPr lang="en-US" dirty="0" smtClean="0">
                <a:solidFill>
                  <a:srgbClr val="C00000"/>
                </a:solidFill>
              </a:rPr>
              <a:t>human overpopulation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489200"/>
            <a:ext cx="10058400" cy="3683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Use the internet to help you find NC examples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Use your HB notes, the “Overpopulation” article, and the internet to fill in possible solutions/corrections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06009" y="4968413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20 minutes!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7030A0"/>
                </a:solidFill>
              </a:rPr>
              <a:t>biodiversity loss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7020052" cy="93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Anything that contributes to having </a:t>
            </a:r>
            <a:r>
              <a:rPr lang="en-US" sz="2400" b="1" u="sng" dirty="0" smtClean="0"/>
              <a:t>less</a:t>
            </a:r>
            <a:r>
              <a:rPr lang="en-US" sz="2400" dirty="0" smtClean="0"/>
              <a:t> species (and genetic) diversity.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67812"/>
              </p:ext>
            </p:extLst>
          </p:nvPr>
        </p:nvGraphicFramePr>
        <p:xfrm>
          <a:off x="574548" y="3429000"/>
          <a:ext cx="10423652" cy="3417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826"/>
                <a:gridCol w="5211826"/>
              </a:tblGrid>
              <a:tr h="9794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 CAUSES Biodiversity Loss?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 are the EFFECTS</a:t>
                      </a:r>
                      <a:r>
                        <a:rPr lang="en-US" sz="2400" baseline="0" dirty="0" smtClean="0"/>
                        <a:t> of </a:t>
                      </a:r>
                      <a:r>
                        <a:rPr lang="en-US" sz="2400" dirty="0" smtClean="0"/>
                        <a:t>Biodiversity Loss</a:t>
                      </a:r>
                      <a:r>
                        <a:rPr lang="en-US" sz="2400" baseline="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</a:tr>
              <a:tr h="2066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Claim: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Biodiversity loss is caused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000" b="1" i="0" u="sng" baseline="0" dirty="0" smtClean="0">
                          <a:solidFill>
                            <a:srgbClr val="7030A0"/>
                          </a:solidFill>
                        </a:rPr>
                        <a:t>mainly by human overpopulation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</a:rPr>
                        <a:t>, which causes habitat destruction, global warming, acid rain, biological magnification, and invasive species.</a:t>
                      </a:r>
                      <a:endParaRPr lang="en-US" sz="20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Claim: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Biodiversity loss results in less genetic diversity, altered ecosystems/food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</a:rPr>
                        <a:t> webs, and extinction.</a:t>
                      </a:r>
                      <a:endParaRPr lang="en-US" sz="2000" u="sng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35553" y="5004904"/>
            <a:ext cx="5054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53430" y="4991652"/>
            <a:ext cx="5054600" cy="1594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www.thebluedotpost.com/wp-content/uploads/2015/01/diversit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578" y="169544"/>
            <a:ext cx="3761422" cy="2891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7030A0"/>
                </a:solidFill>
              </a:rPr>
              <a:t>biodiversity loss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" name="Picture 8" descr="http://www.thebluedotpost.com/wp-content/uploads/2015/01/diversit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578" y="169544"/>
            <a:ext cx="3761422" cy="28911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099931" y="2451652"/>
            <a:ext cx="9806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Let’s read the article “Biodiversity.</a:t>
            </a:r>
          </a:p>
          <a:p>
            <a:endParaRPr lang="en-US" sz="3200" dirty="0" smtClean="0"/>
          </a:p>
          <a:p>
            <a:r>
              <a:rPr lang="en-US" sz="3200" dirty="0" smtClean="0"/>
              <a:t>As we read look for “Evidence” examples (quotes) of Causes and Effects and write them down.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2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the causes and effects of </a:t>
            </a:r>
            <a:r>
              <a:rPr lang="en-US" dirty="0" smtClean="0">
                <a:solidFill>
                  <a:srgbClr val="7030A0"/>
                </a:solidFill>
              </a:rPr>
              <a:t>biodiversity loss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489200"/>
            <a:ext cx="10058400" cy="3683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Read the article </a:t>
            </a:r>
            <a:r>
              <a:rPr lang="en-US" sz="3200" dirty="0" smtClean="0">
                <a:solidFill>
                  <a:srgbClr val="7030A0"/>
                </a:solidFill>
              </a:rPr>
              <a:t>“NC’s Fading Forests” </a:t>
            </a:r>
            <a:r>
              <a:rPr lang="en-US" sz="3200" dirty="0" smtClean="0"/>
              <a:t>to find and record NC examples in your chart.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Use your HB notes, the articles, and the internet to fill in possible solutions/corrections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04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424</TotalTime>
  <Words>1665</Words>
  <Application>Microsoft Office PowerPoint</Application>
  <PresentationFormat>Widescreen</PresentationFormat>
  <Paragraphs>210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Albertus Medium</vt:lpstr>
      <vt:lpstr>Rockwell</vt:lpstr>
      <vt:lpstr>Rockwell Condensed</vt:lpstr>
      <vt:lpstr>Wingdings</vt:lpstr>
      <vt:lpstr>Wood Type</vt:lpstr>
      <vt:lpstr>Human impact on the environment</vt:lpstr>
      <vt:lpstr>What is overpopulation?</vt:lpstr>
      <vt:lpstr>Evidence for the causes and effects of human overpopulation</vt:lpstr>
      <vt:lpstr>Human overpopulation</vt:lpstr>
      <vt:lpstr>Human overpopulation</vt:lpstr>
      <vt:lpstr>Evidence for the causes and effects of human overpopulation</vt:lpstr>
      <vt:lpstr>What is biodiversity loss?</vt:lpstr>
      <vt:lpstr>What is biodiversity loss?</vt:lpstr>
      <vt:lpstr>Evidence for the causes and effects of biodiversity loss</vt:lpstr>
      <vt:lpstr>What is pollution?</vt:lpstr>
      <vt:lpstr>What is pollution?</vt:lpstr>
      <vt:lpstr>What is habitat destruction?</vt:lpstr>
      <vt:lpstr>What is habitat destruction?</vt:lpstr>
      <vt:lpstr>What is Acid precipitation?</vt:lpstr>
      <vt:lpstr>What is Acid precipitation?</vt:lpstr>
      <vt:lpstr>What is global warming?</vt:lpstr>
      <vt:lpstr>What is global warming?</vt:lpstr>
      <vt:lpstr>What is ozone depletion?</vt:lpstr>
      <vt:lpstr>What is ozone depletion?</vt:lpstr>
      <vt:lpstr>What is biomagnification?</vt:lpstr>
      <vt:lpstr>What is biomagnification?</vt:lpstr>
      <vt:lpstr>What is biomagnification?</vt:lpstr>
      <vt:lpstr>What is biomagnification?</vt:lpstr>
      <vt:lpstr>What are INVASIVE SPECIES?</vt:lpstr>
      <vt:lpstr>What are invasive species?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impact on the environment</dc:title>
  <dc:creator>Kelly Schwippert</dc:creator>
  <cp:lastModifiedBy>Schwippert, Kelly A.</cp:lastModifiedBy>
  <cp:revision>24</cp:revision>
  <dcterms:created xsi:type="dcterms:W3CDTF">2016-05-20T14:02:41Z</dcterms:created>
  <dcterms:modified xsi:type="dcterms:W3CDTF">2016-05-23T13:40:22Z</dcterms:modified>
</cp:coreProperties>
</file>