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39"/>
  </p:handout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6" r:id="rId9"/>
    <p:sldId id="263" r:id="rId10"/>
    <p:sldId id="264" r:id="rId11"/>
    <p:sldId id="267" r:id="rId12"/>
    <p:sldId id="265" r:id="rId13"/>
    <p:sldId id="268" r:id="rId14"/>
    <p:sldId id="270" r:id="rId15"/>
    <p:sldId id="284" r:id="rId16"/>
    <p:sldId id="269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7" r:id="rId25"/>
    <p:sldId id="285" r:id="rId26"/>
    <p:sldId id="279" r:id="rId27"/>
    <p:sldId id="280" r:id="rId28"/>
    <p:sldId id="286" r:id="rId29"/>
    <p:sldId id="282" r:id="rId30"/>
    <p:sldId id="283" r:id="rId31"/>
    <p:sldId id="291" r:id="rId32"/>
    <p:sldId id="287" r:id="rId33"/>
    <p:sldId id="288" r:id="rId34"/>
    <p:sldId id="289" r:id="rId35"/>
    <p:sldId id="290" r:id="rId36"/>
    <p:sldId id="292" r:id="rId37"/>
    <p:sldId id="293" r:id="rId38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6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2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8EB92E-EBD5-4149-AD47-84558CDC30C1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49A76-D929-4D5D-A263-E10AA4EF6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37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55A9ADED-B94E-D642-BB4E-634C531320FC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18580F58-4F1A-944B-8499-EE662BC167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ADED-B94E-D642-BB4E-634C531320FC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0F58-4F1A-944B-8499-EE662BC1679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ADED-B94E-D642-BB4E-634C531320FC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0F58-4F1A-944B-8499-EE662BC167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ADED-B94E-D642-BB4E-634C531320FC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0F58-4F1A-944B-8499-EE662BC167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ADED-B94E-D642-BB4E-634C531320FC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0F58-4F1A-944B-8499-EE662BC167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ADED-B94E-D642-BB4E-634C531320FC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0F58-4F1A-944B-8499-EE662BC167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ADED-B94E-D642-BB4E-634C531320FC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0F58-4F1A-944B-8499-EE662BC167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55A9ADED-B94E-D642-BB4E-634C531320FC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ADED-B94E-D642-BB4E-634C531320FC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0F58-4F1A-944B-8499-EE662BC167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ADED-B94E-D642-BB4E-634C531320FC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0F58-4F1A-944B-8499-EE662BC167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ADED-B94E-D642-BB4E-634C531320FC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0F58-4F1A-944B-8499-EE662BC167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ADED-B94E-D642-BB4E-634C531320FC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0F58-4F1A-944B-8499-EE662BC167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ADED-B94E-D642-BB4E-634C531320FC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0F58-4F1A-944B-8499-EE662BC167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9ADED-B94E-D642-BB4E-634C531320FC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80F58-4F1A-944B-8499-EE662BC167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55A9ADED-B94E-D642-BB4E-634C531320FC}" type="datetimeFigureOut">
              <a:rPr lang="en-US" smtClean="0"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18580F58-4F1A-944B-8499-EE662BC1679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CsgXHdWqV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www.youtube.com/watch?v=65xf1olEpQM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wjg7v-pTO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Human Genetic Disorders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Chapter 11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CP Biology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5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Sickle-Cell Anemia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388" y="1782037"/>
            <a:ext cx="4530532" cy="4264526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Caused by an abnormal gene on chromosome 11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The gene is for one of the polypeptide chains in hemoglobin, a protein found in red blood cells that is responsible for transporting oxygen through the bloodstream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7570" y="1990573"/>
            <a:ext cx="3810487" cy="381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23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Sickle-Cell Anemia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842" y="1613778"/>
            <a:ext cx="8488399" cy="1316709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Sickle-cell anemia causes hemoglobin to clump within red blood cells, which distorts their shape from the normal biconcave disc to a sickle shape.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3" y="4399011"/>
            <a:ext cx="3392831" cy="18585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7452"/>
          <a:stretch/>
        </p:blipFill>
        <p:spPr>
          <a:xfrm>
            <a:off x="5585943" y="3272008"/>
            <a:ext cx="3290751" cy="2985573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86842" y="2911734"/>
            <a:ext cx="5052978" cy="148727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People with sickle-cell trait have some abnormal hemoglobin but do not have the symptoms of sickle-cell disease.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1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601" y="244158"/>
            <a:ext cx="8549005" cy="13398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Symptoms of Sickle-Cell Anemia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495" y="2081872"/>
            <a:ext cx="4180152" cy="2495851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rgbClr val="000000"/>
                </a:solidFill>
              </a:rPr>
              <a:t>Abnormal hemoglobin cannot deliver oxygen as efficiently to cells as in healthy individuals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Fatigue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Dizziness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Headaches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7691" b="27435"/>
          <a:stretch/>
        </p:blipFill>
        <p:spPr>
          <a:xfrm>
            <a:off x="4435753" y="1773401"/>
            <a:ext cx="4368854" cy="2437669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60495" y="4577723"/>
            <a:ext cx="8350516" cy="17815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Sickled red blood cells cannot move as easily through capillaries as normal RBCs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Chronic pain, especially in bones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Reduced immune response to infections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Strokes</a:t>
            </a: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69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212" y="244158"/>
            <a:ext cx="8435512" cy="13398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Treatments for Sickle-Cell Anemia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212" y="1819953"/>
            <a:ext cx="8435512" cy="4245568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Treatments for sickle-cell anemia include: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Blood transfusions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Antibiotics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Drugs that increase oxygen-carrying capacity of RBCs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Drugs that “switch on” the gene for fetal hemoglobin, which is normally switched off after birth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hlinkClick r:id="rId2"/>
              </a:rPr>
              <a:t>Living with sickle-cell anemia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76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2060A"/>
                </a:solidFill>
              </a:rPr>
              <a:t>Heterozygote Superiority</a:t>
            </a:r>
            <a:endParaRPr lang="en-US" dirty="0">
              <a:solidFill>
                <a:srgbClr val="0206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474" y="1725665"/>
            <a:ext cx="8549250" cy="4686151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2060A"/>
                </a:solidFill>
              </a:rPr>
              <a:t>Why are cystic fibrosis and sickle-cell anemia so common?</a:t>
            </a:r>
          </a:p>
          <a:p>
            <a:r>
              <a:rPr lang="en-US" dirty="0" smtClean="0">
                <a:solidFill>
                  <a:srgbClr val="02060A"/>
                </a:solidFill>
              </a:rPr>
              <a:t>Sickle-cell anemia is most common in areas of the world where malaria is prevalent</a:t>
            </a:r>
            <a:endParaRPr lang="en-US" dirty="0">
              <a:solidFill>
                <a:srgbClr val="02060A"/>
              </a:solidFill>
            </a:endParaRPr>
          </a:p>
          <a:p>
            <a:pPr lvl="1"/>
            <a:r>
              <a:rPr lang="en-US" dirty="0" smtClean="0">
                <a:solidFill>
                  <a:srgbClr val="02060A"/>
                </a:solidFill>
              </a:rPr>
              <a:t>Malaria is caused by a parasite that invades red blood cells</a:t>
            </a:r>
          </a:p>
          <a:p>
            <a:pPr lvl="1"/>
            <a:r>
              <a:rPr lang="en-US" dirty="0" smtClean="0">
                <a:solidFill>
                  <a:srgbClr val="02060A"/>
                </a:solidFill>
              </a:rPr>
              <a:t>These parasites do not thrive in people with abnormal hemoglobin, so people with sickle-cell trait (who are heterozygous) are resistant to malaria.</a:t>
            </a:r>
          </a:p>
          <a:p>
            <a:r>
              <a:rPr lang="en-US" dirty="0" smtClean="0">
                <a:solidFill>
                  <a:srgbClr val="02060A"/>
                </a:solidFill>
              </a:rPr>
              <a:t>People who are heterozygous for the cystic fibrosis allele may be more resistant to cholera</a:t>
            </a:r>
          </a:p>
          <a:p>
            <a:r>
              <a:rPr lang="en-US" dirty="0" smtClean="0">
                <a:solidFill>
                  <a:srgbClr val="02060A"/>
                </a:solidFill>
              </a:rPr>
              <a:t>When carriers have an advantage over people who are homozygous dominant, it is called heterozygote superiority</a:t>
            </a:r>
          </a:p>
        </p:txBody>
      </p:sp>
    </p:spTree>
    <p:extLst>
      <p:ext uri="{BB962C8B-B14F-4D97-AF65-F5344CB8AC3E}">
        <p14:creationId xmlns:p14="http://schemas.microsoft.com/office/powerpoint/2010/main" val="138456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5"/>
          <a:stretch/>
        </p:blipFill>
        <p:spPr>
          <a:xfrm>
            <a:off x="245771" y="231354"/>
            <a:ext cx="8750276" cy="638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89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2060A"/>
                </a:solidFill>
              </a:rPr>
              <a:t>Huntington’s Disease</a:t>
            </a:r>
            <a:endParaRPr lang="en-US" dirty="0">
              <a:solidFill>
                <a:srgbClr val="0206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648" y="1770044"/>
            <a:ext cx="8530292" cy="2008742"/>
          </a:xfrm>
        </p:spPr>
        <p:txBody>
          <a:bodyPr/>
          <a:lstStyle/>
          <a:p>
            <a:r>
              <a:rPr lang="en-US" dirty="0" smtClean="0">
                <a:solidFill>
                  <a:srgbClr val="02060A"/>
                </a:solidFill>
              </a:rPr>
              <a:t>Caused by an abnormal dominant allele (unlike most human genetic disorders)</a:t>
            </a:r>
          </a:p>
          <a:p>
            <a:r>
              <a:rPr lang="en-US" dirty="0" smtClean="0">
                <a:solidFill>
                  <a:srgbClr val="02060A"/>
                </a:solidFill>
              </a:rPr>
              <a:t>Both men and women need only one Huntington’s allele to get the disorder.</a:t>
            </a:r>
            <a:endParaRPr lang="en-US" dirty="0">
              <a:solidFill>
                <a:srgbClr val="02060A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04" y="4373697"/>
            <a:ext cx="7311097" cy="135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16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640" y="244158"/>
            <a:ext cx="8416887" cy="13398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2060A"/>
                </a:solidFill>
              </a:rPr>
              <a:t>Symptoms of Huntington’s Disease</a:t>
            </a:r>
            <a:endParaRPr lang="en-US" dirty="0">
              <a:solidFill>
                <a:srgbClr val="0206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07" y="2039011"/>
            <a:ext cx="5971141" cy="4505008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 smtClean="0">
                <a:solidFill>
                  <a:srgbClr val="02060A"/>
                </a:solidFill>
              </a:rPr>
              <a:t>Clumsiness</a:t>
            </a:r>
          </a:p>
          <a:p>
            <a:pPr lvl="1"/>
            <a:r>
              <a:rPr lang="en-US" dirty="0" smtClean="0">
                <a:solidFill>
                  <a:srgbClr val="02060A"/>
                </a:solidFill>
              </a:rPr>
              <a:t>Irritability</a:t>
            </a:r>
          </a:p>
          <a:p>
            <a:pPr lvl="1"/>
            <a:r>
              <a:rPr lang="en-US" dirty="0" smtClean="0">
                <a:solidFill>
                  <a:srgbClr val="02060A"/>
                </a:solidFill>
              </a:rPr>
              <a:t>Depression</a:t>
            </a:r>
          </a:p>
          <a:p>
            <a:pPr lvl="1"/>
            <a:r>
              <a:rPr lang="en-US" dirty="0" smtClean="0">
                <a:solidFill>
                  <a:srgbClr val="02060A"/>
                </a:solidFill>
              </a:rPr>
              <a:t>Memory loss</a:t>
            </a:r>
          </a:p>
          <a:p>
            <a:pPr lvl="1"/>
            <a:r>
              <a:rPr lang="en-US" dirty="0" smtClean="0">
                <a:solidFill>
                  <a:srgbClr val="02060A"/>
                </a:solidFill>
              </a:rPr>
              <a:t>Loss of muscle coordination &amp; ability to speak</a:t>
            </a:r>
          </a:p>
          <a:p>
            <a:r>
              <a:rPr lang="en-US" dirty="0" smtClean="0">
                <a:solidFill>
                  <a:srgbClr val="02060A"/>
                </a:solidFill>
              </a:rPr>
              <a:t>Symptoms normally appear by age 40</a:t>
            </a:r>
          </a:p>
          <a:p>
            <a:r>
              <a:rPr lang="en-US" dirty="0" smtClean="0">
                <a:solidFill>
                  <a:srgbClr val="02060A"/>
                </a:solidFill>
              </a:rPr>
              <a:t>Huntington’s disease is always fatal</a:t>
            </a:r>
          </a:p>
          <a:p>
            <a:pPr lvl="1"/>
            <a:r>
              <a:rPr lang="en-US" dirty="0" smtClean="0">
                <a:solidFill>
                  <a:srgbClr val="02060A"/>
                </a:solidFill>
              </a:rPr>
              <a:t>Death normally occurs within 20 years of the onset of symptoms</a:t>
            </a:r>
          </a:p>
          <a:p>
            <a:pPr marL="350838" lvl="1" indent="0">
              <a:buNone/>
            </a:pPr>
            <a:r>
              <a:rPr lang="en-US" sz="1800" dirty="0" smtClean="0">
                <a:solidFill>
                  <a:srgbClr val="02060A"/>
                </a:solidFill>
              </a:rPr>
              <a:t>	</a:t>
            </a:r>
            <a:r>
              <a:rPr lang="en-US" sz="1800" dirty="0" smtClean="0">
                <a:solidFill>
                  <a:srgbClr val="02060A"/>
                </a:solidFill>
                <a:hlinkClick r:id="rId2"/>
              </a:rPr>
              <a:t>Living with Huntington’s</a:t>
            </a:r>
            <a:endParaRPr lang="en-US" sz="1800" dirty="0" smtClean="0">
              <a:solidFill>
                <a:srgbClr val="02060A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043" y="2346592"/>
            <a:ext cx="2488484" cy="2915081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53204" y="1590633"/>
            <a:ext cx="7215384" cy="830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2060A"/>
                </a:solidFill>
              </a:rPr>
              <a:t>Huntington’s disease affects a person’s brain cells</a:t>
            </a:r>
          </a:p>
        </p:txBody>
      </p:sp>
    </p:spTree>
    <p:extLst>
      <p:ext uri="{BB962C8B-B14F-4D97-AF65-F5344CB8AC3E}">
        <p14:creationId xmlns:p14="http://schemas.microsoft.com/office/powerpoint/2010/main" val="67545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2060A"/>
                </a:solidFill>
              </a:rPr>
              <a:t>Multiple Genes</a:t>
            </a:r>
            <a:endParaRPr lang="en-US" dirty="0">
              <a:solidFill>
                <a:srgbClr val="0206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250" y="1663384"/>
            <a:ext cx="8429625" cy="487711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2060A"/>
                </a:solidFill>
              </a:rPr>
              <a:t>Cystic fibrosis, sickle-cell disease, and Huntington’s disease are all caused by mutant alleles for a single gene.</a:t>
            </a:r>
          </a:p>
          <a:p>
            <a:r>
              <a:rPr lang="en-US" dirty="0" smtClean="0">
                <a:solidFill>
                  <a:srgbClr val="02060A"/>
                </a:solidFill>
              </a:rPr>
              <a:t>Many other genetic disorders are believed to be the result of multiple genes:</a:t>
            </a:r>
          </a:p>
          <a:p>
            <a:pPr lvl="1"/>
            <a:r>
              <a:rPr lang="en-US" dirty="0" smtClean="0">
                <a:solidFill>
                  <a:srgbClr val="02060A"/>
                </a:solidFill>
              </a:rPr>
              <a:t>Diabetes mellitus </a:t>
            </a:r>
          </a:p>
          <a:p>
            <a:pPr lvl="1"/>
            <a:r>
              <a:rPr lang="en-US" dirty="0" smtClean="0">
                <a:solidFill>
                  <a:srgbClr val="02060A"/>
                </a:solidFill>
              </a:rPr>
              <a:t>Heart disease</a:t>
            </a:r>
          </a:p>
          <a:p>
            <a:pPr lvl="1"/>
            <a:r>
              <a:rPr lang="en-US" dirty="0" smtClean="0">
                <a:solidFill>
                  <a:srgbClr val="02060A"/>
                </a:solidFill>
              </a:rPr>
              <a:t>Some personality disorders</a:t>
            </a:r>
          </a:p>
          <a:p>
            <a:pPr lvl="2"/>
            <a:r>
              <a:rPr lang="en-US" dirty="0" smtClean="0">
                <a:solidFill>
                  <a:srgbClr val="02060A"/>
                </a:solidFill>
              </a:rPr>
              <a:t>Bipolar disorder, schizophrenia</a:t>
            </a:r>
          </a:p>
          <a:p>
            <a:r>
              <a:rPr lang="en-US" dirty="0" smtClean="0">
                <a:solidFill>
                  <a:srgbClr val="02060A"/>
                </a:solidFill>
              </a:rPr>
              <a:t>These are much more complicated to analyze than disorders caused by single genes</a:t>
            </a:r>
          </a:p>
        </p:txBody>
      </p:sp>
    </p:spTree>
    <p:extLst>
      <p:ext uri="{BB962C8B-B14F-4D97-AF65-F5344CB8AC3E}">
        <p14:creationId xmlns:p14="http://schemas.microsoft.com/office/powerpoint/2010/main" val="3382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2060A"/>
                </a:solidFill>
              </a:rPr>
              <a:t>Sex-Linked Disorders</a:t>
            </a:r>
            <a:endParaRPr lang="en-US" dirty="0">
              <a:solidFill>
                <a:srgbClr val="0206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04976"/>
            <a:ext cx="2936875" cy="4645024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rgbClr val="02060A"/>
                </a:solidFill>
              </a:rPr>
              <a:t>Sex-linked disorders are almost always caused by mutant alleles on the X chromosome</a:t>
            </a:r>
          </a:p>
          <a:p>
            <a:pPr lvl="1"/>
            <a:r>
              <a:rPr lang="en-US" sz="2000" dirty="0" smtClean="0">
                <a:solidFill>
                  <a:srgbClr val="02060A"/>
                </a:solidFill>
              </a:rPr>
              <a:t>Hemophilia</a:t>
            </a:r>
          </a:p>
          <a:p>
            <a:pPr lvl="1"/>
            <a:r>
              <a:rPr lang="en-US" sz="2000" dirty="0" smtClean="0">
                <a:solidFill>
                  <a:srgbClr val="02060A"/>
                </a:solidFill>
              </a:rPr>
              <a:t>Red-green colorblindness</a:t>
            </a:r>
          </a:p>
          <a:p>
            <a:r>
              <a:rPr lang="en-US" sz="2200" dirty="0" smtClean="0">
                <a:solidFill>
                  <a:srgbClr val="02060A"/>
                </a:solidFill>
              </a:rPr>
              <a:t>Women can be carriers, but men cannot</a:t>
            </a:r>
            <a:endParaRPr lang="en-US" sz="2200" dirty="0">
              <a:solidFill>
                <a:srgbClr val="02060A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8250" y="1864519"/>
            <a:ext cx="5000625" cy="385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13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Genetic Disorders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124" y="1876827"/>
            <a:ext cx="8378643" cy="4188694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Major types of genetic disorders: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Autosomal</a:t>
            </a:r>
          </a:p>
          <a:p>
            <a:pPr lvl="2"/>
            <a:r>
              <a:rPr lang="en-US" sz="2400" dirty="0" smtClean="0">
                <a:solidFill>
                  <a:srgbClr val="000000"/>
                </a:solidFill>
              </a:rPr>
              <a:t>Single genes</a:t>
            </a:r>
          </a:p>
          <a:p>
            <a:pPr lvl="2"/>
            <a:r>
              <a:rPr lang="en-US" sz="2400" dirty="0" smtClean="0">
                <a:solidFill>
                  <a:srgbClr val="000000"/>
                </a:solidFill>
              </a:rPr>
              <a:t>Multiple genes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Sex-linked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Chromosome abnormalities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50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2060A"/>
                </a:solidFill>
              </a:rPr>
              <a:t>Hemophilia</a:t>
            </a:r>
            <a:endParaRPr lang="en-US" dirty="0">
              <a:solidFill>
                <a:srgbClr val="0206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50" y="1873250"/>
            <a:ext cx="5429249" cy="473075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2060A"/>
                </a:solidFill>
              </a:rPr>
              <a:t>Hemophilia is caused by an abnormal gene for a blood clotting factor (clotting factor VIII)</a:t>
            </a:r>
          </a:p>
          <a:p>
            <a:r>
              <a:rPr lang="en-US" dirty="0" smtClean="0">
                <a:solidFill>
                  <a:srgbClr val="02060A"/>
                </a:solidFill>
              </a:rPr>
              <a:t>Blood does not clot normally, so even a tiny cut can result in excessive bleeding</a:t>
            </a:r>
          </a:p>
          <a:p>
            <a:r>
              <a:rPr lang="en-US" dirty="0" smtClean="0">
                <a:solidFill>
                  <a:srgbClr val="02060A"/>
                </a:solidFill>
              </a:rPr>
              <a:t>Internal bleeding is a major concern</a:t>
            </a:r>
          </a:p>
          <a:p>
            <a:pPr lvl="1"/>
            <a:r>
              <a:rPr lang="en-US" dirty="0" smtClean="0">
                <a:solidFill>
                  <a:srgbClr val="02060A"/>
                </a:solidFill>
              </a:rPr>
              <a:t>Most common around joints</a:t>
            </a:r>
            <a:endParaRPr lang="en-US" dirty="0">
              <a:solidFill>
                <a:srgbClr val="02060A"/>
              </a:solidFill>
            </a:endParaRPr>
          </a:p>
          <a:p>
            <a:r>
              <a:rPr lang="en-US" dirty="0" smtClean="0">
                <a:solidFill>
                  <a:srgbClr val="02060A"/>
                </a:solidFill>
              </a:rPr>
              <a:t>Hemophiliacs bruise very easily</a:t>
            </a:r>
            <a:endParaRPr lang="en-US" dirty="0">
              <a:solidFill>
                <a:srgbClr val="02060A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0484" y="4413250"/>
            <a:ext cx="2751416" cy="2190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8100" y="1698625"/>
            <a:ext cx="24638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05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2060A"/>
                </a:solidFill>
              </a:rPr>
              <a:t>Red-Green Colorblindness</a:t>
            </a:r>
            <a:endParaRPr lang="en-US" dirty="0">
              <a:solidFill>
                <a:srgbClr val="0206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664" y="1615757"/>
            <a:ext cx="3908211" cy="478186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2060A"/>
                </a:solidFill>
              </a:rPr>
              <a:t>Red-green colorblindness is caused by an abnormal gene for photoreceptors in the retina</a:t>
            </a:r>
          </a:p>
          <a:p>
            <a:r>
              <a:rPr lang="en-US" dirty="0" smtClean="0">
                <a:solidFill>
                  <a:srgbClr val="02060A"/>
                </a:solidFill>
              </a:rPr>
              <a:t>The genes for both red and green photoreceptors are located on the X chromosome – colorblindness can result from recessive alleles for either one or both of these genes</a:t>
            </a:r>
            <a:endParaRPr lang="en-US" dirty="0">
              <a:solidFill>
                <a:srgbClr val="02060A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947" y="1825626"/>
            <a:ext cx="352777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2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2060A"/>
                </a:solidFill>
              </a:rPr>
              <a:t>Photoreceptor Cells</a:t>
            </a:r>
            <a:endParaRPr lang="en-US" dirty="0">
              <a:solidFill>
                <a:srgbClr val="02060A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326" y="1714500"/>
            <a:ext cx="691514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96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727696"/>
            <a:ext cx="3866308" cy="4827339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2060A"/>
                </a:solidFill>
              </a:rPr>
              <a:t>Autosomal and sex-linked genetic disorders are both caused by certain alleles – small segments of DNA that make up part of a chromosome</a:t>
            </a:r>
          </a:p>
          <a:p>
            <a:r>
              <a:rPr lang="en-US" sz="2000" dirty="0">
                <a:solidFill>
                  <a:srgbClr val="02060A"/>
                </a:solidFill>
              </a:rPr>
              <a:t>Other genetic disorders result </a:t>
            </a:r>
            <a:r>
              <a:rPr lang="en-US" sz="2000" dirty="0" smtClean="0">
                <a:solidFill>
                  <a:srgbClr val="02060A"/>
                </a:solidFill>
              </a:rPr>
              <a:t>from chromosome abnormalities caused by mistakes made during </a:t>
            </a:r>
            <a:r>
              <a:rPr lang="en-US" sz="2000" dirty="0">
                <a:solidFill>
                  <a:srgbClr val="02060A"/>
                </a:solidFill>
              </a:rPr>
              <a:t>meiosis</a:t>
            </a:r>
            <a:r>
              <a:rPr lang="en-US" sz="2000" dirty="0" smtClean="0">
                <a:solidFill>
                  <a:srgbClr val="02060A"/>
                </a:solidFill>
              </a:rPr>
              <a:t>.</a:t>
            </a:r>
          </a:p>
          <a:p>
            <a:pPr lvl="1"/>
            <a:r>
              <a:rPr lang="en-US" sz="1800" dirty="0" smtClean="0">
                <a:solidFill>
                  <a:srgbClr val="02060A"/>
                </a:solidFill>
              </a:rPr>
              <a:t>May change the number or structure of chromosomes within gametes</a:t>
            </a:r>
            <a:endParaRPr lang="en-US" sz="1800" dirty="0">
              <a:solidFill>
                <a:srgbClr val="02060A"/>
              </a:solidFill>
            </a:endParaRPr>
          </a:p>
          <a:p>
            <a:endParaRPr lang="en-US" sz="2000" dirty="0">
              <a:solidFill>
                <a:srgbClr val="02060A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7764" y="1727696"/>
            <a:ext cx="4094794" cy="240664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6875" y="244158"/>
            <a:ext cx="8382000" cy="133985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2060A"/>
                </a:solidFill>
              </a:rPr>
              <a:t>Chromosome Abnormalities</a:t>
            </a:r>
            <a:endParaRPr lang="en-US" dirty="0">
              <a:solidFill>
                <a:srgbClr val="02060A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08"/>
          <a:stretch/>
        </p:blipFill>
        <p:spPr>
          <a:xfrm>
            <a:off x="5609317" y="4450814"/>
            <a:ext cx="1951407" cy="189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34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44158"/>
            <a:ext cx="8382000" cy="133985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2060A"/>
                </a:solidFill>
              </a:rPr>
              <a:t>Nondisjunction</a:t>
            </a:r>
            <a:endParaRPr lang="en-US" dirty="0">
              <a:solidFill>
                <a:srgbClr val="0206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125" y="1683160"/>
            <a:ext cx="4004235" cy="498824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2060A"/>
                </a:solidFill>
              </a:rPr>
              <a:t>Nondisjunction</a:t>
            </a:r>
            <a:r>
              <a:rPr lang="en-US" dirty="0" smtClean="0">
                <a:solidFill>
                  <a:srgbClr val="02060A"/>
                </a:solidFill>
              </a:rPr>
              <a:t> is the failure of a pair of chromosomes to separate during meiosis</a:t>
            </a:r>
          </a:p>
          <a:p>
            <a:pPr lvl="1"/>
            <a:r>
              <a:rPr lang="en-US" dirty="0" smtClean="0">
                <a:solidFill>
                  <a:srgbClr val="02060A"/>
                </a:solidFill>
              </a:rPr>
              <a:t>Results in one gamete having too many chromosomes and the other too few</a:t>
            </a:r>
          </a:p>
          <a:p>
            <a:pPr lvl="1"/>
            <a:r>
              <a:rPr lang="en-US" b="1" dirty="0" smtClean="0">
                <a:solidFill>
                  <a:srgbClr val="02060A"/>
                </a:solidFill>
              </a:rPr>
              <a:t>Trisomy</a:t>
            </a:r>
            <a:r>
              <a:rPr lang="en-US" dirty="0" smtClean="0">
                <a:solidFill>
                  <a:srgbClr val="02060A"/>
                </a:solidFill>
              </a:rPr>
              <a:t> – a zygote gets 3 copies of a chromosome</a:t>
            </a:r>
          </a:p>
          <a:p>
            <a:pPr lvl="1"/>
            <a:r>
              <a:rPr lang="en-US" dirty="0" err="1" smtClean="0">
                <a:solidFill>
                  <a:srgbClr val="02060A"/>
                </a:solidFill>
              </a:rPr>
              <a:t>Monosomy</a:t>
            </a:r>
            <a:r>
              <a:rPr lang="en-US" dirty="0" smtClean="0">
                <a:solidFill>
                  <a:srgbClr val="02060A"/>
                </a:solidFill>
              </a:rPr>
              <a:t> – a zygote gets only 1 copy of a chromosome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874" y="2234003"/>
            <a:ext cx="3968493" cy="396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52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2060A"/>
                </a:solidFill>
              </a:rPr>
              <a:t>Translocation</a:t>
            </a:r>
            <a:endParaRPr lang="en-US" dirty="0">
              <a:solidFill>
                <a:srgbClr val="0206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417" y="2383318"/>
            <a:ext cx="3991377" cy="2934158"/>
          </a:xfrm>
        </p:spPr>
        <p:txBody>
          <a:bodyPr/>
          <a:lstStyle/>
          <a:p>
            <a:r>
              <a:rPr lang="en-US" b="1" dirty="0">
                <a:solidFill>
                  <a:srgbClr val="02060A"/>
                </a:solidFill>
              </a:rPr>
              <a:t>Translocation</a:t>
            </a:r>
            <a:r>
              <a:rPr lang="en-US" dirty="0">
                <a:solidFill>
                  <a:srgbClr val="02060A"/>
                </a:solidFill>
              </a:rPr>
              <a:t> is when a piece of </a:t>
            </a:r>
            <a:r>
              <a:rPr lang="en-US" dirty="0" smtClean="0">
                <a:solidFill>
                  <a:srgbClr val="02060A"/>
                </a:solidFill>
              </a:rPr>
              <a:t>one </a:t>
            </a:r>
            <a:r>
              <a:rPr lang="en-US" dirty="0">
                <a:solidFill>
                  <a:srgbClr val="02060A"/>
                </a:solidFill>
              </a:rPr>
              <a:t>chromosome breaks off and attaches to a different </a:t>
            </a:r>
            <a:r>
              <a:rPr lang="en-US" dirty="0" smtClean="0">
                <a:solidFill>
                  <a:srgbClr val="02060A"/>
                </a:solidFill>
              </a:rPr>
              <a:t>chromosome</a:t>
            </a:r>
          </a:p>
          <a:p>
            <a:pPr lvl="1"/>
            <a:r>
              <a:rPr lang="en-US" dirty="0" smtClean="0">
                <a:solidFill>
                  <a:srgbClr val="02060A"/>
                </a:solidFill>
              </a:rPr>
              <a:t>Often happens to 2 chromosomes at once</a:t>
            </a:r>
            <a:endParaRPr lang="en-US" dirty="0">
              <a:solidFill>
                <a:srgbClr val="02060A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3" b="6292"/>
          <a:stretch/>
        </p:blipFill>
        <p:spPr>
          <a:xfrm>
            <a:off x="4902507" y="2243769"/>
            <a:ext cx="3084824" cy="264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7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2060A"/>
                </a:solidFill>
              </a:rPr>
              <a:t>Karyotypes</a:t>
            </a:r>
            <a:endParaRPr lang="en-US" dirty="0">
              <a:solidFill>
                <a:srgbClr val="0206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714500"/>
            <a:ext cx="5127625" cy="2286000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>
                <a:solidFill>
                  <a:srgbClr val="02060A"/>
                </a:solidFill>
              </a:rPr>
              <a:t>Both nondisjunction and translocation can be detected in karyotypes</a:t>
            </a:r>
          </a:p>
          <a:p>
            <a:r>
              <a:rPr lang="en-US" sz="2200" dirty="0" smtClean="0">
                <a:solidFill>
                  <a:srgbClr val="02060A"/>
                </a:solidFill>
              </a:rPr>
              <a:t>A karyotype is made from taking individual pictures of all of a human’s chromosomes and matching up homologous pairs</a:t>
            </a:r>
            <a:endParaRPr lang="en-US" sz="2200" dirty="0">
              <a:solidFill>
                <a:srgbClr val="02060A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36" y="4270375"/>
            <a:ext cx="4036452" cy="2111375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1474" y="1714500"/>
            <a:ext cx="2984500" cy="2286000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7227" y="4000500"/>
            <a:ext cx="3598747" cy="2458404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13842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2060A"/>
                </a:solidFill>
              </a:rPr>
              <a:t>Down syndrome</a:t>
            </a:r>
            <a:endParaRPr lang="en-US" dirty="0">
              <a:solidFill>
                <a:srgbClr val="0206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488" y="1676534"/>
            <a:ext cx="8890612" cy="526839"/>
          </a:xfrm>
        </p:spPr>
        <p:txBody>
          <a:bodyPr>
            <a:normAutofit/>
          </a:bodyPr>
          <a:lstStyle/>
          <a:p>
            <a:r>
              <a:rPr lang="en-US" sz="2100" dirty="0" smtClean="0">
                <a:solidFill>
                  <a:srgbClr val="02060A"/>
                </a:solidFill>
              </a:rPr>
              <a:t>Down syndrome - a genetic disorder caused by chromosome abnormality</a:t>
            </a:r>
          </a:p>
          <a:p>
            <a:endParaRPr lang="en-US" sz="2100" dirty="0" smtClean="0">
              <a:solidFill>
                <a:srgbClr val="02060A"/>
              </a:solidFill>
            </a:endParaRPr>
          </a:p>
          <a:p>
            <a:endParaRPr lang="en-US" sz="2200" dirty="0">
              <a:solidFill>
                <a:srgbClr val="02060A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069" y="2149582"/>
            <a:ext cx="4036452" cy="2111375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53388" y="2198232"/>
            <a:ext cx="4428781" cy="4125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 smtClean="0">
                <a:solidFill>
                  <a:srgbClr val="02060A"/>
                </a:solidFill>
              </a:rPr>
              <a:t>Nondisjunction – the person has an extra copy of chromosome 21</a:t>
            </a:r>
          </a:p>
          <a:p>
            <a:pPr lvl="1"/>
            <a:r>
              <a:rPr lang="en-US" sz="1900" dirty="0" smtClean="0">
                <a:solidFill>
                  <a:srgbClr val="02060A"/>
                </a:solidFill>
              </a:rPr>
              <a:t>Called trisomy 21</a:t>
            </a:r>
            <a:r>
              <a:rPr lang="en-US" sz="2100" dirty="0" smtClean="0">
                <a:solidFill>
                  <a:srgbClr val="02060A"/>
                </a:solidFill>
              </a:rPr>
              <a:t> </a:t>
            </a:r>
          </a:p>
          <a:p>
            <a:r>
              <a:rPr lang="en-US" sz="2100" dirty="0" smtClean="0">
                <a:solidFill>
                  <a:srgbClr val="02060A"/>
                </a:solidFill>
              </a:rPr>
              <a:t>Translocation – most of chromosome 21 breaks off during meiosis and fuses with another chromosome, usually #14</a:t>
            </a:r>
          </a:p>
          <a:p>
            <a:pPr lvl="1"/>
            <a:r>
              <a:rPr lang="en-US" sz="1900" dirty="0" smtClean="0">
                <a:solidFill>
                  <a:srgbClr val="02060A"/>
                </a:solidFill>
              </a:rPr>
              <a:t>This </a:t>
            </a:r>
            <a:r>
              <a:rPr lang="en-US" sz="1900" dirty="0">
                <a:solidFill>
                  <a:srgbClr val="02060A"/>
                </a:solidFill>
              </a:rPr>
              <a:t>cause of Down syndrome is most likely to occur in children born to mothers over age 40</a:t>
            </a:r>
          </a:p>
          <a:p>
            <a:pPr lvl="1"/>
            <a:endParaRPr lang="en-US" sz="1900" dirty="0" smtClean="0">
              <a:solidFill>
                <a:srgbClr val="02060A"/>
              </a:solidFill>
            </a:endParaRPr>
          </a:p>
          <a:p>
            <a:endParaRPr lang="en-US" sz="2100" dirty="0" smtClean="0">
              <a:solidFill>
                <a:srgbClr val="02060A"/>
              </a:solidFill>
            </a:endParaRPr>
          </a:p>
          <a:p>
            <a:endParaRPr lang="en-US" sz="2200" dirty="0">
              <a:solidFill>
                <a:srgbClr val="02060A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29395" b="5482"/>
          <a:stretch/>
        </p:blipFill>
        <p:spPr>
          <a:xfrm>
            <a:off x="4808069" y="4505899"/>
            <a:ext cx="4036452" cy="1817783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58223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2060A"/>
                </a:solidFill>
              </a:rPr>
              <a:t>Down Syndrome</a:t>
            </a:r>
            <a:endParaRPr lang="en-US" dirty="0">
              <a:solidFill>
                <a:srgbClr val="0206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404" y="1792078"/>
            <a:ext cx="7345363" cy="3931920"/>
          </a:xfrm>
        </p:spPr>
        <p:txBody>
          <a:bodyPr/>
          <a:lstStyle/>
          <a:p>
            <a:r>
              <a:rPr lang="en-US" sz="2200" dirty="0">
                <a:solidFill>
                  <a:srgbClr val="02060A"/>
                </a:solidFill>
              </a:rPr>
              <a:t>Symptoms of Down syndrome include:</a:t>
            </a:r>
          </a:p>
          <a:p>
            <a:pPr lvl="1"/>
            <a:r>
              <a:rPr lang="en-US" sz="2000" dirty="0">
                <a:solidFill>
                  <a:srgbClr val="02060A"/>
                </a:solidFill>
              </a:rPr>
              <a:t>Mild to severe mental retardation</a:t>
            </a:r>
          </a:p>
          <a:p>
            <a:pPr lvl="1"/>
            <a:r>
              <a:rPr lang="en-US" sz="2000" dirty="0">
                <a:solidFill>
                  <a:srgbClr val="02060A"/>
                </a:solidFill>
              </a:rPr>
              <a:t>Short stature</a:t>
            </a:r>
          </a:p>
          <a:p>
            <a:pPr lvl="1"/>
            <a:r>
              <a:rPr lang="en-US" sz="2000" dirty="0">
                <a:solidFill>
                  <a:srgbClr val="02060A"/>
                </a:solidFill>
              </a:rPr>
              <a:t>Heart, vision, and intestinal problems</a:t>
            </a:r>
          </a:p>
          <a:p>
            <a:pPr lvl="1"/>
            <a:r>
              <a:rPr lang="en-US" sz="2000" dirty="0">
                <a:solidFill>
                  <a:srgbClr val="02060A"/>
                </a:solidFill>
              </a:rPr>
              <a:t>Susceptibility to infections and leukemia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58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2060A"/>
                </a:solidFill>
              </a:rPr>
              <a:t>Congenital Disabilities</a:t>
            </a:r>
            <a:endParaRPr lang="en-US" dirty="0">
              <a:solidFill>
                <a:srgbClr val="0206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793875"/>
            <a:ext cx="8683625" cy="4271646"/>
          </a:xfrm>
        </p:spPr>
        <p:txBody>
          <a:bodyPr/>
          <a:lstStyle/>
          <a:p>
            <a:r>
              <a:rPr lang="en-US" dirty="0" smtClean="0">
                <a:solidFill>
                  <a:srgbClr val="02060A"/>
                </a:solidFill>
              </a:rPr>
              <a:t>Congenital disabilities are different from genetic disorders</a:t>
            </a:r>
          </a:p>
          <a:p>
            <a:pPr lvl="1"/>
            <a:r>
              <a:rPr lang="en-US" dirty="0">
                <a:solidFill>
                  <a:srgbClr val="02060A"/>
                </a:solidFill>
              </a:rPr>
              <a:t>N</a:t>
            </a:r>
            <a:r>
              <a:rPr lang="en-US" dirty="0" smtClean="0">
                <a:solidFill>
                  <a:srgbClr val="02060A"/>
                </a:solidFill>
              </a:rPr>
              <a:t>ot </a:t>
            </a:r>
            <a:r>
              <a:rPr lang="en-US" dirty="0">
                <a:solidFill>
                  <a:srgbClr val="02060A"/>
                </a:solidFill>
              </a:rPr>
              <a:t>inherited</a:t>
            </a:r>
          </a:p>
          <a:p>
            <a:pPr lvl="1"/>
            <a:r>
              <a:rPr lang="en-US" dirty="0">
                <a:solidFill>
                  <a:srgbClr val="02060A"/>
                </a:solidFill>
              </a:rPr>
              <a:t>O</a:t>
            </a:r>
            <a:r>
              <a:rPr lang="en-US" dirty="0" smtClean="0">
                <a:solidFill>
                  <a:srgbClr val="02060A"/>
                </a:solidFill>
              </a:rPr>
              <a:t>ccur </a:t>
            </a:r>
            <a:r>
              <a:rPr lang="en-US" dirty="0">
                <a:solidFill>
                  <a:srgbClr val="02060A"/>
                </a:solidFill>
              </a:rPr>
              <a:t>during fetal </a:t>
            </a:r>
            <a:r>
              <a:rPr lang="en-US" dirty="0" smtClean="0">
                <a:solidFill>
                  <a:srgbClr val="02060A"/>
                </a:solidFill>
              </a:rPr>
              <a:t>development</a:t>
            </a:r>
          </a:p>
          <a:p>
            <a:r>
              <a:rPr lang="en-US" dirty="0" smtClean="0">
                <a:solidFill>
                  <a:srgbClr val="02060A"/>
                </a:solidFill>
              </a:rPr>
              <a:t>Both genetic disorders and congenital disabilities can often (but not always) be detected before a baby is born</a:t>
            </a:r>
          </a:p>
        </p:txBody>
      </p:sp>
    </p:spTree>
    <p:extLst>
      <p:ext uri="{BB962C8B-B14F-4D97-AF65-F5344CB8AC3E}">
        <p14:creationId xmlns:p14="http://schemas.microsoft.com/office/powerpoint/2010/main" val="275854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Autosomal Disorders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694" y="1800995"/>
            <a:ext cx="8871504" cy="3924274"/>
          </a:xfrm>
        </p:spPr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Autosomal genetic disorders </a:t>
            </a:r>
            <a:r>
              <a:rPr lang="en-US" dirty="0" smtClean="0">
                <a:solidFill>
                  <a:srgbClr val="000000"/>
                </a:solidFill>
              </a:rPr>
              <a:t>are caused by alleles on autosomes (chromosomes other than the sex chromosomes)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Most are recessive (need 2 recessive alleles to have the disorder)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People with 1 recessive allele are </a:t>
            </a:r>
            <a:r>
              <a:rPr lang="en-US" b="1" dirty="0" smtClean="0">
                <a:solidFill>
                  <a:srgbClr val="000000"/>
                </a:solidFill>
              </a:rPr>
              <a:t>carriers</a:t>
            </a:r>
            <a:r>
              <a:rPr lang="en-US" dirty="0" smtClean="0">
                <a:solidFill>
                  <a:srgbClr val="000000"/>
                </a:solidFill>
              </a:rPr>
              <a:t> – they do NOT have the disorder but are able to pass the allele on to their children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Ex: Cystic fibrosis (CF), sickle cell anemia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Can also be dominant (need only 1 allele to have the disorder)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Ex: Huntington’s disease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39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2060A"/>
                </a:solidFill>
              </a:rPr>
              <a:t>Genetic Counseling</a:t>
            </a:r>
            <a:endParaRPr lang="en-US" dirty="0">
              <a:solidFill>
                <a:srgbClr val="0206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875" y="1793875"/>
            <a:ext cx="8572499" cy="4271646"/>
          </a:xfrm>
        </p:spPr>
        <p:txBody>
          <a:bodyPr/>
          <a:lstStyle/>
          <a:p>
            <a:r>
              <a:rPr lang="en-US" dirty="0" smtClean="0">
                <a:solidFill>
                  <a:srgbClr val="02060A"/>
                </a:solidFill>
              </a:rPr>
              <a:t>Genetic counseling can help parents determine the likelihood of their child being born with a genetic disorder</a:t>
            </a:r>
          </a:p>
          <a:p>
            <a:pPr lvl="1"/>
            <a:r>
              <a:rPr lang="en-US" dirty="0" smtClean="0">
                <a:solidFill>
                  <a:srgbClr val="02060A"/>
                </a:solidFill>
              </a:rPr>
              <a:t>Genetic counselors study </a:t>
            </a:r>
            <a:r>
              <a:rPr lang="en-US" dirty="0">
                <a:solidFill>
                  <a:srgbClr val="02060A"/>
                </a:solidFill>
              </a:rPr>
              <a:t>the family histories of both </a:t>
            </a:r>
            <a:r>
              <a:rPr lang="en-US" dirty="0" smtClean="0">
                <a:solidFill>
                  <a:srgbClr val="02060A"/>
                </a:solidFill>
              </a:rPr>
              <a:t>parents</a:t>
            </a:r>
          </a:p>
          <a:p>
            <a:pPr lvl="2"/>
            <a:r>
              <a:rPr lang="en-US" dirty="0" smtClean="0">
                <a:solidFill>
                  <a:srgbClr val="02060A"/>
                </a:solidFill>
              </a:rPr>
              <a:t>Create pedigree charts to trace the passage of traits</a:t>
            </a:r>
          </a:p>
          <a:p>
            <a:pPr lvl="1"/>
            <a:r>
              <a:rPr lang="en-US" dirty="0" smtClean="0">
                <a:solidFill>
                  <a:srgbClr val="02060A"/>
                </a:solidFill>
              </a:rPr>
              <a:t>Medical geneticists analyze blood tests to determine if parents are carriers of certain genetic disorders</a:t>
            </a:r>
            <a:endParaRPr lang="en-US" dirty="0">
              <a:solidFill>
                <a:srgbClr val="02060A"/>
              </a:solidFill>
            </a:endParaRPr>
          </a:p>
          <a:p>
            <a:r>
              <a:rPr lang="en-US" dirty="0" smtClean="0">
                <a:solidFill>
                  <a:srgbClr val="02060A"/>
                </a:solidFill>
              </a:rPr>
              <a:t>Genetic counseling usually can NOT determine whether or not a child will be born with a genetic disorder</a:t>
            </a:r>
            <a:endParaRPr lang="en-US" dirty="0">
              <a:solidFill>
                <a:srgbClr val="0206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25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860" y="244158"/>
            <a:ext cx="8053330" cy="133985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2060A"/>
                </a:solidFill>
              </a:rPr>
              <a:t>Diagnosing Genetic Disorders</a:t>
            </a:r>
            <a:endParaRPr lang="en-US" dirty="0">
              <a:solidFill>
                <a:srgbClr val="0206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06" y="1949986"/>
            <a:ext cx="8494005" cy="4115535"/>
          </a:xfrm>
        </p:spPr>
        <p:txBody>
          <a:bodyPr/>
          <a:lstStyle/>
          <a:p>
            <a:r>
              <a:rPr lang="en-US" dirty="0" smtClean="0">
                <a:solidFill>
                  <a:srgbClr val="02060A"/>
                </a:solidFill>
              </a:rPr>
              <a:t>There are several ways to determine whether a child will have a genetic disorder</a:t>
            </a:r>
          </a:p>
          <a:p>
            <a:r>
              <a:rPr lang="en-US" dirty="0" smtClean="0">
                <a:solidFill>
                  <a:srgbClr val="02060A"/>
                </a:solidFill>
              </a:rPr>
              <a:t>Two main ways to diagnose:</a:t>
            </a:r>
          </a:p>
          <a:p>
            <a:pPr lvl="1"/>
            <a:r>
              <a:rPr lang="en-US" dirty="0" smtClean="0">
                <a:solidFill>
                  <a:srgbClr val="02060A"/>
                </a:solidFill>
              </a:rPr>
              <a:t>Analysis of fetal cells</a:t>
            </a:r>
          </a:p>
          <a:p>
            <a:pPr lvl="2"/>
            <a:r>
              <a:rPr lang="en-US" dirty="0" smtClean="0">
                <a:solidFill>
                  <a:srgbClr val="02060A"/>
                </a:solidFill>
              </a:rPr>
              <a:t>Amniocentesis</a:t>
            </a:r>
          </a:p>
          <a:p>
            <a:pPr lvl="2"/>
            <a:r>
              <a:rPr lang="en-US" dirty="0" smtClean="0">
                <a:solidFill>
                  <a:srgbClr val="02060A"/>
                </a:solidFill>
              </a:rPr>
              <a:t>Chorionic villus biopsy</a:t>
            </a:r>
          </a:p>
          <a:p>
            <a:pPr lvl="1"/>
            <a:r>
              <a:rPr lang="en-US" dirty="0" smtClean="0">
                <a:solidFill>
                  <a:srgbClr val="02060A"/>
                </a:solidFill>
              </a:rPr>
              <a:t>Imaging techniques</a:t>
            </a:r>
          </a:p>
          <a:p>
            <a:pPr lvl="2"/>
            <a:r>
              <a:rPr lang="en-US" dirty="0" smtClean="0">
                <a:solidFill>
                  <a:srgbClr val="02060A"/>
                </a:solidFill>
              </a:rPr>
              <a:t>Ultrasonography (computerized image)</a:t>
            </a:r>
          </a:p>
          <a:p>
            <a:pPr lvl="2"/>
            <a:r>
              <a:rPr lang="en-US" dirty="0" err="1" smtClean="0">
                <a:solidFill>
                  <a:srgbClr val="02060A"/>
                </a:solidFill>
              </a:rPr>
              <a:t>Fetoscopy</a:t>
            </a:r>
            <a:r>
              <a:rPr lang="en-US" dirty="0" smtClean="0">
                <a:solidFill>
                  <a:srgbClr val="02060A"/>
                </a:solidFill>
              </a:rPr>
              <a:t> (direct observation)</a:t>
            </a:r>
            <a:endParaRPr lang="en-US" dirty="0">
              <a:solidFill>
                <a:srgbClr val="0206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59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827" y="244158"/>
            <a:ext cx="8086380" cy="133985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2060A"/>
                </a:solidFill>
              </a:rPr>
              <a:t>Amniocentesis</a:t>
            </a:r>
            <a:endParaRPr lang="en-US" dirty="0">
              <a:solidFill>
                <a:srgbClr val="0206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521" y="1847161"/>
            <a:ext cx="5100811" cy="4663807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2060A"/>
                </a:solidFill>
              </a:rPr>
              <a:t>Amniocentesis</a:t>
            </a:r>
          </a:p>
          <a:p>
            <a:pPr lvl="1"/>
            <a:r>
              <a:rPr lang="en-US" dirty="0" smtClean="0">
                <a:solidFill>
                  <a:srgbClr val="02060A"/>
                </a:solidFill>
              </a:rPr>
              <a:t>Amniotic fluid is the fluid that surrounds a fetus inside the uterus</a:t>
            </a:r>
          </a:p>
          <a:p>
            <a:pPr lvl="2"/>
            <a:r>
              <a:rPr lang="en-US" dirty="0" smtClean="0">
                <a:solidFill>
                  <a:srgbClr val="02060A"/>
                </a:solidFill>
              </a:rPr>
              <a:t>Also contains fetal cells</a:t>
            </a:r>
          </a:p>
          <a:p>
            <a:pPr lvl="1"/>
            <a:r>
              <a:rPr lang="en-US" dirty="0" smtClean="0">
                <a:solidFill>
                  <a:srgbClr val="02060A"/>
                </a:solidFill>
              </a:rPr>
              <a:t>A sample of amniotic fluid is taken and cells are grown in a lab</a:t>
            </a:r>
          </a:p>
          <a:p>
            <a:pPr lvl="2"/>
            <a:r>
              <a:rPr lang="en-US" dirty="0">
                <a:solidFill>
                  <a:srgbClr val="02060A"/>
                </a:solidFill>
              </a:rPr>
              <a:t>Can be used to make a karyotype – takes 10 days to grow enough cells</a:t>
            </a:r>
          </a:p>
          <a:p>
            <a:pPr lvl="3"/>
            <a:r>
              <a:rPr lang="en-US" dirty="0">
                <a:solidFill>
                  <a:srgbClr val="02060A"/>
                </a:solidFill>
              </a:rPr>
              <a:t>Detects chromosome abnormalities </a:t>
            </a:r>
          </a:p>
          <a:p>
            <a:pPr lvl="2"/>
            <a:r>
              <a:rPr lang="en-US" dirty="0">
                <a:solidFill>
                  <a:srgbClr val="02060A"/>
                </a:solidFill>
              </a:rPr>
              <a:t>Can be analyzed for defective alleles</a:t>
            </a:r>
          </a:p>
          <a:p>
            <a:pPr lvl="3"/>
            <a:r>
              <a:rPr lang="en-US" dirty="0">
                <a:solidFill>
                  <a:srgbClr val="02060A"/>
                </a:solidFill>
              </a:rPr>
              <a:t>Detects other genetic </a:t>
            </a:r>
            <a:r>
              <a:rPr lang="en-US" dirty="0" smtClean="0">
                <a:solidFill>
                  <a:srgbClr val="02060A"/>
                </a:solidFill>
              </a:rPr>
              <a:t>disorders</a:t>
            </a:r>
          </a:p>
          <a:p>
            <a:pPr lvl="1"/>
            <a:r>
              <a:rPr lang="en-US" dirty="0" smtClean="0">
                <a:solidFill>
                  <a:srgbClr val="02060A"/>
                </a:solidFill>
              </a:rPr>
              <a:t>Cannot be conducted until the 14th week of pregnancy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140" y="1862137"/>
            <a:ext cx="3031067" cy="408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44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2060A"/>
                </a:solidFill>
              </a:rPr>
              <a:t>Amniocentesis</a:t>
            </a:r>
            <a:endParaRPr lang="en-US" dirty="0">
              <a:solidFill>
                <a:srgbClr val="02060A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06" y="1914146"/>
            <a:ext cx="7674869" cy="418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00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910" y="244158"/>
            <a:ext cx="8141465" cy="133985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2060A"/>
                </a:solidFill>
              </a:rPr>
              <a:t>Chorionic Villus Biopsy</a:t>
            </a:r>
            <a:endParaRPr lang="en-US" dirty="0">
              <a:solidFill>
                <a:srgbClr val="0206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339" y="1663546"/>
            <a:ext cx="4096437" cy="4946574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>
                <a:solidFill>
                  <a:srgbClr val="02060A"/>
                </a:solidFill>
              </a:rPr>
              <a:t>Chorionic villus biopsy</a:t>
            </a:r>
          </a:p>
          <a:p>
            <a:pPr lvl="1"/>
            <a:r>
              <a:rPr lang="en-US" sz="2000" dirty="0" smtClean="0">
                <a:solidFill>
                  <a:srgbClr val="02060A"/>
                </a:solidFill>
              </a:rPr>
              <a:t>Chorionic villi are structures that help maximize the surface area for nutrient and gas exchange between a mother and developing fetus (they are part of the placenta)</a:t>
            </a:r>
          </a:p>
          <a:p>
            <a:pPr lvl="1"/>
            <a:r>
              <a:rPr lang="en-US" sz="2000" dirty="0" smtClean="0">
                <a:solidFill>
                  <a:srgbClr val="02060A"/>
                </a:solidFill>
              </a:rPr>
              <a:t>The villi develop from fetal cells and therefore have the same chromosomes as the fetus &amp; amniotic fluid</a:t>
            </a:r>
          </a:p>
          <a:p>
            <a:pPr lvl="1"/>
            <a:r>
              <a:rPr lang="en-US" sz="2000" dirty="0" smtClean="0">
                <a:solidFill>
                  <a:srgbClr val="02060A"/>
                </a:solidFill>
              </a:rPr>
              <a:t>A sample of these cells can be taken and analyzed as in amniocentesis</a:t>
            </a:r>
          </a:p>
          <a:p>
            <a:pPr lvl="2"/>
            <a:r>
              <a:rPr lang="en-US" sz="1800" dirty="0" smtClean="0">
                <a:solidFill>
                  <a:srgbClr val="02060A"/>
                </a:solidFill>
              </a:rPr>
              <a:t>Karyotyping</a:t>
            </a:r>
          </a:p>
          <a:p>
            <a:pPr lvl="2"/>
            <a:r>
              <a:rPr lang="en-US" sz="1800" dirty="0" smtClean="0">
                <a:solidFill>
                  <a:srgbClr val="02060A"/>
                </a:solidFill>
              </a:rPr>
              <a:t>Tests for recessive alleles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776" y="1770625"/>
            <a:ext cx="4419599" cy="3428999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096439" y="5474189"/>
            <a:ext cx="4639936" cy="861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 dirty="0" smtClean="0">
                <a:solidFill>
                  <a:srgbClr val="02060A"/>
                </a:solidFill>
              </a:rPr>
              <a:t>Can be done as early as the 9th week of pregnancy</a:t>
            </a:r>
            <a:endParaRPr lang="en-US" sz="1800" dirty="0" smtClean="0">
              <a:solidFill>
                <a:srgbClr val="0206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80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2060A"/>
                </a:solidFill>
              </a:rPr>
              <a:t>Ultrasonography</a:t>
            </a:r>
            <a:endParaRPr lang="en-US" dirty="0">
              <a:solidFill>
                <a:srgbClr val="0206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272" y="1591353"/>
            <a:ext cx="5299112" cy="5082675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>
                <a:solidFill>
                  <a:srgbClr val="02060A"/>
                </a:solidFill>
              </a:rPr>
              <a:t>Uses high-frequency sound waves which bounce off of tissue</a:t>
            </a:r>
          </a:p>
          <a:p>
            <a:r>
              <a:rPr lang="en-US" sz="2200" dirty="0" smtClean="0">
                <a:solidFill>
                  <a:srgbClr val="02060A"/>
                </a:solidFill>
              </a:rPr>
              <a:t>Depending on the density of tissue</a:t>
            </a:r>
            <a:r>
              <a:rPr lang="en-US" sz="2200" dirty="0">
                <a:solidFill>
                  <a:srgbClr val="02060A"/>
                </a:solidFill>
              </a:rPr>
              <a:t>,</a:t>
            </a:r>
            <a:r>
              <a:rPr lang="en-US" sz="2200" dirty="0" smtClean="0">
                <a:solidFill>
                  <a:srgbClr val="02060A"/>
                </a:solidFill>
              </a:rPr>
              <a:t> waves “echo” back at different wavelengths and are used to produce a computerized image</a:t>
            </a:r>
            <a:r>
              <a:rPr lang="en-US" sz="2200" dirty="0">
                <a:solidFill>
                  <a:srgbClr val="02060A"/>
                </a:solidFill>
              </a:rPr>
              <a:t> </a:t>
            </a:r>
            <a:r>
              <a:rPr lang="en-US" sz="2200" dirty="0" smtClean="0">
                <a:solidFill>
                  <a:srgbClr val="02060A"/>
                </a:solidFill>
              </a:rPr>
              <a:t>called an echogram</a:t>
            </a:r>
          </a:p>
          <a:p>
            <a:r>
              <a:rPr lang="en-US" sz="2200" dirty="0" smtClean="0">
                <a:solidFill>
                  <a:srgbClr val="02060A"/>
                </a:solidFill>
              </a:rPr>
              <a:t>Used in most pregnancies to detect the position and anatomy of the fetus</a:t>
            </a:r>
          </a:p>
          <a:p>
            <a:r>
              <a:rPr lang="en-US" sz="2200" dirty="0" smtClean="0">
                <a:solidFill>
                  <a:srgbClr val="02060A"/>
                </a:solidFill>
              </a:rPr>
              <a:t>Used with amniocentesis to reduce risk of injury</a:t>
            </a:r>
          </a:p>
          <a:p>
            <a:r>
              <a:rPr lang="en-US" sz="2200" dirty="0" smtClean="0">
                <a:solidFill>
                  <a:srgbClr val="02060A"/>
                </a:solidFill>
              </a:rPr>
              <a:t>Can also help doctors detect abnormalities such as congenital heart defects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2"/>
          <a:stretch/>
        </p:blipFill>
        <p:spPr>
          <a:xfrm>
            <a:off x="5971142" y="1736993"/>
            <a:ext cx="2754216" cy="18167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7" t="9571" r="52114" b="9393"/>
          <a:stretch/>
        </p:blipFill>
        <p:spPr>
          <a:xfrm>
            <a:off x="5939259" y="3670429"/>
            <a:ext cx="1195997" cy="13642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81" t="9571" r="3482" b="9393"/>
          <a:stretch/>
        </p:blipFill>
        <p:spPr>
          <a:xfrm>
            <a:off x="7453288" y="3670429"/>
            <a:ext cx="1390970" cy="13642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951" y="5151433"/>
            <a:ext cx="2318674" cy="152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68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2060A"/>
                </a:solidFill>
              </a:rPr>
              <a:t>Fetoscopy</a:t>
            </a:r>
            <a:endParaRPr lang="en-US" dirty="0">
              <a:solidFill>
                <a:srgbClr val="0206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06" y="1795749"/>
            <a:ext cx="4384713" cy="3877938"/>
          </a:xfrm>
        </p:spPr>
        <p:txBody>
          <a:bodyPr/>
          <a:lstStyle/>
          <a:p>
            <a:r>
              <a:rPr lang="en-US" dirty="0" smtClean="0">
                <a:solidFill>
                  <a:srgbClr val="02060A"/>
                </a:solidFill>
              </a:rPr>
              <a:t>A small incision is made in a pregnant woman’s abdomen</a:t>
            </a:r>
          </a:p>
          <a:p>
            <a:r>
              <a:rPr lang="en-US" dirty="0" smtClean="0">
                <a:solidFill>
                  <a:srgbClr val="02060A"/>
                </a:solidFill>
              </a:rPr>
              <a:t>An endoscope tube is inserted through the incision</a:t>
            </a:r>
          </a:p>
          <a:p>
            <a:pPr lvl="1"/>
            <a:r>
              <a:rPr lang="en-US" dirty="0" smtClean="0">
                <a:solidFill>
                  <a:srgbClr val="02060A"/>
                </a:solidFill>
              </a:rPr>
              <a:t>Has a camera on the end that shows an image on a monitor</a:t>
            </a:r>
          </a:p>
          <a:p>
            <a:pPr lvl="1"/>
            <a:r>
              <a:rPr lang="en-US" dirty="0" smtClean="0">
                <a:solidFill>
                  <a:srgbClr val="02060A"/>
                </a:solidFill>
              </a:rPr>
              <a:t>Instruments can be inserted through the endoscope to perform additional procedures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163" y="1709099"/>
            <a:ext cx="3356577" cy="21098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163" y="4184463"/>
            <a:ext cx="3334543" cy="226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0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827" y="244158"/>
            <a:ext cx="8163498" cy="13398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2060A"/>
                </a:solidFill>
              </a:rPr>
              <a:t>Developing Cures for Genetic Disorders</a:t>
            </a:r>
            <a:endParaRPr lang="en-US" dirty="0">
              <a:solidFill>
                <a:srgbClr val="0206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185" y="1773715"/>
            <a:ext cx="5026962" cy="4627085"/>
          </a:xfrm>
        </p:spPr>
        <p:txBody>
          <a:bodyPr/>
          <a:lstStyle/>
          <a:p>
            <a:r>
              <a:rPr lang="en-US" dirty="0" smtClean="0">
                <a:solidFill>
                  <a:srgbClr val="02060A"/>
                </a:solidFill>
              </a:rPr>
              <a:t>Gene therapy</a:t>
            </a:r>
          </a:p>
          <a:p>
            <a:pPr lvl="1"/>
            <a:r>
              <a:rPr lang="en-US" dirty="0" smtClean="0">
                <a:solidFill>
                  <a:srgbClr val="02060A"/>
                </a:solidFill>
              </a:rPr>
              <a:t>Introducing normal genes into the cells of people with defective alleles</a:t>
            </a:r>
          </a:p>
          <a:p>
            <a:pPr lvl="2"/>
            <a:r>
              <a:rPr lang="en-US" dirty="0" smtClean="0">
                <a:solidFill>
                  <a:srgbClr val="02060A"/>
                </a:solidFill>
              </a:rPr>
              <a:t>Using viruses to inject alleles into cells</a:t>
            </a:r>
          </a:p>
          <a:p>
            <a:pPr lvl="2"/>
            <a:r>
              <a:rPr lang="en-US" dirty="0" smtClean="0">
                <a:solidFill>
                  <a:srgbClr val="02060A"/>
                </a:solidFill>
              </a:rPr>
              <a:t>Enclosing alleles in droplets of fat, which are taken into cells by endocytosis</a:t>
            </a:r>
          </a:p>
          <a:p>
            <a:pPr lvl="1"/>
            <a:r>
              <a:rPr lang="en-US" dirty="0" smtClean="0">
                <a:solidFill>
                  <a:srgbClr val="02060A"/>
                </a:solidFill>
              </a:rPr>
              <a:t>Currently these are still experimental procedures and have had limited success</a:t>
            </a:r>
            <a:endParaRPr lang="en-US" dirty="0">
              <a:solidFill>
                <a:srgbClr val="02060A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434" y="2419061"/>
            <a:ext cx="3095739" cy="3081667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82754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Cystic Fibrosis (CF)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519" y="1744119"/>
            <a:ext cx="3658547" cy="470154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Cystic fibrosis is the most common genetic disorder among white people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1 in 2500 white babies are born with CF (4-5 born every day)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It is estimated that 1 in 20 white people is a carrier for CF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8716" y="1744119"/>
            <a:ext cx="4795710" cy="451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25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Cystic Fibrosis (CF)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0095" y="2028489"/>
            <a:ext cx="4170366" cy="4037032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Caused by </a:t>
            </a:r>
            <a:r>
              <a:rPr lang="en-US" dirty="0" smtClean="0">
                <a:solidFill>
                  <a:srgbClr val="000000"/>
                </a:solidFill>
              </a:rPr>
              <a:t>an abnormal </a:t>
            </a:r>
            <a:r>
              <a:rPr lang="en-US" dirty="0">
                <a:solidFill>
                  <a:srgbClr val="000000"/>
                </a:solidFill>
              </a:rPr>
              <a:t>gene on chromosome 7</a:t>
            </a:r>
          </a:p>
          <a:p>
            <a:r>
              <a:rPr lang="en-US" dirty="0">
                <a:solidFill>
                  <a:srgbClr val="000000"/>
                </a:solidFill>
              </a:rPr>
              <a:t>The gene is for a protein pump that uses active transport to regulate the movement of sodium (Na</a:t>
            </a:r>
            <a:r>
              <a:rPr lang="en-US" baseline="30000" dirty="0">
                <a:solidFill>
                  <a:srgbClr val="000000"/>
                </a:solidFill>
              </a:rPr>
              <a:t>+</a:t>
            </a:r>
            <a:r>
              <a:rPr lang="en-US" dirty="0">
                <a:solidFill>
                  <a:srgbClr val="000000"/>
                </a:solidFill>
              </a:rPr>
              <a:t>) and chloride ions (</a:t>
            </a:r>
            <a:r>
              <a:rPr lang="en-US" dirty="0" err="1">
                <a:solidFill>
                  <a:srgbClr val="000000"/>
                </a:solidFill>
              </a:rPr>
              <a:t>Cl</a:t>
            </a:r>
            <a:r>
              <a:rPr lang="en-US" baseline="30000" dirty="0">
                <a:solidFill>
                  <a:srgbClr val="000000"/>
                </a:solidFill>
              </a:rPr>
              <a:t>-</a:t>
            </a:r>
            <a:r>
              <a:rPr lang="en-US" dirty="0">
                <a:solidFill>
                  <a:srgbClr val="000000"/>
                </a:solidFill>
              </a:rPr>
              <a:t>) into and out of cells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593" y="1800995"/>
            <a:ext cx="4075897" cy="407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7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19" y="1706630"/>
            <a:ext cx="4909658" cy="490965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Cystic Fibrosis (CF)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118177" y="1744543"/>
            <a:ext cx="3772284" cy="468216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In healthy individuals, the normal protein allows movement of </a:t>
            </a:r>
            <a:r>
              <a:rPr lang="en-US" dirty="0">
                <a:solidFill>
                  <a:srgbClr val="000000"/>
                </a:solidFill>
              </a:rPr>
              <a:t>Na</a:t>
            </a:r>
            <a:r>
              <a:rPr lang="en-US" baseline="30000" dirty="0">
                <a:solidFill>
                  <a:srgbClr val="000000"/>
                </a:solidFill>
              </a:rPr>
              <a:t>+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dirty="0" err="1">
                <a:solidFill>
                  <a:srgbClr val="000000"/>
                </a:solidFill>
              </a:rPr>
              <a:t>Cl</a:t>
            </a:r>
            <a:r>
              <a:rPr lang="en-US" baseline="30000" dirty="0">
                <a:solidFill>
                  <a:srgbClr val="000000"/>
                </a:solidFill>
              </a:rPr>
              <a:t>-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ions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K</a:t>
            </a:r>
            <a:r>
              <a:rPr lang="en-US" dirty="0" smtClean="0">
                <a:solidFill>
                  <a:srgbClr val="000000"/>
                </a:solidFill>
              </a:rPr>
              <a:t>eeps mucus thin and easily swept away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With </a:t>
            </a:r>
            <a:r>
              <a:rPr lang="en-US" dirty="0">
                <a:solidFill>
                  <a:srgbClr val="000000"/>
                </a:solidFill>
              </a:rPr>
              <a:t>CF, </a:t>
            </a:r>
            <a:r>
              <a:rPr lang="en-US" dirty="0" smtClean="0">
                <a:solidFill>
                  <a:srgbClr val="000000"/>
                </a:solidFill>
              </a:rPr>
              <a:t>not enough </a:t>
            </a:r>
            <a:r>
              <a:rPr lang="en-US" dirty="0" err="1" smtClean="0">
                <a:solidFill>
                  <a:srgbClr val="000000"/>
                </a:solidFill>
              </a:rPr>
              <a:t>Cl</a:t>
            </a:r>
            <a:r>
              <a:rPr lang="en-US" baseline="30000" dirty="0" smtClean="0">
                <a:solidFill>
                  <a:srgbClr val="000000"/>
                </a:solidFill>
              </a:rPr>
              <a:t>-</a:t>
            </a:r>
            <a:r>
              <a:rPr lang="en-US" dirty="0" smtClean="0">
                <a:solidFill>
                  <a:srgbClr val="000000"/>
                </a:solidFill>
              </a:rPr>
              <a:t> ions are pumped out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Thickening of mucus in airways </a:t>
            </a:r>
            <a:r>
              <a:rPr lang="en-US" dirty="0">
                <a:solidFill>
                  <a:srgbClr val="000000"/>
                </a:solidFill>
              </a:rPr>
              <a:t>and pancreatic ducts </a:t>
            </a:r>
          </a:p>
        </p:txBody>
      </p:sp>
    </p:spTree>
    <p:extLst>
      <p:ext uri="{BB962C8B-B14F-4D97-AF65-F5344CB8AC3E}">
        <p14:creationId xmlns:p14="http://schemas.microsoft.com/office/powerpoint/2010/main" val="335248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Symptoms of CF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118178" y="1640880"/>
            <a:ext cx="3772284" cy="4872168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B</a:t>
            </a:r>
            <a:r>
              <a:rPr lang="en-US" dirty="0" smtClean="0">
                <a:solidFill>
                  <a:srgbClr val="000000"/>
                </a:solidFill>
              </a:rPr>
              <a:t>uildup of mucus in the lungs/ respiratory system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Difficulty breathing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Infections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Blocks digestive enzymes (produced by the pancreas) from entering the intestine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Malnutrition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Abnormal Na</a:t>
            </a:r>
            <a:r>
              <a:rPr lang="en-US" baseline="30000" dirty="0" smtClean="0">
                <a:solidFill>
                  <a:srgbClr val="000000"/>
                </a:solidFill>
              </a:rPr>
              <a:t>+</a:t>
            </a:r>
            <a:r>
              <a:rPr lang="en-US" dirty="0" smtClean="0">
                <a:solidFill>
                  <a:srgbClr val="000000"/>
                </a:solidFill>
              </a:rPr>
              <a:t> transport also results in salty sweat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08" y="1744120"/>
            <a:ext cx="4688470" cy="23128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1109" t="49758" r="3772" b="3524"/>
          <a:stretch/>
        </p:blipFill>
        <p:spPr>
          <a:xfrm>
            <a:off x="429708" y="4191112"/>
            <a:ext cx="4688469" cy="2435369"/>
          </a:xfrm>
          <a:prstGeom prst="rect">
            <a:avLst/>
          </a:prstGeom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429708" y="4191112"/>
            <a:ext cx="631840" cy="2173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79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Treatments for CF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300" y="1800995"/>
            <a:ext cx="8530292" cy="4264526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For respiratory symptoms: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Physical therapy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Breathing exercises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Antibiotics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Lung transplants in severe cases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For digestive symptoms: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Capsules containing pancreatic digestive enzymes</a:t>
            </a:r>
          </a:p>
          <a:p>
            <a:r>
              <a:rPr lang="en-US" dirty="0" smtClean="0">
                <a:solidFill>
                  <a:srgbClr val="000000"/>
                </a:solidFill>
                <a:hlinkClick r:id="rId2"/>
              </a:rPr>
              <a:t>Even with treatment, CF continues to be fatal, but patients live longer and have a higher quality of life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63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287" y="244158"/>
            <a:ext cx="8791460" cy="13398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Sickle-Cell Anemia 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(Sickle-Cell Disease)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6526" y="1683160"/>
            <a:ext cx="3829154" cy="465863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T</a:t>
            </a:r>
            <a:r>
              <a:rPr lang="en-US" dirty="0" smtClean="0">
                <a:solidFill>
                  <a:srgbClr val="000000"/>
                </a:solidFill>
              </a:rPr>
              <a:t>he most common genetic disorder among black people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About 1 in 500 African Americans has sickle-cell anemia.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Carriers are said to have sickle-cell trait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20" y="1787035"/>
            <a:ext cx="4390576" cy="465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71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1696</TotalTime>
  <Words>1576</Words>
  <Application>Microsoft Office PowerPoint</Application>
  <PresentationFormat>On-screen Show (4:3)</PresentationFormat>
  <Paragraphs>200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Brush Script MT</vt:lpstr>
      <vt:lpstr>Calibri</vt:lpstr>
      <vt:lpstr>Calisto MT</vt:lpstr>
      <vt:lpstr>Capital</vt:lpstr>
      <vt:lpstr>Human Genetic Disorders</vt:lpstr>
      <vt:lpstr>Genetic Disorders</vt:lpstr>
      <vt:lpstr>Autosomal Disorders</vt:lpstr>
      <vt:lpstr>Cystic Fibrosis (CF)</vt:lpstr>
      <vt:lpstr>Cystic Fibrosis (CF)</vt:lpstr>
      <vt:lpstr>Cystic Fibrosis (CF)</vt:lpstr>
      <vt:lpstr>Symptoms of CF</vt:lpstr>
      <vt:lpstr>Treatments for CF</vt:lpstr>
      <vt:lpstr>Sickle-Cell Anemia  (Sickle-Cell Disease)</vt:lpstr>
      <vt:lpstr>Sickle-Cell Anemia</vt:lpstr>
      <vt:lpstr>Sickle-Cell Anemia</vt:lpstr>
      <vt:lpstr>Symptoms of Sickle-Cell Anemia</vt:lpstr>
      <vt:lpstr>Treatments for Sickle-Cell Anemia</vt:lpstr>
      <vt:lpstr>Heterozygote Superiority</vt:lpstr>
      <vt:lpstr>PowerPoint Presentation</vt:lpstr>
      <vt:lpstr>Huntington’s Disease</vt:lpstr>
      <vt:lpstr>Symptoms of Huntington’s Disease</vt:lpstr>
      <vt:lpstr>Multiple Genes</vt:lpstr>
      <vt:lpstr>Sex-Linked Disorders</vt:lpstr>
      <vt:lpstr>Hemophilia</vt:lpstr>
      <vt:lpstr>Red-Green Colorblindness</vt:lpstr>
      <vt:lpstr>Photoreceptor Cells</vt:lpstr>
      <vt:lpstr>Chromosome Abnormalities</vt:lpstr>
      <vt:lpstr>Nondisjunction</vt:lpstr>
      <vt:lpstr>Translocation</vt:lpstr>
      <vt:lpstr>Karyotypes</vt:lpstr>
      <vt:lpstr>Down syndrome</vt:lpstr>
      <vt:lpstr>Down Syndrome</vt:lpstr>
      <vt:lpstr>Congenital Disabilities</vt:lpstr>
      <vt:lpstr>Genetic Counseling</vt:lpstr>
      <vt:lpstr>Diagnosing Genetic Disorders</vt:lpstr>
      <vt:lpstr>Amniocentesis</vt:lpstr>
      <vt:lpstr>Amniocentesis</vt:lpstr>
      <vt:lpstr>Chorionic Villus Biopsy</vt:lpstr>
      <vt:lpstr>Ultrasonography</vt:lpstr>
      <vt:lpstr>Fetoscopy</vt:lpstr>
      <vt:lpstr>Developing Cures for Genetic Disorders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Genetic Disorders</dc:title>
  <dc:creator>Gina Cummings</dc:creator>
  <cp:lastModifiedBy>Schwippert, Kelly A.</cp:lastModifiedBy>
  <cp:revision>70</cp:revision>
  <cp:lastPrinted>2014-12-15T12:47:57Z</cp:lastPrinted>
  <dcterms:created xsi:type="dcterms:W3CDTF">2014-12-09T01:28:26Z</dcterms:created>
  <dcterms:modified xsi:type="dcterms:W3CDTF">2015-11-02T14:31:33Z</dcterms:modified>
</cp:coreProperties>
</file>