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72" r:id="rId6"/>
    <p:sldId id="259" r:id="rId7"/>
    <p:sldId id="273" r:id="rId8"/>
    <p:sldId id="260" r:id="rId9"/>
    <p:sldId id="261" r:id="rId10"/>
    <p:sldId id="263" r:id="rId11"/>
    <p:sldId id="274" r:id="rId12"/>
    <p:sldId id="275" r:id="rId13"/>
    <p:sldId id="276" r:id="rId14"/>
    <p:sldId id="277" r:id="rId15"/>
    <p:sldId id="278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11163" indent="46038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823913" indent="90488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236663" indent="134938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649413" indent="179388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399FF"/>
    <a:srgbClr val="3366CC"/>
    <a:srgbClr val="336699"/>
    <a:srgbClr val="006699"/>
    <a:srgbClr val="33CCFF"/>
    <a:srgbClr val="003366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18" autoAdjust="0"/>
    <p:restoredTop sz="90929"/>
  </p:normalViewPr>
  <p:slideViewPr>
    <p:cSldViewPr>
      <p:cViewPr>
        <p:scale>
          <a:sx n="104" d="100"/>
          <a:sy n="104" d="100"/>
        </p:scale>
        <p:origin x="132" y="-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3" descr="C:\Documents and Settings\Rami\Desktop\Ramis Work\PresPro\Templates_07_July_2004\Biotech\JPGS\PPP_SBIOT_TLE_DNA_Stru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solidFill>
            <a:srgbClr val="336699"/>
          </a:solidFill>
          <a:ln w="9525">
            <a:solidFill>
              <a:srgbClr val="339966"/>
            </a:solidFill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933" y="1011272"/>
            <a:ext cx="6250927" cy="1880534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8847" y="3029512"/>
            <a:ext cx="6193722" cy="1308198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707188"/>
            <a:ext cx="1905000" cy="165100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92900"/>
            <a:ext cx="2895600" cy="165100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692900"/>
            <a:ext cx="1905000" cy="165100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fld id="{3450463D-EF11-4B1F-8190-57531BF70D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0650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744470-2D2E-4130-BA41-A408ECDB7A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7353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1544" y="137705"/>
            <a:ext cx="1956364" cy="640328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2451" y="137705"/>
            <a:ext cx="5731804" cy="640328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A9CBEE-26EC-418D-B946-3CED4E4146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195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BDEC0A-2556-447D-9E2E-107C61ECBF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0451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96" y="4406563"/>
            <a:ext cx="7772543" cy="136270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96" y="2906151"/>
            <a:ext cx="7772543" cy="1500412"/>
          </a:xfrm>
        </p:spPr>
        <p:txBody>
          <a:bodyPr anchor="b"/>
          <a:lstStyle>
            <a:lvl1pPr marL="0" indent="0">
              <a:buNone/>
              <a:defRPr sz="1800"/>
            </a:lvl1pPr>
            <a:lvl2pPr marL="412394" indent="0">
              <a:buNone/>
              <a:defRPr sz="1600"/>
            </a:lvl2pPr>
            <a:lvl3pPr marL="824789" indent="0">
              <a:buNone/>
              <a:defRPr sz="1400"/>
            </a:lvl3pPr>
            <a:lvl4pPr marL="1237183" indent="0">
              <a:buNone/>
              <a:defRPr sz="1300"/>
            </a:lvl4pPr>
            <a:lvl5pPr marL="1649578" indent="0">
              <a:buNone/>
              <a:defRPr sz="1300"/>
            </a:lvl5pPr>
            <a:lvl6pPr marL="2061972" indent="0">
              <a:buNone/>
              <a:defRPr sz="1300"/>
            </a:lvl6pPr>
            <a:lvl7pPr marL="2474366" indent="0">
              <a:buNone/>
              <a:defRPr sz="1300"/>
            </a:lvl7pPr>
            <a:lvl8pPr marL="2886761" indent="0">
              <a:buNone/>
              <a:defRPr sz="1300"/>
            </a:lvl8pPr>
            <a:lvl9pPr marL="329915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2281D8-A819-4089-B78C-6AF4882E9E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3679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5598" y="1583608"/>
            <a:ext cx="3706795" cy="495738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9682" y="1583608"/>
            <a:ext cx="3706795" cy="495738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DBD15E-5143-4F8B-9DC7-F72EE52D72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0199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29" y="273976"/>
            <a:ext cx="8228742" cy="114323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29" y="1534838"/>
            <a:ext cx="4040007" cy="639755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2394" indent="0">
              <a:buNone/>
              <a:defRPr sz="1800" b="1"/>
            </a:lvl2pPr>
            <a:lvl3pPr marL="824789" indent="0">
              <a:buNone/>
              <a:defRPr sz="1600" b="1"/>
            </a:lvl3pPr>
            <a:lvl4pPr marL="1237183" indent="0">
              <a:buNone/>
              <a:defRPr sz="1400" b="1"/>
            </a:lvl4pPr>
            <a:lvl5pPr marL="1649578" indent="0">
              <a:buNone/>
              <a:defRPr sz="1400" b="1"/>
            </a:lvl5pPr>
            <a:lvl6pPr marL="2061972" indent="0">
              <a:buNone/>
              <a:defRPr sz="1400" b="1"/>
            </a:lvl6pPr>
            <a:lvl7pPr marL="2474366" indent="0">
              <a:buNone/>
              <a:defRPr sz="1400" b="1"/>
            </a:lvl7pPr>
            <a:lvl8pPr marL="2886761" indent="0">
              <a:buNone/>
              <a:defRPr sz="1400" b="1"/>
            </a:lvl8pPr>
            <a:lvl9pPr marL="329915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29" y="2174593"/>
            <a:ext cx="4040007" cy="395184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935" y="1534838"/>
            <a:ext cx="4041436" cy="639755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2394" indent="0">
              <a:buNone/>
              <a:defRPr sz="1800" b="1"/>
            </a:lvl2pPr>
            <a:lvl3pPr marL="824789" indent="0">
              <a:buNone/>
              <a:defRPr sz="1600" b="1"/>
            </a:lvl3pPr>
            <a:lvl4pPr marL="1237183" indent="0">
              <a:buNone/>
              <a:defRPr sz="1400" b="1"/>
            </a:lvl4pPr>
            <a:lvl5pPr marL="1649578" indent="0">
              <a:buNone/>
              <a:defRPr sz="1400" b="1"/>
            </a:lvl5pPr>
            <a:lvl6pPr marL="2061972" indent="0">
              <a:buNone/>
              <a:defRPr sz="1400" b="1"/>
            </a:lvl6pPr>
            <a:lvl7pPr marL="2474366" indent="0">
              <a:buNone/>
              <a:defRPr sz="1400" b="1"/>
            </a:lvl7pPr>
            <a:lvl8pPr marL="2886761" indent="0">
              <a:buNone/>
              <a:defRPr sz="1400" b="1"/>
            </a:lvl8pPr>
            <a:lvl9pPr marL="329915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935" y="2174593"/>
            <a:ext cx="4041436" cy="395184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5E3D43-5033-483D-AA07-C17538D876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9965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A15A66-036D-4924-B16F-FB87274EE8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5681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BB01B4-F632-48C2-8981-0D86384C67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5252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30" y="272542"/>
            <a:ext cx="3007481" cy="116188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7" y="272541"/>
            <a:ext cx="5111144" cy="5853901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30" y="1434428"/>
            <a:ext cx="3007481" cy="4692014"/>
          </a:xfrm>
        </p:spPr>
        <p:txBody>
          <a:bodyPr/>
          <a:lstStyle>
            <a:lvl1pPr marL="0" indent="0">
              <a:buNone/>
              <a:defRPr sz="1300"/>
            </a:lvl1pPr>
            <a:lvl2pPr marL="412394" indent="0">
              <a:buNone/>
              <a:defRPr sz="1100"/>
            </a:lvl2pPr>
            <a:lvl3pPr marL="824789" indent="0">
              <a:buNone/>
              <a:defRPr sz="900"/>
            </a:lvl3pPr>
            <a:lvl4pPr marL="1237183" indent="0">
              <a:buNone/>
              <a:defRPr sz="800"/>
            </a:lvl4pPr>
            <a:lvl5pPr marL="1649578" indent="0">
              <a:buNone/>
              <a:defRPr sz="800"/>
            </a:lvl5pPr>
            <a:lvl6pPr marL="2061972" indent="0">
              <a:buNone/>
              <a:defRPr sz="800"/>
            </a:lvl6pPr>
            <a:lvl7pPr marL="2474366" indent="0">
              <a:buNone/>
              <a:defRPr sz="800"/>
            </a:lvl7pPr>
            <a:lvl8pPr marL="2886761" indent="0">
              <a:buNone/>
              <a:defRPr sz="800"/>
            </a:lvl8pPr>
            <a:lvl9pPr marL="329915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B6A4B2-161B-440D-8A40-78659E9838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1688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904" y="4801030"/>
            <a:ext cx="5487258" cy="56659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904" y="612502"/>
            <a:ext cx="5487258" cy="4115373"/>
          </a:xfrm>
        </p:spPr>
        <p:txBody>
          <a:bodyPr/>
          <a:lstStyle>
            <a:lvl1pPr marL="0" indent="0">
              <a:buNone/>
              <a:defRPr sz="2900"/>
            </a:lvl1pPr>
            <a:lvl2pPr marL="412394" indent="0">
              <a:buNone/>
              <a:defRPr sz="2500"/>
            </a:lvl2pPr>
            <a:lvl3pPr marL="824789" indent="0">
              <a:buNone/>
              <a:defRPr sz="2200"/>
            </a:lvl3pPr>
            <a:lvl4pPr marL="1237183" indent="0">
              <a:buNone/>
              <a:defRPr sz="1800"/>
            </a:lvl4pPr>
            <a:lvl5pPr marL="1649578" indent="0">
              <a:buNone/>
              <a:defRPr sz="1800"/>
            </a:lvl5pPr>
            <a:lvl6pPr marL="2061972" indent="0">
              <a:buNone/>
              <a:defRPr sz="1800"/>
            </a:lvl6pPr>
            <a:lvl7pPr marL="2474366" indent="0">
              <a:buNone/>
              <a:defRPr sz="1800"/>
            </a:lvl7pPr>
            <a:lvl8pPr marL="2886761" indent="0">
              <a:buNone/>
              <a:defRPr sz="1800"/>
            </a:lvl8pPr>
            <a:lvl9pPr marL="3299155" indent="0">
              <a:buNone/>
              <a:defRPr sz="18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904" y="5367629"/>
            <a:ext cx="5487258" cy="804714"/>
          </a:xfrm>
        </p:spPr>
        <p:txBody>
          <a:bodyPr/>
          <a:lstStyle>
            <a:lvl1pPr marL="0" indent="0">
              <a:buNone/>
              <a:defRPr sz="1300"/>
            </a:lvl1pPr>
            <a:lvl2pPr marL="412394" indent="0">
              <a:buNone/>
              <a:defRPr sz="1100"/>
            </a:lvl2pPr>
            <a:lvl3pPr marL="824789" indent="0">
              <a:buNone/>
              <a:defRPr sz="900"/>
            </a:lvl3pPr>
            <a:lvl4pPr marL="1237183" indent="0">
              <a:buNone/>
              <a:defRPr sz="800"/>
            </a:lvl4pPr>
            <a:lvl5pPr marL="1649578" indent="0">
              <a:buNone/>
              <a:defRPr sz="800"/>
            </a:lvl5pPr>
            <a:lvl6pPr marL="2061972" indent="0">
              <a:buNone/>
              <a:defRPr sz="800"/>
            </a:lvl6pPr>
            <a:lvl7pPr marL="2474366" indent="0">
              <a:buNone/>
              <a:defRPr sz="800"/>
            </a:lvl7pPr>
            <a:lvl8pPr marL="2886761" indent="0">
              <a:buNone/>
              <a:defRPr sz="800"/>
            </a:lvl8pPr>
            <a:lvl9pPr marL="329915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28C529-C6F2-41D5-BF5E-F8249A0BEF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5871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8" descr="C:\Documents and Settings\Rami\Desktop\Ramis Work\PresPro\Templates_07_July_2004\Biotech\JPGS\PPP_SBIOT_TXT_DNA_Structure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2025" y="138113"/>
            <a:ext cx="7826375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5075" y="1584325"/>
            <a:ext cx="7551738" cy="495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6525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900">
                <a:effectLst/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7538" y="6624638"/>
            <a:ext cx="289401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FFFFFF"/>
                </a:solidFill>
                <a:effectLst/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70725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C4FA8AE8-44FA-4FFF-AB0D-817DEE79D4D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5pPr>
      <a:lvl6pPr marL="412394" algn="l" defTabSz="915001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6pPr>
      <a:lvl7pPr marL="824789" algn="l" defTabSz="915001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7pPr>
      <a:lvl8pPr marL="1237183" algn="l" defTabSz="915001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8pPr>
      <a:lvl9pPr marL="1649578" algn="l" defTabSz="915001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9pPr>
    </p:titleStyle>
    <p:bodyStyle>
      <a:lvl1pPr marL="341313" indent="-341313" algn="l" rtl="0" eaLnBrk="1" fontAlgn="base" hangingPunct="1">
        <a:spcBef>
          <a:spcPct val="20000"/>
        </a:spcBef>
        <a:spcAft>
          <a:spcPct val="0"/>
        </a:spcAft>
        <a:buChar char="•"/>
        <a:defRPr sz="25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rgbClr val="FFFFFF"/>
          </a:solidFill>
          <a:latin typeface="+mn-lt"/>
        </a:defRPr>
      </a:lvl2pPr>
      <a:lvl3pPr marL="1141413" indent="-227013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rgbClr val="FFFFFF"/>
          </a:solidFill>
          <a:latin typeface="+mn-lt"/>
        </a:defRPr>
      </a:lvl3pPr>
      <a:lvl4pPr marL="1598613" indent="-227013" algn="l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rgbClr val="FFFFFF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5pPr>
      <a:lvl6pPr marL="2470071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6pPr>
      <a:lvl7pPr marL="2882465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7pPr>
      <a:lvl8pPr marL="3294860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8pPr>
      <a:lvl9pPr marL="3707254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2394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4789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7183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9578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1972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74366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6761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9155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Wd5Y3-F79LY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206375" y="1011238"/>
            <a:ext cx="6249988" cy="1881187"/>
          </a:xfrm>
        </p:spPr>
        <p:txBody>
          <a:bodyPr/>
          <a:lstStyle/>
          <a:p>
            <a:r>
              <a:rPr lang="en-US" altLang="en-US" smtClean="0"/>
              <a:t>GENETICS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258763" y="3028950"/>
            <a:ext cx="6194425" cy="1308100"/>
          </a:xfrm>
        </p:spPr>
        <p:txBody>
          <a:bodyPr/>
          <a:lstStyle/>
          <a:p>
            <a:r>
              <a:rPr lang="en-US" altLang="en-US" smtClean="0"/>
              <a:t>Module 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Mendelian (Dominant / Recessive)</a:t>
            </a:r>
          </a:p>
        </p:txBody>
      </p:sp>
      <p:sp>
        <p:nvSpPr>
          <p:cNvPr id="1229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mtClean="0"/>
              <a:t>	Tongue-rolling is dominant to non- tongue rolling.  Show a cross between a homozygous dominant tongue-roller and a non-tongue roller.</a:t>
            </a:r>
          </a:p>
          <a:p>
            <a:pPr>
              <a:buFontTx/>
              <a:buNone/>
            </a:pPr>
            <a:endParaRPr lang="en-US" altLang="en-US" smtClean="0"/>
          </a:p>
          <a:p>
            <a:pPr>
              <a:buFontTx/>
              <a:buNone/>
            </a:pPr>
            <a:endParaRPr lang="en-US" altLang="en-US" smtClean="0"/>
          </a:p>
          <a:p>
            <a:pPr>
              <a:buFontTx/>
              <a:buNone/>
            </a:pPr>
            <a:r>
              <a:rPr lang="en-US" altLang="en-US" smtClean="0"/>
              <a:t>						  Heterozygote:</a:t>
            </a:r>
          </a:p>
          <a:p>
            <a:pPr>
              <a:buFontTx/>
              <a:buNone/>
            </a:pPr>
            <a:r>
              <a:rPr lang="en-US" altLang="en-US" smtClean="0"/>
              <a:t>						   </a:t>
            </a:r>
          </a:p>
          <a:p>
            <a:pPr>
              <a:buFontTx/>
              <a:buNone/>
            </a:pPr>
            <a:endParaRPr lang="en-US" altLang="en-US" smtClean="0"/>
          </a:p>
        </p:txBody>
      </p:sp>
      <p:grpSp>
        <p:nvGrpSpPr>
          <p:cNvPr id="12292" name="Group 8"/>
          <p:cNvGrpSpPr>
            <a:grpSpLocks/>
          </p:cNvGrpSpPr>
          <p:nvPr/>
        </p:nvGrpSpPr>
        <p:grpSpPr bwMode="auto">
          <a:xfrm>
            <a:off x="2133600" y="3276600"/>
            <a:ext cx="3352800" cy="2514600"/>
            <a:chOff x="3886200" y="3276600"/>
            <a:chExt cx="3352800" cy="2514600"/>
          </a:xfrm>
        </p:grpSpPr>
        <p:sp>
          <p:nvSpPr>
            <p:cNvPr id="4" name="Rectangle 3"/>
            <p:cNvSpPr/>
            <p:nvPr/>
          </p:nvSpPr>
          <p:spPr bwMode="auto">
            <a:xfrm>
              <a:off x="3886200" y="3276600"/>
              <a:ext cx="3352800" cy="2514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cxnSp>
          <p:nvCxnSpPr>
            <p:cNvPr id="12295" name="Straight Connector 5"/>
            <p:cNvCxnSpPr>
              <a:cxnSpLocks noChangeShapeType="1"/>
              <a:stCxn id="4" idx="0"/>
              <a:endCxn id="4" idx="2"/>
            </p:cNvCxnSpPr>
            <p:nvPr/>
          </p:nvCxnSpPr>
          <p:spPr bwMode="auto">
            <a:xfrm>
              <a:off x="5562600" y="3276600"/>
              <a:ext cx="0" cy="2514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296" name="Straight Connector 7"/>
            <p:cNvCxnSpPr>
              <a:cxnSpLocks noChangeShapeType="1"/>
              <a:stCxn id="4" idx="1"/>
              <a:endCxn id="4" idx="3"/>
            </p:cNvCxnSpPr>
            <p:nvPr/>
          </p:nvCxnSpPr>
          <p:spPr bwMode="auto">
            <a:xfrm>
              <a:off x="3886200" y="4533900"/>
              <a:ext cx="33528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10245" name="Picture 5" descr="http://t1.gstatic.com/images?q=tbn:ANd9GcQk0rR5F39OOU61HRHaOvFWrO0P5bjDeGrM5VtNhl6_AuXlI0D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267200"/>
            <a:ext cx="23622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Co-dominance</a:t>
            </a:r>
          </a:p>
        </p:txBody>
      </p:sp>
      <p:sp>
        <p:nvSpPr>
          <p:cNvPr id="13315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mtClean="0"/>
              <a:t>	Black feathers and white feathers in chickens are co-dominant.  Show a cross between a black-feathered chicken and a white-feathered chicken.</a:t>
            </a:r>
          </a:p>
          <a:p>
            <a:pPr>
              <a:buFontTx/>
              <a:buNone/>
            </a:pPr>
            <a:endParaRPr lang="en-US" altLang="en-US" smtClean="0"/>
          </a:p>
          <a:p>
            <a:pPr>
              <a:buFontTx/>
              <a:buNone/>
            </a:pPr>
            <a:endParaRPr lang="en-US" altLang="en-US" smtClean="0"/>
          </a:p>
          <a:p>
            <a:pPr>
              <a:buFontTx/>
              <a:buNone/>
            </a:pPr>
            <a:r>
              <a:rPr lang="en-US" altLang="en-US" smtClean="0"/>
              <a:t>						  Heterozygote:</a:t>
            </a:r>
          </a:p>
          <a:p>
            <a:pPr>
              <a:buFontTx/>
              <a:buNone/>
            </a:pPr>
            <a:r>
              <a:rPr lang="en-US" altLang="en-US" smtClean="0"/>
              <a:t>						   </a:t>
            </a:r>
          </a:p>
          <a:p>
            <a:pPr>
              <a:buFontTx/>
              <a:buNone/>
            </a:pPr>
            <a:endParaRPr lang="en-US" altLang="en-US" smtClean="0"/>
          </a:p>
        </p:txBody>
      </p:sp>
      <p:grpSp>
        <p:nvGrpSpPr>
          <p:cNvPr id="13316" name="Group 8"/>
          <p:cNvGrpSpPr>
            <a:grpSpLocks/>
          </p:cNvGrpSpPr>
          <p:nvPr/>
        </p:nvGrpSpPr>
        <p:grpSpPr bwMode="auto">
          <a:xfrm>
            <a:off x="2133600" y="3276600"/>
            <a:ext cx="3352800" cy="2514600"/>
            <a:chOff x="3886200" y="3276600"/>
            <a:chExt cx="3352800" cy="2514600"/>
          </a:xfrm>
        </p:grpSpPr>
        <p:sp>
          <p:nvSpPr>
            <p:cNvPr id="4" name="Rectangle 3"/>
            <p:cNvSpPr/>
            <p:nvPr/>
          </p:nvSpPr>
          <p:spPr bwMode="auto">
            <a:xfrm>
              <a:off x="3886200" y="3276600"/>
              <a:ext cx="3352800" cy="2514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cxnSp>
          <p:nvCxnSpPr>
            <p:cNvPr id="13321" name="Straight Connector 5"/>
            <p:cNvCxnSpPr>
              <a:cxnSpLocks noChangeShapeType="1"/>
              <a:stCxn id="4" idx="0"/>
              <a:endCxn id="4" idx="2"/>
            </p:cNvCxnSpPr>
            <p:nvPr/>
          </p:nvCxnSpPr>
          <p:spPr bwMode="auto">
            <a:xfrm>
              <a:off x="5562600" y="3276600"/>
              <a:ext cx="0" cy="2514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2" name="Straight Connector 7"/>
            <p:cNvCxnSpPr>
              <a:cxnSpLocks noChangeShapeType="1"/>
              <a:stCxn id="4" idx="1"/>
              <a:endCxn id="4" idx="3"/>
            </p:cNvCxnSpPr>
            <p:nvPr/>
          </p:nvCxnSpPr>
          <p:spPr bwMode="auto">
            <a:xfrm>
              <a:off x="3886200" y="4533900"/>
              <a:ext cx="33528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4036" name="AutoShape 4" descr="data:image/jpeg;base64,/9j/4AAQSkZJRgABAQAAAQABAAD/2wCEAAkGBhQREBUUExQVFRUWGR0YGBgYGBocHhwYHBweHSAZIBwcHSYeGx4lGR8YHy8gIycpLSwtHR8xNTAqNScrLCkBCQoKDgwOGg8PGiwkHyQsLCwsLCwsLCwsLCkpLCwsLCwsLCksLCwsLCwsLCwsLCwsLCwsLCwsLCwsLCwsLCwsLP/AABEIAQEAxAMBIgACEQEDEQH/xAAcAAABBQEBAQAAAAAAAAAAAAAFAAIDBAYBBwj/xABGEAACAQIEBAQDBAcHAgQHAAABAhEDIQAEEjEFIkFRE2FxgQYyoUJSkbEUI2JywdHwBxUzc7Lh8TSSJIKDwhYXQ0STs8P/xAAZAQADAQEBAAAAAAAAAAAAAAAAAQIDBAX/xAApEQACAgICAQMDBAMAAAAAAAAAAQIRAyESMUEEE1EiYXEUMkKBBbHw/9oADAMBAAIRAxEAPwD23CwzXjurFGY7Cw3VhasAx2GtUA6i1/bFDjfE/AoM4jVHKO5wOyTeHRNXMHnIDNty3J0+09LYlyo1hilLZoQ47jHceZZXi9etVgBtCpPLsd42G5OnyjuBgrm/iKrlUAZYtyMold/lbpcfgSL74lTTKlhaNxjuAvw78TJm0McrjdfKY1DupwXJxoY1Q/HJxwNjobAI7OGlrxjoOFOADuFjmO4BiwsLCnAMWFOFhYAFOFOOYU4AFOFOFjmAQ7HMdGOYAPGMt/ajnVID+EZPVI/I4I//ADPzWgstOiWW5WHuvcc3TtjznLIdQCMNIvBN8cbJPqkMfKLR79seZ7sr7Ofkz0zK/wBrNQ3alTjY6dUg+Ym4wfyPxhXqMf8Awp0bhwTBHuMeb5TJVEArAIzR8w3PtsSB1xUz3xBmkJ0VCPKP54lZp3XIfJ/J7AnEnr1Cpp6RTMliZE9rjzn2GMv8V8RLkgMdKmAAdzsSfOZxYyXHlp5GklapqqVVDVYkESA0COyx9TjMJxmioYKKpK9SwI9iVE4qeX5ds9v0dxVMGZ7i9Yqy0xDSeUEjV2kztizls/UWifFICtonSRAaRMXiQLHAnPcXWY06gdgwBA9MdTiOqEBEtACgdO3lH1nBBN7Z15ZV9KfeqNP8OfEC5fNLfkAnUxk6bll5Re538wT3x6RT+LssRPigCJurj8xjxzjFMU6yaDEBA0D5WuQsjcsIEGwn8I8/nGAQIHGkECXUyZImRvYfXfbHU8jUbR43qIODa+D2tfibLHavS/7h/HE9HjuXaIr0iTsBUX+ePCklUXVzE3ibevp74n4VWKMzHTqA5SB8rHb3xmvUyumjj5s92HEaUx4lOf31/niYVQeo/EY+enqB6RBs6mffqf44dWz6sguQ6AggzcDYyOw79sX+o+w+Z9CA47j56yOd1E6qzhSIGlmtbyOK2U49maZamK1UbnUXaRHvOBeptXQ1M+jpwpx85p8cZ1CB+kVT/wCdv4m2NVlfjnM0qLa6zO5IAuCQJ3EbyLTfDfqUu0Pmj2HVjmrHj+X/ALRMxptmBUaLyqj6acWx/aBm1VGZqcMSLoLGLA+Zwl6uDdUw5o9WnHZx5flv7SczqEikVb5TpI9jDd7bYH5r+2TMJXNLwKLEGN6g/InGqzwYc0ev6sc1Y8+o/wBpjkAmgsd9ZH5qbYmP9pyrGqi9+iuD/wC3C/UY/kXNG+wsNpNKg9wD9MLGxZ8wtmVavqVAo2AUmCY6TeMXabyCD1xb/wDhBioaGWPujb/bEVfINTQsJaN7bdj6Y8bJtaOZ7BuXyjuTpJF5LbRgxlK4qAqzamHfcgeYwwMVCUhu3XsOp9SZwZTgYooTyrO5IBgeu+Cuatj7BRqGZqMGaNKgzaSPba2BiKRUa5KlSB6n+QwVy1Ndcaw3aPpBxFxah4a+IpWR8yHcT0Mdu+DGnKVHuf4/1OJY3DL2naf+/wCgDm1KqTGwJxSyWeamRUUc/Rje/kMTcR4y1RdAUID83UnyxDTyxEAW6xqE/wDPl6474Q1sPU5o+5eJhjL5hXA1KzmZeQNz2IuTJ1TvYdsTU8vKumoRGsQTGkWF2AMsYhYvHScQUGAFywa5DE8gBsbbF4sIAxaXIeCAXDAO0hwVYHSNwrEXDMADaxaMW1qjjf1dlyrWRaQPzO1r2vtsNgNhhUz+qi3z6WiL26eY388UEzlWsfDKKQJN52HQ+3TF7h9EhHpkBOqdpF49z/HHFW9nA0D61Qgn+pH9fniDP0jUBdWhyYgbG30wcPDhmCpDAECCo3k3387Yv5D4WJHyQLyzmBjLnvQfgxPDnKKdW/5Rixms3BEAFhMz7fXGm4rwjI5aPEqHWbxTVj+ZAxnc7QyzvIqMF+zq3PmYsMbJ27HQssi1jAANpM20+U4KpklFqYZj+8TH0jDU4vSoLoo0gezvcHz5TE+s4WU4lUqqykhVg62VQJnYCNsYTTl+AaHtw+8uRqF42AvaSN+tsXs6w8JQGkMJYRGxs47aT+eBGa4kAZK8pgEdT0menljS8G4JUzppLRhVVbsw5VWYv1kibdfri4w+AS8IGZJII1fLMkz8rDce/wDEYk4PwpfEq1yCWdiV1Lt1uACQP9saDM/CVTLI9NX0lnC8++iN1sRPc/ZAGNLwDhc02pZWqgRY1yrszE9WaVHflHucbxwyOj2KW2eM/EeTzbOdeoDpHyx0jBz4N4dqy2mqerFGgyo33iGBPTGk4zRXxfCY+HVptzidetewMWBtZjItc4myvClpspRRSBmVZgGMxcKSIxllk4VBoxyQcdHqlEQoHkMLCBjCx6pR5Pw/P1aI8OpdWEq56nqD0/DFJM4oqQEYuxgyeXQRcREec4MnjJemaVbLlH+y2khW8r/K2Mw402QEljcmbeV8eRNGT0MGSNDNlzzADkgfh0xFxHh+azLs5ZgpsFMgRvFt74O8TdzSRhpgLB0/SwueuAeYzSqvMtRuu4H0vjNSldB5BbcCrUuZ1IjY4tfEmblqaEgMifrIADS2krIXdQIE+uIKeY8Z+RWCKCxUNJIUSfKbWtihnK3iVTHhxOmSdJXSICk73AiLexx24F22b4vkEigWJbTI2garz2w6mqi1TWFNxpTf06n8cTKqM41IWuANDmCb2vsO+JzVfUKWuqW2jdVjaIMERjpNi/wpVAFQVBQUTo1trDOJglYOm/8AxgnlUp1NVVq9GpUUBVQo8OSYZiNlADGIgEgbDcG9VldC9JKlVvtVNIW8/ZtBgC59cHuCcXywqrSDnLUxLPWpg62ePkn7KC4Ai/vgKH1+CipmPHoqRQZiU1dpiYJkbHf8sM+Ks0tN1C7rBJHfGip8RpN4gXVW/UqKaqpWmPDpyVg/NV0QTAE6T5jAPO8FGYpLVpgyZFtjAn+fpjjyrjLfRy5I0x/wzkDVzZYQUhWPSB835Wwc4zmAoLsYDNtNhPX3wI+HeJtQ1hkXnUqAGuCNjtFr4F/EHFvGOnqrBr9Y6DGMknozCvFMnFyBUWx5lmAevpgNxyjl/AIWi1WoRylBpVD35bt6RGCvxFxPSMiaTAioCCJ2uBfzEnHM5lrs1O0NDpsR1+u+IUXjdoOjzE5h1bcqdj0+mNzlcpcUhGqA1Q+ZvH1wJ4tkdVXxGcMDZVAIIjofT8caL4dRq1UiQrMbmNhux7WUE42nNTqi3T6Is9kKaqGa5b5V+l8b8fBjU0R8rWGumimOrE/aAPyg9CemMdk0TN083Xhi1BCKYi3M0B/ZQx9Tgrnvj1Kn6FUCshAanVJuIjTuYk/a8sdGGFK2bYo1s0eYzHEsu6y1GrIGskToEzFoaI/H8MAX+JTlq5/Q8x4oZi9Sl4bC/XdduwBJtivlsyKFZMwW05aszUw7TJGwJ7iQMAqC08rxSCdaNfV5G+rqPxxvZqzRcZ+MKVUNVpoyM4iugk03T9uVGlr2YTGBuRz6CslSin6TSDBVqvIdNX2GIsQAT07xgLwiqadXNVFAA1iASZ0nVzDy2k+mNl8MqKwVlpFamsKdPysNUmfzv1E448s258Tmyy/ier4WO45j0RHAT3xHVyyt8yqfVQfzGJQccnElg6p8P5dhBoUo3soH5YpZj4JybqV8LSDvpdhP1we1YUYnhF7oKR5T8Z/DFLh6UzlEdnZxyMwYRNhpIBck2iTtjDVsiQvipTb0RCUqRuNpVgGgk2OPQfjzimniNMeGFkIiVyQSvNMoCdIZXNyd9pGPOeK5lqbsWaolVWJYLAQmbMoFgCOt8KkujRKkD3bLM+uaykyGVVHL09744OH1WhKTNU1/ZXou41HYW/LBPhFem2p6hdCVINSQJcbCI7R+GKzLVb/CzRqVWjkS0z0mwJGGMZlaFSg5L0lUMdE1CDpBm6iZPri3lapSp4au1WnTJPIgKFhcMe14Jm/niiuaqDXSei9ZmjTrB5TPT1Nt8TU89m5FMvUpq1mVEKgAwLgC/p5YBo9D4Tn864WvUoU2Bca6QAUl0maw+6xUMvnA3xj6vGKmVzBSnCrTYjS3btHePfF3IihTqgNmarosFay/KoiYI820xH3jOPXOBcPpVaEVFpV9JKq7IjF0FlZjHzbg9bYicOaonJG0eTcQVVAzCD/FUlhcwVB/j/DALKVxWUsoGtfnTy+8PLvj37M/CGUddLZenpvYArvv8sYBN/Znw4VAadN0fceHVe/TqSIxl7GuzH27PFOKU9JRtgDuAdjt+BxNk+OPSrHXqZnYFiTv3J7yDj1TinwNkVch2qimIFTmGkBptZNW97drxgb8SfBGWbMaqdYqajA/4TPpBFjKuAEgi+k9umF7bopYn5MfxCmDqCQAbg9up+mL+UyLMqJSBOqQxEkgFb8ou1pGkbzHXGpyH9nNJalVK1cPU08qQwQAC7NFyIj7Q3wQzOSoJWHjHQ9FAUGXRVAB2ccxZo8hI3OJjgfcgji+TD5r4rOWBp8PDKrBaRSrTUPIm4gkGSWJn7xxDls4MzXNDOUWDU6MCakaWHZQsAbeeNzxypmRl3o1EWtQvpzAEkHfmQC8bSL7euMxxvgbK2XzShmVIWs+kmFELzuCQw3Gq8R5Y7DZoyuSo+LlMypv4LAoSSSB1HkDGGcH4LUzGZdSxYGaauscpAkW6DSD9cFGyxetm6mUUshGjSpmdX2uUQVnqY3wO4bmFQU9cKwcIWU6YvbV6H6YliCXBuIiiuqoPGYkoYPOqoxlp2IMgQZna0TjV5fiLFsr+jvKtXphlA/+mWhpB2F5jpbfGTfKBBBIRKbOkz8x8RoPmxED2wU4OEXiOUCjlNVDfeQ2+OKSvLZzTdyo9yxzCwsekMaMIjEQfDpxJoOjAP4l+I1ywFNXUVnHICC08wXYXJuYHkcG5x458d8dNZ6ulor5XMHwiNzTgAj2IB98JlJHP77zlVEFSnSrIpqFk0yzhWggrAIN2I9zgD8QV8pWpowaoAuyabpf5FYi4HQHph+VSnWmq1Y+O8MCjBNB09msQWBB9sRNmcyyjKVPBUOY1mLmQdUjrtfE+S/AErZpAv6vVPZjqDTYk/dMfTFMqUYMIoVPshZk+e+NNVylbh4MV6L7MVgEt6TfyxUHB3zZeoaZQgBmYKBE9QtjHnhhQPrU85bxHK6oIkxJF5/L3IwV4NwHMirNYN4ZVpcuLFlKqxgxytDR5YBnPsz/AK5/FSj8q/eNgI+h9sWKWXZjppVx+ss1LXF/uybHphAg/wAM4XVehUoeCKmXRmY1gYOrk1EN0GkC22+Nn8DfEtNaNR0pugUS1MEkCs9TQsX2ZSsg9VnffM/DnBRmFKrmDl2VDqoEtzlFGpj2DEr9YxqstlcmhqZqvUppTrsrJTpMxYFYMHSdPzAEWnzxSGaw5xw4Rn0VXncOaZAFgQflYrMRAsRuMV6FFXC0KytTIHi028TlJk2Am2+3bAng/FfDrtmGqu2WqMwUMjFxJlRf7JMwVm4g4tZfOu2acaHpUUJqana4BGwExpJMiJKnytiXopIZxbOpVo6qpRRU5C6mVJUNDiRIKkAEfte+Ba592y5Ks65ii4LEiesBueJpuvSTf1wU4nm00NTZABpL6lRRIchS1pEyQGixBkQRGAeb4e9PPU0eoQgC5cXZtQIDKrgsLPcaliCMIYTzC1swctnqJpkGmKZRyAzMZDL90kGT0w7hwoLlKn6UQXoAU3YDm0HYXmD0lfujfGb4dxFcuapRqbPQdj4LAgMNi3cEbTNzi1ls8n6WUrJTNPN09WhTMHTqAvEbGP5Yomwvk+OkV6QSp4tFLbEs6VBYkxYg2IO/lEYz2Z4jVpUM9RCto1ySxHL5b9e43wX+HuDUhw6rWpvrdpBnshPKANryfQ4OZ3h5KZfQgVHUeIdIKkAaoN5E3v8AXEhZhaFRn4cGpuP1SAOrBk3MmGW1VdpU3Enth7/CoNT9CqNRM0nrUWQkglgCFM3IF2B7HDMxkMuMnngrS6VRCndU6GZG5kEgdBiDI06tLMouYgtRygSiAeYmpCqs3hhqe94Am4wxGx+GeEZLOUE15aWogbswIe4ZrMAZYap/aGDeU+CMolWnVWm6tTbUvOSAR5EnFX4J+Hjl1aprDJURDTPXSZYl+moyota2NRSN+nt+f8MUoryjnfZPGFjk4WNBFTC1XxH4mG+J/wAYys0K3xJnalPK1WooXfSQoG99z7CT7DHj6cYr0zUIpozSrOLBmp+EFVh9ogLNx1k42fxhnTUrAU83Ty5oT4gmSUbQS3aRMBet8ec8Vq1CiuobXlyabSZYoRvIA5TcjyOEy0qQNq5UZiP0emIEArqgqZJO5up/PBbhdXJ+ForU2FZ10qzzpUn7U9IvfFTh+WXM5hDlhpr/AHTAVoBJJ72v7Yn4k7BimbrO9ISo0KBqItKkiCA3XywxlH+78sG0tmJqWhlB0r+1J3t0EYJ5fLZWeTO1gxAnlJlut/u74C0OBF+ZdCUzcNUcbCRBA679MTUjkVs7VqhAjkCqsjz/AI4BlGpRp6X8RyNJhVQCXv8ANiPI500dRXLhrxqqLJmdoNp9sazL8Go5xVcOMuqFVpqbse5k798Vn4GUrVDSqPUCkhdQBZ2Bnc2iO3pgCixkKlKspbPo9AqCKfhKAWk6pYHaCZHqcbN04YqUa6vpWmyl1KklyosNJsJJJMCDjH5D9MZqdV/Dp0yI1VRIZZgiBdoMCMXuIcKy9TOhVbxDBeotqSMwE6E1Xvew64OhmmHxa2bdmqml+hoxZE2dwhgAAcwe47DfphmXzs5x1WlU8SqhemHcAIWghhB+7c7nyGA3CPh458iqopUiWFJEVdlWZY6SL9J7DArLtUy3E2NQajTJpoUkjUeUKJvtO+Jeylo2HDeMa8jXbNk6vFNLUehiFYDaAeVgBBG4xayHEaZ4dQqsCitqoyTIUySjCb6RVUFZnSCRtjMHLeJl8qlao3h1cxVWtT2IqSYhhJPNAt1nDKWV/wDAU01swonU1CCQdLnXqj5F0we92whFbPcJr13dW0UXrOynXbS5ZYBIltBdQAYgMT7hOM5qolcQxJpUkEnoTy2/EnHoKqaWbrjSaiugqUAWnxaMAkaybFQAVJkyotN8Z3OUEzDK7HRQrgK7U1sjLMBuW7oOYqLQbW2a0S97In4zVpA0QkU64Da+oYAS8Dv1xe4h8XO70MnTZwqlSWkdOszI98Zvj9PMZTMxXAqKtL9WyGVamRAcEdIM+WM9/eWlYQ3Ny3XzGHRNm44lTp1P7wXLCNASpDHsWDrJ84IHW/vWyPETW/WovOr0kSbnRTpsD/5iXpIO+qOuMlTzTrTqikxFJgq1GJ3PQfjNsehf2fZUVOIBtINOzIm+nQgbUfNSaS/vemEwvR6zkcuadGmh3REU+ygH8sW6TCcV3rXi84kQwe+NUYlnCwwt5YWKsQIy2bV1Vu46Yh4tnFp0HYswhZlRJCyJYeiknAbKcX0ojELEdLCSLD8tsUeLcQbMO9KlU8MilruwCuCwBQmPuifcd8ceKfJI2WwdUyS138VMrQIqMzJmNTBFdCwGtWE80AREYz2derTqr4hFIEFVVSrAJ67OoMjusDF/jJesy11osMpVUvVpLWmWJMsALBp0mBgVQcZioVyysqINWh2ULbcqrjc76dt8bUWVeBUA9SorVACG+xTksuxIja1/QHBLitWpI1IsqI1VEJ0n7iCSW826nDuEcQY13QUi1RqWkMGVNBBJIlbXUtYEyYxE1ZTXZcu5oVQCF8ZpPck6iQn1JwwM/wAQyFDWWc5kMfsmnBLd7iBPbEmVdMuArU6Vdy0gHVInppFsFBTzGzZ2iz3s1wBeTO2KlTNOJ01fE0watVKQLBmgQG/qMAhwanVZqteqB0CKCFUkTpEfdJNrbfgTo5CgtE1HNQfqytMagWZySGbT0WII+uGUqlZKXJSp0KYJfVVI1u0ESZ6wTiiEepT8RqkBlaQBPIIjqLlpPbCbLQSydGjTSgxuNYqWDFnkkhVHQakgnpffHclxKo1XM5oqfF+VEIkqT9oyDpAgXMDfFXg/xJXylE5indFAoqG7GTKne7avxwVX4gqZHLVlq00cZoAmDtqBie4gzPrgEVOC/ENahWzb0QAVDFiJCQRddMfe5gREGe+K1HiqtlFpJLV69UVKjN9kIZB9AJPucVuIUqmW/UtUp06JQOttRg2I2ufobR5Cl4iFrFjNJVpkUwRBYMIB9CLk4RNm0y/Gab1aFUQKdDPAIFUQVqks3mSr/Qjth2T4ealIF6op0aVesaxhpLyRYGxBkSJtBxkdZNGm7FEo04ZV+07LADbdTPsDh2e48amhGD9alQGRrqvLQF9WPthDNBwvjdXVkWQNNGs1FW6FJkr/ANhM+mLVLjleo+by9FabkO9dSAASynS0dDKE29e+BGWpN4+Xy1Fiq0l11jq2LfOZ9DA6icU+AVf0elm6wmRNJDI781+sjtgA0Fbj1KjkqSk+JVW9NW+alqlamXeIOht1IgiehE4wnxHwdaTkKlVCBrNNyJCnpsJKzv1EHvjTfD1QNw7PGp9oKEY3lluR72vgNnM6Wp0Kzan5WRidjYrp9hF+sYLYUmgPw/WHAiPtAECFH3oNie0491/s84N+i5YOy6XqAWO605JCk9ySWPmfLHm3wjwVXzyhxrYP4hBuBRXmUx+0Sox66lU67m0ee/fAnszl8BH9Pi1sT5fNguBsYNvTGe4iWICzGsnYwQAJmfwHvi9wMAMLCy/hi+WyDQzhYHvmr4WLsVHntalKI0GaYPK4aIvBAJsRsR2gjADjfxHS1GlmcudFIkU3BIJBAPvPKZxpXddJWBESPKRHe3fptjI8bqVSz038OqmrSHaB4JiFY9+Qrf26Y8r0z+r+h43sC5jN0aLhqVWo6gEqlxoc7GOsC8eQwVesAipWy1WrWX5y0rAIgKIsoiT5nAyrxqpSgVaFN3K2fe09Y9xhlXM5msNVTMKguCpPMoE7rF+v9HHpGoYy+bha5WnQoqqyEqEzEmWWD81hBxWanRr0FNYeACNSMCXd9wSxMkC1gcDKaNSRSVp5mmTq1RLAsLL3AmDitRZHJOYqPSsAqgW0XtHTYRgCwgvB11h8toamOVvG2Jidv66YZnczmEC01qUl1X0UrAdZJjEKJldAapmGdRMUwNP5dcDRR8WoNCGnSkXJO3qdzgAv1KnMoqu1dyYC6jpuP4HHM3xJnqNSp3Z9KgiwEHYdh/LFXMU4FZqAimsDV16SJ+uLvBaVOhTXMGWqMCFBiJ798JhZX4pnmITLiQtPkO5DGZn640By36c2kVQvh01UBgYhBe3Qk7e+M1ww66xLMAEYOx73GCo4oatbM1LikUaY21my27k4BhupxN8zzBA3jgZZFMHS1MggmdgQSZ6RjKZuq61K2sfrBKMSLIvWL79Bg9lqgTK5ZX5dFWpqgwdcb23i18D/AIspNVqPVS6hgKrKJUNA/OCcIQOasWJqVFGkcqUza5ECR0AkG+8YdRzgoq7OurMEgLq3WN29TimE1JclVZhvct0/ACcP/vFFYmmlxMMSbWAH0BI9cIAll8y2XyjOdQqV2sY+wpnfe5m2G5shMoiM7AuxqhR8sNbf0jFWlmamZdTUnwkgsdhA39zGJ8vnkzGa1VbUqaswHkuy+9sDGh65ioMilFVP6xi9vtdNv62xF/d9RBTWtPhATynpPoepvODPBc2SKtfw0KrCIjGNCu13UC7X3iIv3xqK+QNqUq2jMujKwF1rU4QRHySdJ84wDSsM/B/w94SeOSFaqo0gXIp6RpnudOn09zjSZcHrHbA/g2eU5amx30AXmbWj2YFY7qcX61cBZF/687YjyZMqZitqJIg6ZWZA5jci5n7uLvAnBLfu/wARjNZWsxNVjygMeUgSPpf+GC/B8xJa243kdY/jhKWxBypmQN4GFgXWoVyxNMKV/a7+3thY15BRka9NAxAaQTAMRO/Xz3/DGZ+NcsS6VVp6wBoqLMah0PLAJFx323wazWdBmFIWSDbl/n/QxE6AoRuGtB2iIiD1/wCceRFrFUl/yIdRSaMNlHZFLJWWmrfZbmMdJ9xim6BzqqBnqVJIgiCZsfL0wU4/wUI5Zac0yvK0/aAEhvPzt+eM+KIDgEle5+6eh9jj1IzUlaNE7COSyroNdJ9LL86GxB8gd53wyrnMu5DOHZhdpPzHt5D+WKtTLVGJYsCRF9QuPL+WInzrTdVDTvEXH0xoMJJxClTJ8PL8x2180ed8Uq2YYkCrUMHcLeO3lhy0CxL1qgA6wQSfwxDQrHXFJB5Eife+AZYq5mKKKAVQEFgT8zdfO+Jszm/0ipSUU9FMRYdup/3xTrOajHxWBKWt1/DpiXIlqjMdWhVWPbthAT5goWNKgt5u09P5DFnh1dfH8EH9WG1QN2ZQIH44F5PMhNSAk6uogH3J6YscMpNTmsQABIUdWba388ABXhuYqFncG4qDw5uQ5aTA8+uCFCuEGbUtqmqkDbUdU7e2BGQoVPFK0zFZbqLEa45j2xb4HkWrVWoOQHLeIXm8r6b4Bk/xPwNKT1iBGgoVUmVAqC6+xvjO5qhVokI2hZUHtIPtM40hXxaFc1mZqn6RTBJNyIIA9YEe+A3FMq9Yh7wzaATAEiwVRMmNpwgYPWqxphEJInaev8MFOCZFdFRWUvU1JAW4EmBPe52GLhpajqaNOXQF4UCXNtNuvngmpWjSy9JQoqlwzxc3uCx6gCD7YBpERWpl1AvNA62mADLbLG4PnjQf3nTVamphregR15dOh0aZJ1XjfcYzWaaVoZYyWYirVP3pMmT2AjFkcNpvQrVCWapUR2phdgtJ9JHWV0gNPlhFmw4FxjmVbw4eovfmFNiP/wAniD8cGf0nWoIaR79fbtjHcP4gtKoEifAy4QDqzNDu3n8yme04IcH4ryQyOoZiQdJIveDHmD06Yxm90Yz7DCpNOoZsC9+1zi7wrLAuVvGkGbEbnr7fXGfHENTNoK+GpJufm1HeOoA285wa+GuJpVrVfDHKoprYWk6jt0tpH44IpWSaGpw6erWsIJ29iMdwJq8ZC1KgZ4hrA6ttI7Y5i3kS0FgCrw2BtBgPeL0zC6fxhvx7YG1snUVFFQy3dYAudgIHTb0wSaqXMsx06QABuAo/ACZ+uIWrnXTGjWQOaZ5QLjbzER548Zzb0c7dlDP8PWohy93AsTNpXcyLDGQ478Pfo9UmkivSIGnUZkRcHsQdj5dMeh5pB4QhVQtcy1wO8fMZ7DAyvkqaFAVJZwSxaSAD0CTHa57zGOiGRwev7K5tHlddFJMI6x0B/h/LEyV2CCFJA9xPn1Uz0wc+JfhTwGlCSu+0kfh5Qffa2M6aZEHWT0ib/S/scelGakkzZOxlTKsx1OVSeht9BiQ1SSKaPFrk2H0xB4QLH52I6bHDiSBsKYPrJ/jiyhxyqCBJczciw/HFp8sdBVdIDAcqnVYdSfOfpipRy2q2pgg9N/SbYlGbCoyUhY/M53jtgAbOnkpqCTaep/lgnlHRKlNXE7W3gjqBsT7YHZd0psZksAT7/wDE3w6mTrWo3LJ5fr9MMA5wZpz7lZiGm/tiTgtY062ZZTLBSARe5Pc+eBvC82dTxy6jDOdgpHXsZgg4m4RmDTLEL4qq0kC2vpveQN4wFIKVMyf0Rjpu1fxC4vBQQF2A36/TB3M5MMSzaVqIq11B+8QQwjsYn1wMr5unXyGinK+FzN5uZMAdh3xRZMwaySZeugF+b9UV3k7ERvhFFjh9WlUzdR2vQUDVCgK9QDfTtvJxRqVmqUvFBHi1qpVI3VEFx5SDhicOqOXpyKdJDDEXAPS4MEnviGmruyaAFWTSpn7oHzP5mOvrgEX88vis5sFWmygqftgBlTvEELiJalSi+hrPXTRy7JRJhgB3IEYGZMuW5Byqdybat9Z77THpizpOYqhaZZnYxqO2hRdj5FiW9h3wm6Cz0H4O47TZ3Zknxf1biAQEQAIQe4UGQO2BuZDeIml2KFiBH2RqIET0Jv6YMZXQMtSo0wpVRqPSCY37GBc9yb44clTbV4Z5aYUGQSSCSOtxc9ccE8rl0YvI30DMmFWlqaTcxcC2qC1rgbbb32jCyvF6mW1GlA1mXlOsfNYyJ7G344I53h4dAQBsQ9oADmVgD0nykz0wHzPCVWspYEsyksCIGkmQD2lb3PXChJxYk92dX4gqSxPMS0kyb2F+u4g4WFUSosKqIQFUfe6Dr6RhYHPYuRoKuYY2JCkL9kDtsexAIt1JGHU8wuiZCgiZ6zJ2tM7CfW8nAlU1alVh6nYcu59D+NsWCqgrqYFAQSt7gSDBMTFtrX3xw15MOTZZQgvLgtABk9ugPr233xNnKiGNQJqMdR8lMwO8BT+J8hinmM2aiQhKg2aIHKOixvbr1FsKm2t9RXlgWmCNURttBIH/ADgvjYFNjTdXDGSWvJvOwPl1FpN8YbjnAKlB5ZITVAPS+09VPqInHodPLrVKmmpEmNjcz6dIJ/DBTMZBqobxaRZSZYMDp0j71toj3x1YszhrwVGTR4bXGnp1IuBaO/tjiG06gvnp39LY0vxX8JnLHXTDeC3WNUEdG79IPaMZt6DAmBexiReesdselCakrR0J2c1KNtLN3hv42w6kxmQq6h1Nj+G2OGi4I6eZiMcFMXkT+0h29u2LGE6dJUUlnGrflFwTNvMe2K2SDKrPonoGPQHqB69ccy2RpsJLlY3n+WCGd4mHpChRUsB9qLx5/wA8UM4csBSYq2pjGsiAo8h3OH8LqaMvUe5d20qP5DqcNq0UdNCNoRBLmN29/fE3CyWXxTAp0pCKOrd8SykEuB8QTwf0YDmck1WPRevqYw/McQOs11P6mivgg/e1dB1IFsZ5c2ShVE5mY6qkWE9JwToZtdARDNKlzM52LdI73v7YTGhwzR0PQIK+My1HHRaa9fUjFKmzNIpAJT5grE/KkgM3mTiJKoLsdMI+7MTARTH1OJC5qEKCdLfIircjoSNgNyAfU4TYWIU1aKdEEoGLc0330gx00jV7Y1nw5wjwRWaoNLeGfmHMB0IGyybBZtPWLR/DvBnRQyqS82gFtIO5JiGY/KfKwtMmKYmm8OyuQg5pGnSxbYm5IkkenY448ublpdHNPJekS1iqkQrKsHV31t80bekeeHDPKoKAauW97E3IXzAJP9RiCuhctLaVchgfuiQPUkwP6viThvBdSMVZdUHe8R3j5fwuSPbn5JukYpssZbMwVVzrJAGnsOhnrtt/vjlZ0fMOQpUbAxA1AHw97MOSIsPwxQywI6nZubeQouQ3rI9z7dy9dj8oFzYduUydUb7mMDdOi4vwEKdSmswjtN51R0AAuJ2APvhYutQUEhHgAxBDT7wpE/1GFiuLZpRkqFF3DFWPJzEGAPMSTc9YjocWjUSwuVAJJ6yBA9bkH1x2nQb9HqkAaiVGoAAaBqJAEySQQJPXvbDQ6QrQXm5gXADTIN9t5PUY5XRztUgvwenK1CwgaSComwIMlY+1bfpfzw9cwrI+lVVCqiVuwBOxt1ImZ69LYGVaxS6wFkhRfa3ft5YrJWl/DWZY7A9DO+39ThW+vyLkFqvE1cqYIp7kW5mJ2kQRbeO+G5XNawRB3E369BHpe/mYvirnKICBV5tN7dbGTPaZsfLF/hmZVUqQAGaRqaZ6+drfl6YlPlsSdMsVueloZixDrKmF3+b5RG8RaYv1xmOIfCmWqqQF0MFNTUDtB6Da8gxFsFW4rOkq0i4gfdG0efzf79OPxxKqkMvOCDMDboNvMW/Z8saKcltMrnT0Y1vgeuHKswKgEyTEwNo3B/n1xDxP4GqU6IrKJUEqwEEhgATEHmA2JHtIvjV/3nqUpbUxLk9Tqjc9NvT1xcqcY5FVmBOoMII2F3JvOonSL98dS9TMtZWeUiknVGa24m+J8rmGlko8isOYnqMaN/hkViz0zpsXi8AEmw7SbDGYqLIIM+zD8jjux5VNaOiMkyemyUx4f+IWIuYgX/HF/iXiBShK06fZdyewjfAukkf4VO43drfnbElSqsSahd+pjb0740bLQ/NVSVWnBVQLIN2m5mNsPdS0KdAQfZX5R6n7R9/XDeF8Leq8KrQd2YdMHf7oVASvMBYEgadVoPnf1xjPIo6JlNIoZDhxquvihhRHNMXdR92YkRIHT1xoqemk+gKEE6iCZjSTEneY5Z98DKmd1so1WW3NawgAQN+a8flierxEVKjsQtiL+QjY2gzaY645cjcuzmlNyCGXqEidUSZESTHaOnp6YL1YA1K1gdKEk8xK2ubbwI8zfqc7lCSAwmDMQY62j3/hti7mlDUgGYhReGG21oBvJAE451rRMUXTmFKGACZkGQ0aYNidjH0n3s5bNsuhiQIMkWusbTO/9d8U+H5VOafsAFgLCbiAenSfQYI06KsloYCCUFj1AHaRb2Jw/uUl5LHD6i88gKhB0ADoATpvYAbWjbrgfmFqGoUpBiNtQG6sJAPZdj2k4e3iKQUFNmU8xKxdVHKBJ3MyB3id8R5isyLAHUaQJMSTHvvsJ+mG0m9lbDtfhNXMQ4k8oB0jVcbyQ0bzt0jCxQVM2yqaBKJHyzpMyZJjcnecdxtcfJoLNVdQALwAxYkD5iwtPnYSfPpfA/NrUpoHeGgBSsnY9J6kyI6gR3xdXKgUHVj8xEA9QqyCBEAkki+9sVaWYRNbs0gkwhkhZb1u1hftbpjjpdnP+RcS4dTp0FUlnqlZA0kaZWbk7yALgD64iPC/Cq8+mQLkzMr2Ewq9L3N9sLjNUV3puzwSpOtYMgkC620zaPTrgvxHNUauXBYaqpUSwBtcWLTE6SbAG53FsNNO0hqm9GXocWqGFbUAylm1HSLRLXNhaBtcnCTMNpNPdz8zDfTEwCflA79YnFum7aqgpwNZlmI+yALKDt0v79IxDm88CQAxCrKwRaZtO0iCTPf1s2tUjNkNOulBApImBTE3Dee28MLk9T2g12qlKbMImZHNsD63ZthAHX2Fbxl1nSJvYkCTYSRO0ifwxDXq62ubk3NhCm4UdibYIwt7Ds6M/rJVtRO5uYESZ8zbbpOIxVjTcEnlBHQQZA3mMdqUwoYqRDAqvWxAlr9RPXqZxDlzpHLDWMdl7C/XvHoMb8fgqgzw/NSbWm0E/tW9hb6Yn+LPg9KlMVaQAqaQYH2rmR/vgPlKyRZiQCRq9LwAPXrf8MbPKZkvSGoy0BjJ+SbLTA/dEz3DeWKi3BtmuNO6R5VleH1HcoAQOupdvIzf8MHaPCFpuEJMgwRsJ67Y0dUKKoBB6kxEwok39dIv3wG4rV/XkgmJnp/Qw/dlPfSO7ik6C9QMgYBAG2Ftl21eXUT/ADxQruxJPhqRJUgKBabNAI8xPlg7Vz1GvSQUxpq0iGebjwxuR1P8MA6VGmS51MQSVIBClmnoR8oN+8R54lLycmWDhIC8SokIGA0gyACDfz282/DznHcvQanTMQWPORpm3QR1hTq2+0O2NCvDS4VqhU06YhUXUFF9QkbmTIvJN7ycMo5QTqeSwOonubkr/M+wsDNuaWjMoZOmKpFwW+bTOnlvuRcepwcyg06tRkRM6SOl1tcgG09fLbAxcuzk6579LLvEn5o6TbrsMWqKMCQXVUYAA3JW97j8GtBJsLDGc6CrYYyNEVFcARKgwJ6GYkzeRMHoMOyqMArAhTqB+bYCYnzg++K9CuaYNMqZuwYAwREgSJE2I7/TElVmIOks4cgggBVpwJv1JM9LeeMuLsKYVo0PHChdK6YUCxm5Jk9y3Xp1Iwhw4grWLKSgCwBqGolpA6SBEmbE74F8Py7CmFphmqPIUCbTIMx06+YBxdz3ENLim4CP0AU/Ntr02iSBfbbAm6spSdFw6PmKNU180yDE9Jn+pwsdpuTdTAN9gf8AVt/XfCww5MBioWH6zUZ69hbcfakC8+XfAjO1Qaja5KrLBFaJIJGmTsCSB1tiVKupmUMNTCAekXiPWAPfHV4a4UsIjTpBYgzOpiI/ZESTa4xKjs5+xVKnI7qoCJ9kbDaPMxc+2KnFs1U08xJgjvs8f7j2xdzOSbRVVF2pkkGDLRpMxYRPS1sDny5q0bmNLKTP/dv6kn+hh15YcSKlnJOm97GD3O+KucqE1KljpA1geRsPabe2I1yjq5L8rMwIBGmxO8dFj+uuJczmUXWoEQYMncyZ/GSQZiLDbGqVdDUSsshCWOk7kdYO1u2/XYfjHUJVLxqgEAfvACfUH6YfVqq5NOCTACnyHn1vft9ccrzUH6sAwpQkDyBU+8W9MapFJERVyJUpczGoTJ6Af8YmpVQbaQdJiWJj8Ljab4o0qZCAiRygE+Qn+FsQ0WLNAPkZ/Dpvf6424p9FUHKK6+QQ0CxAC7mbKIAgWxtsjlTRyqlvnYSxjeBCg+i9+5xjvhnI/pGYWirnQvNUO3KN4ud7D3tjY/FGa0oxAFoA6f7dsY5b6OvBGvqYHylamlZ6jvUkIqqlOATqLSGc/KLCYBPmMCsv+vqMwWFT5/MSFt5kmfY4HZZSKgbV0iDv1MexknBCpWKItNYEnU8D5iTMn8B+GDjWifd7ZzWyVjUpnQU72kRbf9rv0+pLh+fFViSqAmdXKGUWnUF2jpHkL9hQbxSAsDrJmwFyxi3l/wA4uU6qoSySEMyJ5j32HW5jvhy0tESk5dhWrWY0ggVtMiSzASBJso2WegtO/nHWsnNBIBZqbAkRI5h1F5sRsB2JNZGd21AEBevRR69L/XHVeTqNQs03EkjT19yLdr4xTV0RSF4fjKo0FIkwjEAxBuBMxK79jtti7m+GEfJUVWFgSsyABuDAEkXI7+uJeCUVNSSgVBqgkwdbgwTIiJXuNvWCNVyX0lIDdSIldW4Ext9r1uBvrpo1hVFI5WKV3AqSQ2kGVZQLg9bbBuxG0HFnL5IIjFZkQdSnSRbr7EC1tp6DFlOGKisDN2nUDJgXC6SAFeYFrG56GLIytN1I/wAPZ5UhhGorebbDbrOM6Ja+AQQKyyQJAk7mCBEwCLkfhfoMR0AQHYq0iJLMSTIiALdIm5tEdsFMqy0wGC6SrRzPYpOzGQoEQIuY2BN8W0qaq+latMmmNUFammQCSCxAA5ryegm2JUXRNNkHDuAVa6a1AAmPnibAzcdiNsLBLg1VHpAhwkEggVFW4673nv2jHMCx/YOKPNcjRZagc/dUgA7dRP0nB/P1w1MMoPKrCB5nUW7ATuD5dL4XFeDjWjq4XVpCAH5iyjv3Okk9NLWxXk+I5ZzLKxOgxIMi3k17EbDzxDVrZzpUXKGbXUUs0iAdv1ZEQewE/TA+iSZVeUKglzeWu0hQN97j7o9MW1yhWpMSGTUh6WAm83Fwf+Dh+bBNVWgBQRqZbSxhACOwsFA6DzOCr7LRmn4dTZDWBqNYhqjGFnSDOkS2zdCflNsS1uH0jl6bP4hHhggIAC7QNMkyBYEGxMCcG6tBzRq0ZC0ioKNEhNPzCBfSYFu7HDOKZUtRQAsTCaVMTqB0ySNok+Ug+WN76KMjl8u2vVoKggkGfIkb77AYu8K4Y7UmRg1PTVF4GwBba39HFrL/AA94aCsSzBnCk9FBAi+8kz+PrjQ1amiAl9SibXDFV5fxT6xGLcvgX3MhV4Q71FWnEtLKBI5Wk6SNgeWPwwU4Nk1eoFenTLAAuCs7idxEdr+eDKJ4AcEyWhPMbsb9wCAR0gjrhucbQrN8oZTPnIIJPkCYHp5YVutmsZpFvgmWpUFJp00RnI1ETsOm/uOmAvxU7uy0xvOprdAR+PeOsYt8EpmuSCpUKAVMcxvePbr3jEPFtL5gGQqU3mNyzAW2+7IJP7XXCX3Oh5FxpGcyrAq5YStP5gokkk7T06z6YipVOVtucdSbDt3P+2DdDhCuTSJZEDlnaN2I+9+zYXkGD64rZj4XajV5tIQgkdWgDfaDG9iMU6o5eOrKCZwgRt6RLe528gBgjRNT9qPM6UA7c1zifJcIMM7ABQAVaZJOxG23yiQdz6xB44LSdCxsV5yI8zYb7i+JbbGo2Wqj+HzPVAiCBN599xhJVDLyAmYAYQiA+jWkm5gQScRtklq1QyRzQCSPtj1HXvgpw3KlPmg7gSZgAmJ9vz88UikrdMZwvLMYUmWEqFvaZPn947/lg3kqo1MuowdI5bE3NwbEERtPXrgdVqgMjpGu4UgHkDCJubbmwncGxmZDQYECSRp5uoJkHpEH8iMZyvwXw+A1QpaKekFylQDqdRbq02PQbdzO+IM3wWoyKU0Era7NoJE3IExa0tqgiNmGhcOzbFDTqU+X5lIViBpuBzEEkweUHvvIxOmYVkKh6mokkAtYhjAGmDpWJsDvEjfEVKLplLQOqZUU0CNqpmdJdua8zBA0gKCvTaBiPRmVbSzAJGpXUAjmiwWQWJgXt7RGDuTqLp8ICbliTIHMbAG+wB9b4uNkVgBgjHciDv7jfvbG0YprY1itAUcKy1Ylv0diQYLOFJY7lvm6k/nhYNPk1fdQYsPkMAdPxnCw+I/ZZluKf/bf5n/86mBFX5f/ACN/rfCwsc3g89hPJ/8AT0f3v4Phuf8A8St/6f8Arp4WFi49lLsIN8rf5h/1YizX/Sr/AJy/6lx3Cwl2U+isn/QP/mD/AFrihT+Sh++v547hY0+BfxIqv+HT/df82xf47/05/dT/AENhYWKfbD5OfCX+C37lP+OBud/xU/zF/wD2Y7hYrwa+AjT/AOn/APUP+gYg4h09P4nCwsZT6BdMg+IP+kT92n/HALjHy0v8r+eFhY0j+01gHuB7P/mH8xi+nzU/8wfnhYWEzJ/uLHB/8Cn6/wDuxWy/yv8AvH8xjmFi5dHWv2mt+Idqvon54pZrYetT8jhYWMJ+BTOcE3T/ACx/qbB3JfKfQYWFjWPRpDoq8R3X93+JwsLCxZZ//9k="/>
          <p:cNvSpPr>
            <a:spLocks noChangeAspect="1" noChangeArrowheads="1"/>
          </p:cNvSpPr>
          <p:nvPr/>
        </p:nvSpPr>
        <p:spPr bwMode="auto">
          <a:xfrm>
            <a:off x="169863" y="-166688"/>
            <a:ext cx="304800" cy="304801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44038" name="AutoShape 6" descr="data:image/jpeg;base64,/9j/4AAQSkZJRgABAQAAAQABAAD/2wCEAAkGBhQREBUUExQVFRUWGR0YGBgYGBocHhwYHBweHSAZIBwcHSYeGx4lGR8YHy8gIycpLSwtHR8xNTAqNScrLCkBCQoKDgwOGg8PGiwkHyQsLCwsLCwsLCwsLCkpLCwsLCwsLCksLCwsLCwsLCwsLCwsLCwsLCwsLCwsLCwsLCwsLP/AABEIAQEAxAMBIgACEQEDEQH/xAAcAAABBQEBAQAAAAAAAAAAAAAFAAIDBAYBBwj/xABGEAACAQIEBAQDBAcHAgQHAAABAhEDIQAEEjEFIkFRE2FxgQYyoUJSkbEUI2JywdHwBxUzc7Lh8TSSJIKDwhYXQ0STs8P/xAAZAQADAQEBAAAAAAAAAAAAAAAAAQIDBAX/xAApEQACAgICAQMDBAMAAAAAAAAAAQIRAyESMUEEE1EiYXEUMkKBBbHw/9oADAMBAAIRAxEAPwD23CwzXjurFGY7Cw3VhasAx2GtUA6i1/bFDjfE/AoM4jVHKO5wOyTeHRNXMHnIDNty3J0+09LYlyo1hilLZoQ47jHceZZXi9etVgBtCpPLsd42G5OnyjuBgrm/iKrlUAZYtyMold/lbpcfgSL74lTTKlhaNxjuAvw78TJm0McrjdfKY1DupwXJxoY1Q/HJxwNjobAI7OGlrxjoOFOADuFjmO4BiwsLCnAMWFOFhYAFOFOOYU4AFOFOFjmAQ7HMdGOYAPGMt/ajnVID+EZPVI/I4I//ADPzWgstOiWW5WHuvcc3TtjznLIdQCMNIvBN8cbJPqkMfKLR79seZ7sr7Ofkz0zK/wBrNQ3alTjY6dUg+Ym4wfyPxhXqMf8Awp0bhwTBHuMeb5TJVEArAIzR8w3PtsSB1xUz3xBmkJ0VCPKP54lZp3XIfJ/J7AnEnr1Cpp6RTMliZE9rjzn2GMv8V8RLkgMdKmAAdzsSfOZxYyXHlp5GklapqqVVDVYkESA0COyx9TjMJxmioYKKpK9SwI9iVE4qeX5ds9v0dxVMGZ7i9Yqy0xDSeUEjV2kztizls/UWifFICtonSRAaRMXiQLHAnPcXWY06gdgwBA9MdTiOqEBEtACgdO3lH1nBBN7Z15ZV9KfeqNP8OfEC5fNLfkAnUxk6bll5Re538wT3x6RT+LssRPigCJurj8xjxzjFMU6yaDEBA0D5WuQsjcsIEGwn8I8/nGAQIHGkECXUyZImRvYfXfbHU8jUbR43qIODa+D2tfibLHavS/7h/HE9HjuXaIr0iTsBUX+ePCklUXVzE3ibevp74n4VWKMzHTqA5SB8rHb3xmvUyumjj5s92HEaUx4lOf31/niYVQeo/EY+enqB6RBs6mffqf44dWz6sguQ6AggzcDYyOw79sX+o+w+Z9CA47j56yOd1E6qzhSIGlmtbyOK2U49maZamK1UbnUXaRHvOBeptXQ1M+jpwpx85p8cZ1CB+kVT/wCdv4m2NVlfjnM0qLa6zO5IAuCQJ3EbyLTfDfqUu0Pmj2HVjmrHj+X/ALRMxptmBUaLyqj6acWx/aBm1VGZqcMSLoLGLA+Zwl6uDdUw5o9WnHZx5flv7SczqEikVb5TpI9jDd7bYH5r+2TMJXNLwKLEGN6g/InGqzwYc0ev6sc1Y8+o/wBpjkAmgsd9ZH5qbYmP9pyrGqi9+iuD/wC3C/UY/kXNG+wsNpNKg9wD9MLGxZ8wtmVavqVAo2AUmCY6TeMXabyCD1xb/wDhBioaGWPujb/bEVfINTQsJaN7bdj6Y8bJtaOZ7BuXyjuTpJF5LbRgxlK4qAqzamHfcgeYwwMVCUhu3XsOp9SZwZTgYooTyrO5IBgeu+Cuatj7BRqGZqMGaNKgzaSPba2BiKRUa5KlSB6n+QwVy1Ndcaw3aPpBxFxah4a+IpWR8yHcT0Mdu+DGnKVHuf4/1OJY3DL2naf+/wCgDm1KqTGwJxSyWeamRUUc/Rje/kMTcR4y1RdAUID83UnyxDTyxEAW6xqE/wDPl6474Q1sPU5o+5eJhjL5hXA1KzmZeQNz2IuTJ1TvYdsTU8vKumoRGsQTGkWF2AMsYhYvHScQUGAFywa5DE8gBsbbF4sIAxaXIeCAXDAO0hwVYHSNwrEXDMADaxaMW1qjjf1dlyrWRaQPzO1r2vtsNgNhhUz+qi3z6WiL26eY388UEzlWsfDKKQJN52HQ+3TF7h9EhHpkBOqdpF49z/HHFW9nA0D61Qgn+pH9fniDP0jUBdWhyYgbG30wcPDhmCpDAECCo3k3387Yv5D4WJHyQLyzmBjLnvQfgxPDnKKdW/5Rixms3BEAFhMz7fXGm4rwjI5aPEqHWbxTVj+ZAxnc7QyzvIqMF+zq3PmYsMbJ27HQssi1jAANpM20+U4KpklFqYZj+8TH0jDU4vSoLoo0gezvcHz5TE+s4WU4lUqqykhVg62VQJnYCNsYTTl+AaHtw+8uRqF42AvaSN+tsXs6w8JQGkMJYRGxs47aT+eBGa4kAZK8pgEdT0menljS8G4JUzppLRhVVbsw5VWYv1kibdfri4w+AS8IGZJII1fLMkz8rDce/wDEYk4PwpfEq1yCWdiV1Lt1uACQP9saDM/CVTLI9NX0lnC8++iN1sRPc/ZAGNLwDhc02pZWqgRY1yrszE9WaVHflHucbxwyOj2KW2eM/EeTzbOdeoDpHyx0jBz4N4dqy2mqerFGgyo33iGBPTGk4zRXxfCY+HVptzidetewMWBtZjItc4myvClpspRRSBmVZgGMxcKSIxllk4VBoxyQcdHqlEQoHkMLCBjCx6pR5Pw/P1aI8OpdWEq56nqD0/DFJM4oqQEYuxgyeXQRcREec4MnjJemaVbLlH+y2khW8r/K2Mw402QEljcmbeV8eRNGT0MGSNDNlzzADkgfh0xFxHh+azLs5ZgpsFMgRvFt74O8TdzSRhpgLB0/SwueuAeYzSqvMtRuu4H0vjNSldB5BbcCrUuZ1IjY4tfEmblqaEgMifrIADS2krIXdQIE+uIKeY8Z+RWCKCxUNJIUSfKbWtihnK3iVTHhxOmSdJXSICk73AiLexx24F22b4vkEigWJbTI2garz2w6mqi1TWFNxpTf06n8cTKqM41IWuANDmCb2vsO+JzVfUKWuqW2jdVjaIMERjpNi/wpVAFQVBQUTo1trDOJglYOm/8AxgnlUp1NVVq9GpUUBVQo8OSYZiNlADGIgEgbDcG9VldC9JKlVvtVNIW8/ZtBgC59cHuCcXywqrSDnLUxLPWpg62ePkn7KC4Ai/vgKH1+CipmPHoqRQZiU1dpiYJkbHf8sM+Ks0tN1C7rBJHfGip8RpN4gXVW/UqKaqpWmPDpyVg/NV0QTAE6T5jAPO8FGYpLVpgyZFtjAn+fpjjyrjLfRy5I0x/wzkDVzZYQUhWPSB835Wwc4zmAoLsYDNtNhPX3wI+HeJtQ1hkXnUqAGuCNjtFr4F/EHFvGOnqrBr9Y6DGMknozCvFMnFyBUWx5lmAevpgNxyjl/AIWi1WoRylBpVD35bt6RGCvxFxPSMiaTAioCCJ2uBfzEnHM5lrs1O0NDpsR1+u+IUXjdoOjzE5h1bcqdj0+mNzlcpcUhGqA1Q+ZvH1wJ4tkdVXxGcMDZVAIIjofT8caL4dRq1UiQrMbmNhux7WUE42nNTqi3T6Is9kKaqGa5b5V+l8b8fBjU0R8rWGumimOrE/aAPyg9CemMdk0TN083Xhi1BCKYi3M0B/ZQx9Tgrnvj1Kn6FUCshAanVJuIjTuYk/a8sdGGFK2bYo1s0eYzHEsu6y1GrIGskToEzFoaI/H8MAX+JTlq5/Q8x4oZi9Sl4bC/XdduwBJtivlsyKFZMwW05aszUw7TJGwJ7iQMAqC08rxSCdaNfV5G+rqPxxvZqzRcZ+MKVUNVpoyM4iugk03T9uVGlr2YTGBuRz6CslSin6TSDBVqvIdNX2GIsQAT07xgLwiqadXNVFAA1iASZ0nVzDy2k+mNl8MqKwVlpFamsKdPysNUmfzv1E448s258Tmyy/ier4WO45j0RHAT3xHVyyt8yqfVQfzGJQccnElg6p8P5dhBoUo3soH5YpZj4JybqV8LSDvpdhP1we1YUYnhF7oKR5T8Z/DFLh6UzlEdnZxyMwYRNhpIBck2iTtjDVsiQvipTb0RCUqRuNpVgGgk2OPQfjzimniNMeGFkIiVyQSvNMoCdIZXNyd9pGPOeK5lqbsWaolVWJYLAQmbMoFgCOt8KkujRKkD3bLM+uaykyGVVHL09744OH1WhKTNU1/ZXou41HYW/LBPhFem2p6hdCVINSQJcbCI7R+GKzLVb/CzRqVWjkS0z0mwJGGMZlaFSg5L0lUMdE1CDpBm6iZPri3lapSp4au1WnTJPIgKFhcMe14Jm/niiuaqDXSei9ZmjTrB5TPT1Nt8TU89m5FMvUpq1mVEKgAwLgC/p5YBo9D4Tn864WvUoU2Bca6QAUl0maw+6xUMvnA3xj6vGKmVzBSnCrTYjS3btHePfF3IihTqgNmarosFay/KoiYI820xH3jOPXOBcPpVaEVFpV9JKq7IjF0FlZjHzbg9bYicOaonJG0eTcQVVAzCD/FUlhcwVB/j/DALKVxWUsoGtfnTy+8PLvj37M/CGUddLZenpvYArvv8sYBN/Znw4VAadN0fceHVe/TqSIxl7GuzH27PFOKU9JRtgDuAdjt+BxNk+OPSrHXqZnYFiTv3J7yDj1TinwNkVch2qimIFTmGkBptZNW97drxgb8SfBGWbMaqdYqajA/4TPpBFjKuAEgi+k9umF7bopYn5MfxCmDqCQAbg9up+mL+UyLMqJSBOqQxEkgFb8ou1pGkbzHXGpyH9nNJalVK1cPU08qQwQAC7NFyIj7Q3wQzOSoJWHjHQ9FAUGXRVAB2ccxZo8hI3OJjgfcgji+TD5r4rOWBp8PDKrBaRSrTUPIm4gkGSWJn7xxDls4MzXNDOUWDU6MCakaWHZQsAbeeNzxypmRl3o1EWtQvpzAEkHfmQC8bSL7euMxxvgbK2XzShmVIWs+kmFELzuCQw3Gq8R5Y7DZoyuSo+LlMypv4LAoSSSB1HkDGGcH4LUzGZdSxYGaauscpAkW6DSD9cFGyxetm6mUUshGjSpmdX2uUQVnqY3wO4bmFQU9cKwcIWU6YvbV6H6YliCXBuIiiuqoPGYkoYPOqoxlp2IMgQZna0TjV5fiLFsr+jvKtXphlA/+mWhpB2F5jpbfGTfKBBBIRKbOkz8x8RoPmxED2wU4OEXiOUCjlNVDfeQ2+OKSvLZzTdyo9yxzCwsekMaMIjEQfDpxJoOjAP4l+I1ywFNXUVnHICC08wXYXJuYHkcG5x458d8dNZ6ulor5XMHwiNzTgAj2IB98JlJHP77zlVEFSnSrIpqFk0yzhWggrAIN2I9zgD8QV8pWpowaoAuyabpf5FYi4HQHph+VSnWmq1Y+O8MCjBNB09msQWBB9sRNmcyyjKVPBUOY1mLmQdUjrtfE+S/AErZpAv6vVPZjqDTYk/dMfTFMqUYMIoVPshZk+e+NNVylbh4MV6L7MVgEt6TfyxUHB3zZeoaZQgBmYKBE9QtjHnhhQPrU85bxHK6oIkxJF5/L3IwV4NwHMirNYN4ZVpcuLFlKqxgxytDR5YBnPsz/AK5/FSj8q/eNgI+h9sWKWXZjppVx+ss1LXF/uybHphAg/wAM4XVehUoeCKmXRmY1gYOrk1EN0GkC22+Nn8DfEtNaNR0pugUS1MEkCs9TQsX2ZSsg9VnffM/DnBRmFKrmDl2VDqoEtzlFGpj2DEr9YxqstlcmhqZqvUppTrsrJTpMxYFYMHSdPzAEWnzxSGaw5xw4Rn0VXncOaZAFgQflYrMRAsRuMV6FFXC0KytTIHi028TlJk2Am2+3bAng/FfDrtmGqu2WqMwUMjFxJlRf7JMwVm4g4tZfOu2acaHpUUJqana4BGwExpJMiJKnytiXopIZxbOpVo6qpRRU5C6mVJUNDiRIKkAEfte+Ba592y5Ks65ii4LEiesBueJpuvSTf1wU4nm00NTZABpL6lRRIchS1pEyQGixBkQRGAeb4e9PPU0eoQgC5cXZtQIDKrgsLPcaliCMIYTzC1swctnqJpkGmKZRyAzMZDL90kGT0w7hwoLlKn6UQXoAU3YDm0HYXmD0lfujfGb4dxFcuapRqbPQdj4LAgMNi3cEbTNzi1ls8n6WUrJTNPN09WhTMHTqAvEbGP5Yomwvk+OkV6QSp4tFLbEs6VBYkxYg2IO/lEYz2Z4jVpUM9RCto1ySxHL5b9e43wX+HuDUhw6rWpvrdpBnshPKANryfQ4OZ3h5KZfQgVHUeIdIKkAaoN5E3v8AXEhZhaFRn4cGpuP1SAOrBk3MmGW1VdpU3Enth7/CoNT9CqNRM0nrUWQkglgCFM3IF2B7HDMxkMuMnngrS6VRCndU6GZG5kEgdBiDI06tLMouYgtRygSiAeYmpCqs3hhqe94Am4wxGx+GeEZLOUE15aWogbswIe4ZrMAZYap/aGDeU+CMolWnVWm6tTbUvOSAR5EnFX4J+Hjl1aprDJURDTPXSZYl+moyota2NRSN+nt+f8MUoryjnfZPGFjk4WNBFTC1XxH4mG+J/wAYys0K3xJnalPK1WooXfSQoG99z7CT7DHj6cYr0zUIpozSrOLBmp+EFVh9ogLNx1k42fxhnTUrAU83Ty5oT4gmSUbQS3aRMBet8ec8Vq1CiuobXlyabSZYoRvIA5TcjyOEy0qQNq5UZiP0emIEArqgqZJO5up/PBbhdXJ+ForU2FZ10qzzpUn7U9IvfFTh+WXM5hDlhpr/AHTAVoBJJ72v7Yn4k7BimbrO9ISo0KBqItKkiCA3XywxlH+78sG0tmJqWhlB0r+1J3t0EYJ5fLZWeTO1gxAnlJlut/u74C0OBF+ZdCUzcNUcbCRBA679MTUjkVs7VqhAjkCqsjz/AI4BlGpRp6X8RyNJhVQCXv8ANiPI500dRXLhrxqqLJmdoNp9sazL8Go5xVcOMuqFVpqbse5k798Vn4GUrVDSqPUCkhdQBZ2Bnc2iO3pgCixkKlKspbPo9AqCKfhKAWk6pYHaCZHqcbN04YqUa6vpWmyl1KklyosNJsJJJMCDjH5D9MZqdV/Dp0yI1VRIZZgiBdoMCMXuIcKy9TOhVbxDBeotqSMwE6E1Xvew64OhmmHxa2bdmqml+hoxZE2dwhgAAcwe47DfphmXzs5x1WlU8SqhemHcAIWghhB+7c7nyGA3CPh458iqopUiWFJEVdlWZY6SL9J7DArLtUy3E2NQajTJpoUkjUeUKJvtO+Jeylo2HDeMa8jXbNk6vFNLUehiFYDaAeVgBBG4xayHEaZ4dQqsCitqoyTIUySjCb6RVUFZnSCRtjMHLeJl8qlao3h1cxVWtT2IqSYhhJPNAt1nDKWV/wDAU01swonU1CCQdLnXqj5F0we92whFbPcJr13dW0UXrOynXbS5ZYBIltBdQAYgMT7hOM5qolcQxJpUkEnoTy2/EnHoKqaWbrjSaiugqUAWnxaMAkaybFQAVJkyotN8Z3OUEzDK7HRQrgK7U1sjLMBuW7oOYqLQbW2a0S97In4zVpA0QkU64Da+oYAS8Dv1xe4h8XO70MnTZwqlSWkdOszI98Zvj9PMZTMxXAqKtL9WyGVamRAcEdIM+WM9/eWlYQ3Ny3XzGHRNm44lTp1P7wXLCNASpDHsWDrJ84IHW/vWyPETW/WovOr0kSbnRTpsD/5iXpIO+qOuMlTzTrTqikxFJgq1GJ3PQfjNsehf2fZUVOIBtINOzIm+nQgbUfNSaS/vemEwvR6zkcuadGmh3REU+ygH8sW6TCcV3rXi84kQwe+NUYlnCwwt5YWKsQIy2bV1Vu46Yh4tnFp0HYswhZlRJCyJYeiknAbKcX0ojELEdLCSLD8tsUeLcQbMO9KlU8MilruwCuCwBQmPuifcd8ceKfJI2WwdUyS138VMrQIqMzJmNTBFdCwGtWE80AREYz2derTqr4hFIEFVVSrAJ67OoMjusDF/jJesy11osMpVUvVpLWmWJMsALBp0mBgVQcZioVyysqINWh2ULbcqrjc76dt8bUWVeBUA9SorVACG+xTksuxIja1/QHBLitWpI1IsqI1VEJ0n7iCSW826nDuEcQY13QUi1RqWkMGVNBBJIlbXUtYEyYxE1ZTXZcu5oVQCF8ZpPck6iQn1JwwM/wAQyFDWWc5kMfsmnBLd7iBPbEmVdMuArU6Vdy0gHVInppFsFBTzGzZ2iz3s1wBeTO2KlTNOJ01fE0watVKQLBmgQG/qMAhwanVZqteqB0CKCFUkTpEfdJNrbfgTo5CgtE1HNQfqytMagWZySGbT0WII+uGUqlZKXJSp0KYJfVVI1u0ESZ6wTiiEepT8RqkBlaQBPIIjqLlpPbCbLQSydGjTSgxuNYqWDFnkkhVHQakgnpffHclxKo1XM5oqfF+VEIkqT9oyDpAgXMDfFXg/xJXylE5indFAoqG7GTKne7avxwVX4gqZHLVlq00cZoAmDtqBie4gzPrgEVOC/ENahWzb0QAVDFiJCQRddMfe5gREGe+K1HiqtlFpJLV69UVKjN9kIZB9AJPucVuIUqmW/UtUp06JQOttRg2I2ufobR5Cl4iFrFjNJVpkUwRBYMIB9CLk4RNm0y/Gab1aFUQKdDPAIFUQVqks3mSr/Qjth2T4ealIF6op0aVesaxhpLyRYGxBkSJtBxkdZNGm7FEo04ZV+07LADbdTPsDh2e48amhGD9alQGRrqvLQF9WPthDNBwvjdXVkWQNNGs1FW6FJkr/ANhM+mLVLjleo+by9FabkO9dSAASynS0dDKE29e+BGWpN4+Xy1Fiq0l11jq2LfOZ9DA6icU+AVf0elm6wmRNJDI781+sjtgA0Fbj1KjkqSk+JVW9NW+alqlamXeIOht1IgiehE4wnxHwdaTkKlVCBrNNyJCnpsJKzv1EHvjTfD1QNw7PGp9oKEY3lluR72vgNnM6Wp0Kzan5WRidjYrp9hF+sYLYUmgPw/WHAiPtAECFH3oNie0491/s84N+i5YOy6XqAWO605JCk9ySWPmfLHm3wjwVXzyhxrYP4hBuBRXmUx+0Sox66lU67m0ee/fAnszl8BH9Pi1sT5fNguBsYNvTGe4iWICzGsnYwQAJmfwHvi9wMAMLCy/hi+WyDQzhYHvmr4WLsVHntalKI0GaYPK4aIvBAJsRsR2gjADjfxHS1GlmcudFIkU3BIJBAPvPKZxpXddJWBESPKRHe3fptjI8bqVSz038OqmrSHaB4JiFY9+Qrf26Y8r0z+r+h43sC5jN0aLhqVWo6gEqlxoc7GOsC8eQwVesAipWy1WrWX5y0rAIgKIsoiT5nAyrxqpSgVaFN3K2fe09Y9xhlXM5msNVTMKguCpPMoE7rF+v9HHpGoYy+bha5WnQoqqyEqEzEmWWD81hBxWanRr0FNYeACNSMCXd9wSxMkC1gcDKaNSRSVp5mmTq1RLAsLL3AmDitRZHJOYqPSsAqgW0XtHTYRgCwgvB11h8toamOVvG2Jidv66YZnczmEC01qUl1X0UrAdZJjEKJldAapmGdRMUwNP5dcDRR8WoNCGnSkXJO3qdzgAv1KnMoqu1dyYC6jpuP4HHM3xJnqNSp3Z9KgiwEHYdh/LFXMU4FZqAimsDV16SJ+uLvBaVOhTXMGWqMCFBiJ798JhZX4pnmITLiQtPkO5DGZn640By36c2kVQvh01UBgYhBe3Qk7e+M1ww66xLMAEYOx73GCo4oatbM1LikUaY21my27k4BhupxN8zzBA3jgZZFMHS1MggmdgQSZ6RjKZuq61K2sfrBKMSLIvWL79Bg9lqgTK5ZX5dFWpqgwdcb23i18D/AIspNVqPVS6hgKrKJUNA/OCcIQOasWJqVFGkcqUza5ECR0AkG+8YdRzgoq7OurMEgLq3WN29TimE1JclVZhvct0/ACcP/vFFYmmlxMMSbWAH0BI9cIAll8y2XyjOdQqV2sY+wpnfe5m2G5shMoiM7AuxqhR8sNbf0jFWlmamZdTUnwkgsdhA39zGJ8vnkzGa1VbUqaswHkuy+9sDGh65ioMilFVP6xi9vtdNv62xF/d9RBTWtPhATynpPoepvODPBc2SKtfw0KrCIjGNCu13UC7X3iIv3xqK+QNqUq2jMujKwF1rU4QRHySdJ84wDSsM/B/w94SeOSFaqo0gXIp6RpnudOn09zjSZcHrHbA/g2eU5amx30AXmbWj2YFY7qcX61cBZF/687YjyZMqZitqJIg6ZWZA5jci5n7uLvAnBLfu/wARjNZWsxNVjygMeUgSPpf+GC/B8xJa243kdY/jhKWxBypmQN4GFgXWoVyxNMKV/a7+3thY15BRka9NAxAaQTAMRO/Xz3/DGZ+NcsS6VVp6wBoqLMah0PLAJFx323wazWdBmFIWSDbl/n/QxE6AoRuGtB2iIiD1/wCceRFrFUl/yIdRSaMNlHZFLJWWmrfZbmMdJ9xim6BzqqBnqVJIgiCZsfL0wU4/wUI5Zac0yvK0/aAEhvPzt+eM+KIDgEle5+6eh9jj1IzUlaNE7COSyroNdJ9LL86GxB8gd53wyrnMu5DOHZhdpPzHt5D+WKtTLVGJYsCRF9QuPL+WInzrTdVDTvEXH0xoMJJxClTJ8PL8x2180ed8Uq2YYkCrUMHcLeO3lhy0CxL1qgA6wQSfwxDQrHXFJB5Eife+AZYq5mKKKAVQEFgT8zdfO+Jszm/0ipSUU9FMRYdup/3xTrOajHxWBKWt1/DpiXIlqjMdWhVWPbthAT5goWNKgt5u09P5DFnh1dfH8EH9WG1QN2ZQIH44F5PMhNSAk6uogH3J6YscMpNTmsQABIUdWba388ABXhuYqFncG4qDw5uQ5aTA8+uCFCuEGbUtqmqkDbUdU7e2BGQoVPFK0zFZbqLEa45j2xb4HkWrVWoOQHLeIXm8r6b4Bk/xPwNKT1iBGgoVUmVAqC6+xvjO5qhVokI2hZUHtIPtM40hXxaFc1mZqn6RTBJNyIIA9YEe+A3FMq9Yh7wzaATAEiwVRMmNpwgYPWqxphEJInaev8MFOCZFdFRWUvU1JAW4EmBPe52GLhpajqaNOXQF4UCXNtNuvngmpWjSy9JQoqlwzxc3uCx6gCD7YBpERWpl1AvNA62mADLbLG4PnjQf3nTVamphregR15dOh0aZJ1XjfcYzWaaVoZYyWYirVP3pMmT2AjFkcNpvQrVCWapUR2phdgtJ9JHWV0gNPlhFmw4FxjmVbw4eovfmFNiP/wAniD8cGf0nWoIaR79fbtjHcP4gtKoEifAy4QDqzNDu3n8yme04IcH4ryQyOoZiQdJIveDHmD06Yxm90Yz7DCpNOoZsC9+1zi7wrLAuVvGkGbEbnr7fXGfHENTNoK+GpJufm1HeOoA285wa+GuJpVrVfDHKoprYWk6jt0tpH44IpWSaGpw6erWsIJ29iMdwJq8ZC1KgZ4hrA6ttI7Y5i3kS0FgCrw2BtBgPeL0zC6fxhvx7YG1snUVFFQy3dYAudgIHTb0wSaqXMsx06QABuAo/ACZ+uIWrnXTGjWQOaZ5QLjbzER548Zzb0c7dlDP8PWohy93AsTNpXcyLDGQ478Pfo9UmkivSIGnUZkRcHsQdj5dMeh5pB4QhVQtcy1wO8fMZ7DAyvkqaFAVJZwSxaSAD0CTHa57zGOiGRwev7K5tHlddFJMI6x0B/h/LEyV2CCFJA9xPn1Uz0wc+JfhTwGlCSu+0kfh5Qffa2M6aZEHWT0ib/S/scelGakkzZOxlTKsx1OVSeht9BiQ1SSKaPFrk2H0xB4QLH52I6bHDiSBsKYPrJ/jiyhxyqCBJczciw/HFp8sdBVdIDAcqnVYdSfOfpipRy2q2pgg9N/SbYlGbCoyUhY/M53jtgAbOnkpqCTaep/lgnlHRKlNXE7W3gjqBsT7YHZd0psZksAT7/wDE3w6mTrWo3LJ5fr9MMA5wZpz7lZiGm/tiTgtY062ZZTLBSARe5Pc+eBvC82dTxy6jDOdgpHXsZgg4m4RmDTLEL4qq0kC2vpveQN4wFIKVMyf0Rjpu1fxC4vBQQF2A36/TB3M5MMSzaVqIq11B+8QQwjsYn1wMr5unXyGinK+FzN5uZMAdh3xRZMwaySZeugF+b9UV3k7ERvhFFjh9WlUzdR2vQUDVCgK9QDfTtvJxRqVmqUvFBHi1qpVI3VEFx5SDhicOqOXpyKdJDDEXAPS4MEnviGmruyaAFWTSpn7oHzP5mOvrgEX88vis5sFWmygqftgBlTvEELiJalSi+hrPXTRy7JRJhgB3IEYGZMuW5Byqdybat9Z77THpizpOYqhaZZnYxqO2hRdj5FiW9h3wm6Cz0H4O47TZ3Zknxf1biAQEQAIQe4UGQO2BuZDeIml2KFiBH2RqIET0Jv6YMZXQMtSo0wpVRqPSCY37GBc9yb44clTbV4Z5aYUGQSSCSOtxc9ccE8rl0YvI30DMmFWlqaTcxcC2qC1rgbbb32jCyvF6mW1GlA1mXlOsfNYyJ7G344I53h4dAQBsQ9oADmVgD0nykz0wHzPCVWspYEsyksCIGkmQD2lb3PXChJxYk92dX4gqSxPMS0kyb2F+u4g4WFUSosKqIQFUfe6Dr6RhYHPYuRoKuYY2JCkL9kDtsexAIt1JGHU8wuiZCgiZ6zJ2tM7CfW8nAlU1alVh6nYcu59D+NsWCqgrqYFAQSt7gSDBMTFtrX3xw15MOTZZQgvLgtABk9ugPr233xNnKiGNQJqMdR8lMwO8BT+J8hinmM2aiQhKg2aIHKOixvbr1FsKm2t9RXlgWmCNURttBIH/ADgvjYFNjTdXDGSWvJvOwPl1FpN8YbjnAKlB5ZITVAPS+09VPqInHodPLrVKmmpEmNjcz6dIJ/DBTMZBqobxaRZSZYMDp0j71toj3x1YszhrwVGTR4bXGnp1IuBaO/tjiG06gvnp39LY0vxX8JnLHXTDeC3WNUEdG79IPaMZt6DAmBexiReesdselCakrR0J2c1KNtLN3hv42w6kxmQq6h1Nj+G2OGi4I6eZiMcFMXkT+0h29u2LGE6dJUUlnGrflFwTNvMe2K2SDKrPonoGPQHqB69ccy2RpsJLlY3n+WCGd4mHpChRUsB9qLx5/wA8UM4csBSYq2pjGsiAo8h3OH8LqaMvUe5d20qP5DqcNq0UdNCNoRBLmN29/fE3CyWXxTAp0pCKOrd8SykEuB8QTwf0YDmck1WPRevqYw/McQOs11P6mivgg/e1dB1IFsZ5c2ShVE5mY6qkWE9JwToZtdARDNKlzM52LdI73v7YTGhwzR0PQIK+My1HHRaa9fUjFKmzNIpAJT5grE/KkgM3mTiJKoLsdMI+7MTARTH1OJC5qEKCdLfIircjoSNgNyAfU4TYWIU1aKdEEoGLc0330gx00jV7Y1nw5wjwRWaoNLeGfmHMB0IGyybBZtPWLR/DvBnRQyqS82gFtIO5JiGY/KfKwtMmKYmm8OyuQg5pGnSxbYm5IkkenY448ublpdHNPJekS1iqkQrKsHV31t80bekeeHDPKoKAauW97E3IXzAJP9RiCuhctLaVchgfuiQPUkwP6viThvBdSMVZdUHe8R3j5fwuSPbn5JukYpssZbMwVVzrJAGnsOhnrtt/vjlZ0fMOQpUbAxA1AHw97MOSIsPwxQywI6nZubeQouQ3rI9z7dy9dj8oFzYduUydUb7mMDdOi4vwEKdSmswjtN51R0AAuJ2APvhYutQUEhHgAxBDT7wpE/1GFiuLZpRkqFF3DFWPJzEGAPMSTc9YjocWjUSwuVAJJ6yBA9bkH1x2nQb9HqkAaiVGoAAaBqJAEySQQJPXvbDQ6QrQXm5gXADTIN9t5PUY5XRztUgvwenK1CwgaSComwIMlY+1bfpfzw9cwrI+lVVCqiVuwBOxt1ImZ69LYGVaxS6wFkhRfa3ft5YrJWl/DWZY7A9DO+39ThW+vyLkFqvE1cqYIp7kW5mJ2kQRbeO+G5XNawRB3E369BHpe/mYvirnKICBV5tN7dbGTPaZsfLF/hmZVUqQAGaRqaZ6+drfl6YlPlsSdMsVueloZixDrKmF3+b5RG8RaYv1xmOIfCmWqqQF0MFNTUDtB6Da8gxFsFW4rOkq0i4gfdG0efzf79OPxxKqkMvOCDMDboNvMW/Z8saKcltMrnT0Y1vgeuHKswKgEyTEwNo3B/n1xDxP4GqU6IrKJUEqwEEhgATEHmA2JHtIvjV/3nqUpbUxLk9Tqjc9NvT1xcqcY5FVmBOoMII2F3JvOonSL98dS9TMtZWeUiknVGa24m+J8rmGlko8isOYnqMaN/hkViz0zpsXi8AEmw7SbDGYqLIIM+zD8jjux5VNaOiMkyemyUx4f+IWIuYgX/HF/iXiBShK06fZdyewjfAukkf4VO43drfnbElSqsSahd+pjb0740bLQ/NVSVWnBVQLIN2m5mNsPdS0KdAQfZX5R6n7R9/XDeF8Leq8KrQd2YdMHf7oVASvMBYEgadVoPnf1xjPIo6JlNIoZDhxquvihhRHNMXdR92YkRIHT1xoqemk+gKEE6iCZjSTEneY5Z98DKmd1so1WW3NawgAQN+a8flierxEVKjsQtiL+QjY2gzaY645cjcuzmlNyCGXqEidUSZESTHaOnp6YL1YA1K1gdKEk8xK2ubbwI8zfqc7lCSAwmDMQY62j3/hti7mlDUgGYhReGG21oBvJAE451rRMUXTmFKGACZkGQ0aYNidjH0n3s5bNsuhiQIMkWusbTO/9d8U+H5VOafsAFgLCbiAenSfQYI06KsloYCCUFj1AHaRb2Jw/uUl5LHD6i88gKhB0ADoATpvYAbWjbrgfmFqGoUpBiNtQG6sJAPZdj2k4e3iKQUFNmU8xKxdVHKBJ3MyB3id8R5isyLAHUaQJMSTHvvsJ+mG0m9lbDtfhNXMQ4k8oB0jVcbyQ0bzt0jCxQVM2yqaBKJHyzpMyZJjcnecdxtcfJoLNVdQALwAxYkD5iwtPnYSfPpfA/NrUpoHeGgBSsnY9J6kyI6gR3xdXKgUHVj8xEA9QqyCBEAkki+9sVaWYRNbs0gkwhkhZb1u1hftbpjjpdnP+RcS4dTp0FUlnqlZA0kaZWbk7yALgD64iPC/Cq8+mQLkzMr2Ewq9L3N9sLjNUV3puzwSpOtYMgkC620zaPTrgvxHNUauXBYaqpUSwBtcWLTE6SbAG53FsNNO0hqm9GXocWqGFbUAylm1HSLRLXNhaBtcnCTMNpNPdz8zDfTEwCflA79YnFum7aqgpwNZlmI+yALKDt0v79IxDm88CQAxCrKwRaZtO0iCTPf1s2tUjNkNOulBApImBTE3Dee28MLk9T2g12qlKbMImZHNsD63ZthAHX2Fbxl1nSJvYkCTYSRO0ifwxDXq62ubk3NhCm4UdibYIwt7Ds6M/rJVtRO5uYESZ8zbbpOIxVjTcEnlBHQQZA3mMdqUwoYqRDAqvWxAlr9RPXqZxDlzpHLDWMdl7C/XvHoMb8fgqgzw/NSbWm0E/tW9hb6Yn+LPg9KlMVaQAqaQYH2rmR/vgPlKyRZiQCRq9LwAPXrf8MbPKZkvSGoy0BjJ+SbLTA/dEz3DeWKi3BtmuNO6R5VleH1HcoAQOupdvIzf8MHaPCFpuEJMgwRsJ67Y0dUKKoBB6kxEwok39dIv3wG4rV/XkgmJnp/Qw/dlPfSO7ik6C9QMgYBAG2Ftl21eXUT/ADxQruxJPhqRJUgKBabNAI8xPlg7Vz1GvSQUxpq0iGebjwxuR1P8MA6VGmS51MQSVIBClmnoR8oN+8R54lLycmWDhIC8SokIGA0gyACDfz282/DznHcvQanTMQWPORpm3QR1hTq2+0O2NCvDS4VqhU06YhUXUFF9QkbmTIvJN7ycMo5QTqeSwOonubkr/M+wsDNuaWjMoZOmKpFwW+bTOnlvuRcepwcyg06tRkRM6SOl1tcgG09fLbAxcuzk6579LLvEn5o6TbrsMWqKMCQXVUYAA3JW97j8GtBJsLDGc6CrYYyNEVFcARKgwJ6GYkzeRMHoMOyqMArAhTqB+bYCYnzg++K9CuaYNMqZuwYAwREgSJE2I7/TElVmIOks4cgggBVpwJv1JM9LeeMuLsKYVo0PHChdK6YUCxm5Jk9y3Xp1Iwhw4grWLKSgCwBqGolpA6SBEmbE74F8Py7CmFphmqPIUCbTIMx06+YBxdz3ENLim4CP0AU/Ntr02iSBfbbAm6spSdFw6PmKNU180yDE9Jn+pwsdpuTdTAN9gf8AVt/XfCww5MBioWH6zUZ69hbcfakC8+XfAjO1Qaja5KrLBFaJIJGmTsCSB1tiVKupmUMNTCAekXiPWAPfHV4a4UsIjTpBYgzOpiI/ZESTa4xKjs5+xVKnI7qoCJ9kbDaPMxc+2KnFs1U08xJgjvs8f7j2xdzOSbRVVF2pkkGDLRpMxYRPS1sDny5q0bmNLKTP/dv6kn+hh15YcSKlnJOm97GD3O+KucqE1KljpA1geRsPabe2I1yjq5L8rMwIBGmxO8dFj+uuJczmUXWoEQYMncyZ/GSQZiLDbGqVdDUSsshCWOk7kdYO1u2/XYfjHUJVLxqgEAfvACfUH6YfVqq5NOCTACnyHn1vft9ccrzUH6sAwpQkDyBU+8W9MapFJERVyJUpczGoTJ6Af8YmpVQbaQdJiWJj8Ljab4o0qZCAiRygE+Qn+FsQ0WLNAPkZ/Dpvf6424p9FUHKK6+QQ0CxAC7mbKIAgWxtsjlTRyqlvnYSxjeBCg+i9+5xjvhnI/pGYWirnQvNUO3KN4ud7D3tjY/FGa0oxAFoA6f7dsY5b6OvBGvqYHylamlZ6jvUkIqqlOATqLSGc/KLCYBPmMCsv+vqMwWFT5/MSFt5kmfY4HZZSKgbV0iDv1MexknBCpWKItNYEnU8D5iTMn8B+GDjWifd7ZzWyVjUpnQU72kRbf9rv0+pLh+fFViSqAmdXKGUWnUF2jpHkL9hQbxSAsDrJmwFyxi3l/wA4uU6qoSySEMyJ5j32HW5jvhy0tESk5dhWrWY0ggVtMiSzASBJso2WegtO/nHWsnNBIBZqbAkRI5h1F5sRsB2JNZGd21AEBevRR69L/XHVeTqNQs03EkjT19yLdr4xTV0RSF4fjKo0FIkwjEAxBuBMxK79jtti7m+GEfJUVWFgSsyABuDAEkXI7+uJeCUVNSSgVBqgkwdbgwTIiJXuNvWCNVyX0lIDdSIldW4Ext9r1uBvrpo1hVFI5WKV3AqSQ2kGVZQLg9bbBuxG0HFnL5IIjFZkQdSnSRbr7EC1tp6DFlOGKisDN2nUDJgXC6SAFeYFrG56GLIytN1I/wAPZ5UhhGorebbDbrOM6Ja+AQQKyyQJAk7mCBEwCLkfhfoMR0AQHYq0iJLMSTIiALdIm5tEdsFMqy0wGC6SrRzPYpOzGQoEQIuY2BN8W0qaq+latMmmNUFammQCSCxAA5ryegm2JUXRNNkHDuAVa6a1AAmPnibAzcdiNsLBLg1VHpAhwkEggVFW4673nv2jHMCx/YOKPNcjRZagc/dUgA7dRP0nB/P1w1MMoPKrCB5nUW7ATuD5dL4XFeDjWjq4XVpCAH5iyjv3Okk9NLWxXk+I5ZzLKxOgxIMi3k17EbDzxDVrZzpUXKGbXUUs0iAdv1ZEQewE/TA+iSZVeUKglzeWu0hQN97j7o9MW1yhWpMSGTUh6WAm83Fwf+Dh+bBNVWgBQRqZbSxhACOwsFA6DzOCr7LRmn4dTZDWBqNYhqjGFnSDOkS2zdCflNsS1uH0jl6bP4hHhggIAC7QNMkyBYEGxMCcG6tBzRq0ZC0ioKNEhNPzCBfSYFu7HDOKZUtRQAsTCaVMTqB0ySNok+Ug+WN76KMjl8u2vVoKggkGfIkb77AYu8K4Y7UmRg1PTVF4GwBba39HFrL/AA94aCsSzBnCk9FBAi+8kz+PrjQ1amiAl9SibXDFV5fxT6xGLcvgX3MhV4Q71FWnEtLKBI5Wk6SNgeWPwwU4Nk1eoFenTLAAuCs7idxEdr+eDKJ4AcEyWhPMbsb9wCAR0gjrhucbQrN8oZTPnIIJPkCYHp5YVutmsZpFvgmWpUFJp00RnI1ETsOm/uOmAvxU7uy0xvOprdAR+PeOsYt8EpmuSCpUKAVMcxvePbr3jEPFtL5gGQqU3mNyzAW2+7IJP7XXCX3Oh5FxpGcyrAq5YStP5gokkk7T06z6YipVOVtucdSbDt3P+2DdDhCuTSJZEDlnaN2I+9+zYXkGD64rZj4XajV5tIQgkdWgDfaDG9iMU6o5eOrKCZwgRt6RLe528gBgjRNT9qPM6UA7c1zifJcIMM7ABQAVaZJOxG23yiQdz6xB44LSdCxsV5yI8zYb7i+JbbGo2Wqj+HzPVAiCBN599xhJVDLyAmYAYQiA+jWkm5gQScRtklq1QyRzQCSPtj1HXvgpw3KlPmg7gSZgAmJ9vz88UikrdMZwvLMYUmWEqFvaZPn947/lg3kqo1MuowdI5bE3NwbEERtPXrgdVqgMjpGu4UgHkDCJubbmwncGxmZDQYECSRp5uoJkHpEH8iMZyvwXw+A1QpaKekFylQDqdRbq02PQbdzO+IM3wWoyKU0Era7NoJE3IExa0tqgiNmGhcOzbFDTqU+X5lIViBpuBzEEkweUHvvIxOmYVkKh6mokkAtYhjAGmDpWJsDvEjfEVKLplLQOqZUU0CNqpmdJdua8zBA0gKCvTaBiPRmVbSzAJGpXUAjmiwWQWJgXt7RGDuTqLp8ICbliTIHMbAG+wB9b4uNkVgBgjHciDv7jfvbG0YprY1itAUcKy1Ylv0diQYLOFJY7lvm6k/nhYNPk1fdQYsPkMAdPxnCw+I/ZZluKf/bf5n/86mBFX5f/ACN/rfCwsc3g89hPJ/8AT0f3v4Phuf8A8St/6f8Arp4WFi49lLsIN8rf5h/1YizX/Sr/AJy/6lx3Cwl2U+isn/QP/mD/AFrihT+Sh++v547hY0+BfxIqv+HT/df82xf47/05/dT/AENhYWKfbD5OfCX+C37lP+OBud/xU/zF/wD2Y7hYrwa+AjT/AOn/APUP+gYg4h09P4nCwsZT6BdMg+IP+kT92n/HALjHy0v8r+eFhY0j+01gHuB7P/mH8xi+nzU/8wfnhYWEzJ/uLHB/8Cn6/wDuxWy/yv8AvH8xjmFi5dHWv2mt+Idqvon54pZrYetT8jhYWMJ+BTOcE3T/ACx/qbB3JfKfQYWFjWPRpDoq8R3X93+JwsLCxZZ//9k="/>
          <p:cNvSpPr>
            <a:spLocks noChangeAspect="1" noChangeArrowheads="1"/>
          </p:cNvSpPr>
          <p:nvPr/>
        </p:nvSpPr>
        <p:spPr bwMode="auto">
          <a:xfrm>
            <a:off x="169863" y="-166688"/>
            <a:ext cx="304800" cy="304801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44040" name="Picture 8" descr="http://www.harvestofhistory.org/assets/object-images/main/dominiq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191000"/>
            <a:ext cx="1866900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Incomplete Dominance</a:t>
            </a:r>
          </a:p>
        </p:txBody>
      </p:sp>
      <p:sp>
        <p:nvSpPr>
          <p:cNvPr id="14339" name="Content Placeholder 10"/>
          <p:cNvSpPr>
            <a:spLocks noGrp="1"/>
          </p:cNvSpPr>
          <p:nvPr>
            <p:ph idx="1"/>
          </p:nvPr>
        </p:nvSpPr>
        <p:spPr>
          <a:xfrm>
            <a:off x="1235075" y="1584325"/>
            <a:ext cx="7680325" cy="495617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mtClean="0"/>
              <a:t>	In four o’clock flowers, red petals and white petals are incompletely dominant.  Show a cross between a red four o’clock and a white four o’clock</a:t>
            </a:r>
          </a:p>
          <a:p>
            <a:pPr>
              <a:buFontTx/>
              <a:buNone/>
            </a:pPr>
            <a:endParaRPr lang="en-US" altLang="en-US" smtClean="0"/>
          </a:p>
          <a:p>
            <a:pPr>
              <a:buFontTx/>
              <a:buNone/>
            </a:pPr>
            <a:r>
              <a:rPr lang="en-US" altLang="en-US" smtClean="0"/>
              <a:t>						  Heterozygote:</a:t>
            </a:r>
          </a:p>
          <a:p>
            <a:pPr>
              <a:buFontTx/>
              <a:buNone/>
            </a:pPr>
            <a:r>
              <a:rPr lang="en-US" altLang="en-US" smtClean="0"/>
              <a:t>						   </a:t>
            </a:r>
          </a:p>
          <a:p>
            <a:pPr>
              <a:buFontTx/>
              <a:buNone/>
            </a:pPr>
            <a:endParaRPr lang="en-US" altLang="en-US" smtClean="0"/>
          </a:p>
        </p:txBody>
      </p:sp>
      <p:grpSp>
        <p:nvGrpSpPr>
          <p:cNvPr id="14340" name="Group 8"/>
          <p:cNvGrpSpPr>
            <a:grpSpLocks/>
          </p:cNvGrpSpPr>
          <p:nvPr/>
        </p:nvGrpSpPr>
        <p:grpSpPr bwMode="auto">
          <a:xfrm>
            <a:off x="2133600" y="3276600"/>
            <a:ext cx="3352800" cy="2514600"/>
            <a:chOff x="3886200" y="3276600"/>
            <a:chExt cx="3352800" cy="2514600"/>
          </a:xfrm>
        </p:grpSpPr>
        <p:sp>
          <p:nvSpPr>
            <p:cNvPr id="4" name="Rectangle 3"/>
            <p:cNvSpPr/>
            <p:nvPr/>
          </p:nvSpPr>
          <p:spPr bwMode="auto">
            <a:xfrm>
              <a:off x="3886200" y="3276600"/>
              <a:ext cx="3352800" cy="2514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cxnSp>
          <p:nvCxnSpPr>
            <p:cNvPr id="14345" name="Straight Connector 5"/>
            <p:cNvCxnSpPr>
              <a:cxnSpLocks noChangeShapeType="1"/>
              <a:stCxn id="4" idx="0"/>
              <a:endCxn id="4" idx="2"/>
            </p:cNvCxnSpPr>
            <p:nvPr/>
          </p:nvCxnSpPr>
          <p:spPr bwMode="auto">
            <a:xfrm>
              <a:off x="5562600" y="3276600"/>
              <a:ext cx="0" cy="2514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46" name="Straight Connector 7"/>
            <p:cNvCxnSpPr>
              <a:cxnSpLocks noChangeShapeType="1"/>
              <a:stCxn id="4" idx="1"/>
              <a:endCxn id="4" idx="3"/>
            </p:cNvCxnSpPr>
            <p:nvPr/>
          </p:nvCxnSpPr>
          <p:spPr bwMode="auto">
            <a:xfrm>
              <a:off x="3886200" y="4533900"/>
              <a:ext cx="33528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4036" name="AutoShape 4" descr="data:image/jpeg;base64,/9j/4AAQSkZJRgABAQAAAQABAAD/2wCEAAkGBhQREBUUExQVFRUWGR0YGBgYGBocHhwYHBweHSAZIBwcHSYeGx4lGR8YHy8gIycpLSwtHR8xNTAqNScrLCkBCQoKDgwOGg8PGiwkHyQsLCwsLCwsLCwsLCkpLCwsLCwsLCksLCwsLCwsLCwsLCwsLCwsLCwsLCwsLCwsLCwsLP/AABEIAQEAxAMBIgACEQEDEQH/xAAcAAABBQEBAQAAAAAAAAAAAAAFAAIDBAYBBwj/xABGEAACAQIEBAQDBAcHAgQHAAABAhEDIQAEEjEFIkFRE2FxgQYyoUJSkbEUI2JywdHwBxUzc7Lh8TSSJIKDwhYXQ0STs8P/xAAZAQADAQEBAAAAAAAAAAAAAAAAAQIDBAX/xAApEQACAgICAQMDBAMAAAAAAAAAAQIRAyESMUEEE1EiYXEUMkKBBbHw/9oADAMBAAIRAxEAPwD23CwzXjurFGY7Cw3VhasAx2GtUA6i1/bFDjfE/AoM4jVHKO5wOyTeHRNXMHnIDNty3J0+09LYlyo1hilLZoQ47jHceZZXi9etVgBtCpPLsd42G5OnyjuBgrm/iKrlUAZYtyMold/lbpcfgSL74lTTKlhaNxjuAvw78TJm0McrjdfKY1DupwXJxoY1Q/HJxwNjobAI7OGlrxjoOFOADuFjmO4BiwsLCnAMWFOFhYAFOFOOYU4AFOFOFjmAQ7HMdGOYAPGMt/ajnVID+EZPVI/I4I//ADPzWgstOiWW5WHuvcc3TtjznLIdQCMNIvBN8cbJPqkMfKLR79seZ7sr7Ofkz0zK/wBrNQ3alTjY6dUg+Ym4wfyPxhXqMf8Awp0bhwTBHuMeb5TJVEArAIzR8w3PtsSB1xUz3xBmkJ0VCPKP54lZp3XIfJ/J7AnEnr1Cpp6RTMliZE9rjzn2GMv8V8RLkgMdKmAAdzsSfOZxYyXHlp5GklapqqVVDVYkESA0COyx9TjMJxmioYKKpK9SwI9iVE4qeX5ds9v0dxVMGZ7i9Yqy0xDSeUEjV2kztizls/UWifFICtonSRAaRMXiQLHAnPcXWY06gdgwBA9MdTiOqEBEtACgdO3lH1nBBN7Z15ZV9KfeqNP8OfEC5fNLfkAnUxk6bll5Re538wT3x6RT+LssRPigCJurj8xjxzjFMU6yaDEBA0D5WuQsjcsIEGwn8I8/nGAQIHGkECXUyZImRvYfXfbHU8jUbR43qIODa+D2tfibLHavS/7h/HE9HjuXaIr0iTsBUX+ePCklUXVzE3ibevp74n4VWKMzHTqA5SB8rHb3xmvUyumjj5s92HEaUx4lOf31/niYVQeo/EY+enqB6RBs6mffqf44dWz6sguQ6AggzcDYyOw79sX+o+w+Z9CA47j56yOd1E6qzhSIGlmtbyOK2U49maZamK1UbnUXaRHvOBeptXQ1M+jpwpx85p8cZ1CB+kVT/wCdv4m2NVlfjnM0qLa6zO5IAuCQJ3EbyLTfDfqUu0Pmj2HVjmrHj+X/ALRMxptmBUaLyqj6acWx/aBm1VGZqcMSLoLGLA+Zwl6uDdUw5o9WnHZx5flv7SczqEikVb5TpI9jDd7bYH5r+2TMJXNLwKLEGN6g/InGqzwYc0ev6sc1Y8+o/wBpjkAmgsd9ZH5qbYmP9pyrGqi9+iuD/wC3C/UY/kXNG+wsNpNKg9wD9MLGxZ8wtmVavqVAo2AUmCY6TeMXabyCD1xb/wDhBioaGWPujb/bEVfINTQsJaN7bdj6Y8bJtaOZ7BuXyjuTpJF5LbRgxlK4qAqzamHfcgeYwwMVCUhu3XsOp9SZwZTgYooTyrO5IBgeu+Cuatj7BRqGZqMGaNKgzaSPba2BiKRUa5KlSB6n+QwVy1Ndcaw3aPpBxFxah4a+IpWR8yHcT0Mdu+DGnKVHuf4/1OJY3DL2naf+/wCgDm1KqTGwJxSyWeamRUUc/Rje/kMTcR4y1RdAUID83UnyxDTyxEAW6xqE/wDPl6474Q1sPU5o+5eJhjL5hXA1KzmZeQNz2IuTJ1TvYdsTU8vKumoRGsQTGkWF2AMsYhYvHScQUGAFywa5DE8gBsbbF4sIAxaXIeCAXDAO0hwVYHSNwrEXDMADaxaMW1qjjf1dlyrWRaQPzO1r2vtsNgNhhUz+qi3z6WiL26eY388UEzlWsfDKKQJN52HQ+3TF7h9EhHpkBOqdpF49z/HHFW9nA0D61Qgn+pH9fniDP0jUBdWhyYgbG30wcPDhmCpDAECCo3k3387Yv5D4WJHyQLyzmBjLnvQfgxPDnKKdW/5Rixms3BEAFhMz7fXGm4rwjI5aPEqHWbxTVj+ZAxnc7QyzvIqMF+zq3PmYsMbJ27HQssi1jAANpM20+U4KpklFqYZj+8TH0jDU4vSoLoo0gezvcHz5TE+s4WU4lUqqykhVg62VQJnYCNsYTTl+AaHtw+8uRqF42AvaSN+tsXs6w8JQGkMJYRGxs47aT+eBGa4kAZK8pgEdT0menljS8G4JUzppLRhVVbsw5VWYv1kibdfri4w+AS8IGZJII1fLMkz8rDce/wDEYk4PwpfEq1yCWdiV1Lt1uACQP9saDM/CVTLI9NX0lnC8++iN1sRPc/ZAGNLwDhc02pZWqgRY1yrszE9WaVHflHucbxwyOj2KW2eM/EeTzbOdeoDpHyx0jBz4N4dqy2mqerFGgyo33iGBPTGk4zRXxfCY+HVptzidetewMWBtZjItc4myvClpspRRSBmVZgGMxcKSIxllk4VBoxyQcdHqlEQoHkMLCBjCx6pR5Pw/P1aI8OpdWEq56nqD0/DFJM4oqQEYuxgyeXQRcREec4MnjJemaVbLlH+y2khW8r/K2Mw402QEljcmbeV8eRNGT0MGSNDNlzzADkgfh0xFxHh+azLs5ZgpsFMgRvFt74O8TdzSRhpgLB0/SwueuAeYzSqvMtRuu4H0vjNSldB5BbcCrUuZ1IjY4tfEmblqaEgMifrIADS2krIXdQIE+uIKeY8Z+RWCKCxUNJIUSfKbWtihnK3iVTHhxOmSdJXSICk73AiLexx24F22b4vkEigWJbTI2garz2w6mqi1TWFNxpTf06n8cTKqM41IWuANDmCb2vsO+JzVfUKWuqW2jdVjaIMERjpNi/wpVAFQVBQUTo1trDOJglYOm/8AxgnlUp1NVVq9GpUUBVQo8OSYZiNlADGIgEgbDcG9VldC9JKlVvtVNIW8/ZtBgC59cHuCcXywqrSDnLUxLPWpg62ePkn7KC4Ai/vgKH1+CipmPHoqRQZiU1dpiYJkbHf8sM+Ks0tN1C7rBJHfGip8RpN4gXVW/UqKaqpWmPDpyVg/NV0QTAE6T5jAPO8FGYpLVpgyZFtjAn+fpjjyrjLfRy5I0x/wzkDVzZYQUhWPSB835Wwc4zmAoLsYDNtNhPX3wI+HeJtQ1hkXnUqAGuCNjtFr4F/EHFvGOnqrBr9Y6DGMknozCvFMnFyBUWx5lmAevpgNxyjl/AIWi1WoRylBpVD35bt6RGCvxFxPSMiaTAioCCJ2uBfzEnHM5lrs1O0NDpsR1+u+IUXjdoOjzE5h1bcqdj0+mNzlcpcUhGqA1Q+ZvH1wJ4tkdVXxGcMDZVAIIjofT8caL4dRq1UiQrMbmNhux7WUE42nNTqi3T6Is9kKaqGa5b5V+l8b8fBjU0R8rWGumimOrE/aAPyg9CemMdk0TN083Xhi1BCKYi3M0B/ZQx9Tgrnvj1Kn6FUCshAanVJuIjTuYk/a8sdGGFK2bYo1s0eYzHEsu6y1GrIGskToEzFoaI/H8MAX+JTlq5/Q8x4oZi9Sl4bC/XdduwBJtivlsyKFZMwW05aszUw7TJGwJ7iQMAqC08rxSCdaNfV5G+rqPxxvZqzRcZ+MKVUNVpoyM4iugk03T9uVGlr2YTGBuRz6CslSin6TSDBVqvIdNX2GIsQAT07xgLwiqadXNVFAA1iASZ0nVzDy2k+mNl8MqKwVlpFamsKdPysNUmfzv1E448s258Tmyy/ier4WO45j0RHAT3xHVyyt8yqfVQfzGJQccnElg6p8P5dhBoUo3soH5YpZj4JybqV8LSDvpdhP1we1YUYnhF7oKR5T8Z/DFLh6UzlEdnZxyMwYRNhpIBck2iTtjDVsiQvipTb0RCUqRuNpVgGgk2OPQfjzimniNMeGFkIiVyQSvNMoCdIZXNyd9pGPOeK5lqbsWaolVWJYLAQmbMoFgCOt8KkujRKkD3bLM+uaykyGVVHL09744OH1WhKTNU1/ZXou41HYW/LBPhFem2p6hdCVINSQJcbCI7R+GKzLVb/CzRqVWjkS0z0mwJGGMZlaFSg5L0lUMdE1CDpBm6iZPri3lapSp4au1WnTJPIgKFhcMe14Jm/niiuaqDXSei9ZmjTrB5TPT1Nt8TU89m5FMvUpq1mVEKgAwLgC/p5YBo9D4Tn864WvUoU2Bca6QAUl0maw+6xUMvnA3xj6vGKmVzBSnCrTYjS3btHePfF3IihTqgNmarosFay/KoiYI820xH3jOPXOBcPpVaEVFpV9JKq7IjF0FlZjHzbg9bYicOaonJG0eTcQVVAzCD/FUlhcwVB/j/DALKVxWUsoGtfnTy+8PLvj37M/CGUddLZenpvYArvv8sYBN/Znw4VAadN0fceHVe/TqSIxl7GuzH27PFOKU9JRtgDuAdjt+BxNk+OPSrHXqZnYFiTv3J7yDj1TinwNkVch2qimIFTmGkBptZNW97drxgb8SfBGWbMaqdYqajA/4TPpBFjKuAEgi+k9umF7bopYn5MfxCmDqCQAbg9up+mL+UyLMqJSBOqQxEkgFb8ou1pGkbzHXGpyH9nNJalVK1cPU08qQwQAC7NFyIj7Q3wQzOSoJWHjHQ9FAUGXRVAB2ccxZo8hI3OJjgfcgji+TD5r4rOWBp8PDKrBaRSrTUPIm4gkGSWJn7xxDls4MzXNDOUWDU6MCakaWHZQsAbeeNzxypmRl3o1EWtQvpzAEkHfmQC8bSL7euMxxvgbK2XzShmVIWs+kmFELzuCQw3Gq8R5Y7DZoyuSo+LlMypv4LAoSSSB1HkDGGcH4LUzGZdSxYGaauscpAkW6DSD9cFGyxetm6mUUshGjSpmdX2uUQVnqY3wO4bmFQU9cKwcIWU6YvbV6H6YliCXBuIiiuqoPGYkoYPOqoxlp2IMgQZna0TjV5fiLFsr+jvKtXphlA/+mWhpB2F5jpbfGTfKBBBIRKbOkz8x8RoPmxED2wU4OEXiOUCjlNVDfeQ2+OKSvLZzTdyo9yxzCwsekMaMIjEQfDpxJoOjAP4l+I1ywFNXUVnHICC08wXYXJuYHkcG5x458d8dNZ6ulor5XMHwiNzTgAj2IB98JlJHP77zlVEFSnSrIpqFk0yzhWggrAIN2I9zgD8QV8pWpowaoAuyabpf5FYi4HQHph+VSnWmq1Y+O8MCjBNB09msQWBB9sRNmcyyjKVPBUOY1mLmQdUjrtfE+S/AErZpAv6vVPZjqDTYk/dMfTFMqUYMIoVPshZk+e+NNVylbh4MV6L7MVgEt6TfyxUHB3zZeoaZQgBmYKBE9QtjHnhhQPrU85bxHK6oIkxJF5/L3IwV4NwHMirNYN4ZVpcuLFlKqxgxytDR5YBnPsz/AK5/FSj8q/eNgI+h9sWKWXZjppVx+ss1LXF/uybHphAg/wAM4XVehUoeCKmXRmY1gYOrk1EN0GkC22+Nn8DfEtNaNR0pugUS1MEkCs9TQsX2ZSsg9VnffM/DnBRmFKrmDl2VDqoEtzlFGpj2DEr9YxqstlcmhqZqvUppTrsrJTpMxYFYMHSdPzAEWnzxSGaw5xw4Rn0VXncOaZAFgQflYrMRAsRuMV6FFXC0KytTIHi028TlJk2Am2+3bAng/FfDrtmGqu2WqMwUMjFxJlRf7JMwVm4g4tZfOu2acaHpUUJqana4BGwExpJMiJKnytiXopIZxbOpVo6qpRRU5C6mVJUNDiRIKkAEfte+Ba592y5Ks65ii4LEiesBueJpuvSTf1wU4nm00NTZABpL6lRRIchS1pEyQGixBkQRGAeb4e9PPU0eoQgC5cXZtQIDKrgsLPcaliCMIYTzC1swctnqJpkGmKZRyAzMZDL90kGT0w7hwoLlKn6UQXoAU3YDm0HYXmD0lfujfGb4dxFcuapRqbPQdj4LAgMNi3cEbTNzi1ls8n6WUrJTNPN09WhTMHTqAvEbGP5Yomwvk+OkV6QSp4tFLbEs6VBYkxYg2IO/lEYz2Z4jVpUM9RCto1ySxHL5b9e43wX+HuDUhw6rWpvrdpBnshPKANryfQ4OZ3h5KZfQgVHUeIdIKkAaoN5E3v8AXEhZhaFRn4cGpuP1SAOrBk3MmGW1VdpU3Enth7/CoNT9CqNRM0nrUWQkglgCFM3IF2B7HDMxkMuMnngrS6VRCndU6GZG5kEgdBiDI06tLMouYgtRygSiAeYmpCqs3hhqe94Am4wxGx+GeEZLOUE15aWogbswIe4ZrMAZYap/aGDeU+CMolWnVWm6tTbUvOSAR5EnFX4J+Hjl1aprDJURDTPXSZYl+moyota2NRSN+nt+f8MUoryjnfZPGFjk4WNBFTC1XxH4mG+J/wAYys0K3xJnalPK1WooXfSQoG99z7CT7DHj6cYr0zUIpozSrOLBmp+EFVh9ogLNx1k42fxhnTUrAU83Ty5oT4gmSUbQS3aRMBet8ec8Vq1CiuobXlyabSZYoRvIA5TcjyOEy0qQNq5UZiP0emIEArqgqZJO5up/PBbhdXJ+ForU2FZ10qzzpUn7U9IvfFTh+WXM5hDlhpr/AHTAVoBJJ72v7Yn4k7BimbrO9ISo0KBqItKkiCA3XywxlH+78sG0tmJqWhlB0r+1J3t0EYJ5fLZWeTO1gxAnlJlut/u74C0OBF+ZdCUzcNUcbCRBA679MTUjkVs7VqhAjkCqsjz/AI4BlGpRp6X8RyNJhVQCXv8ANiPI500dRXLhrxqqLJmdoNp9sazL8Go5xVcOMuqFVpqbse5k798Vn4GUrVDSqPUCkhdQBZ2Bnc2iO3pgCixkKlKspbPo9AqCKfhKAWk6pYHaCZHqcbN04YqUa6vpWmyl1KklyosNJsJJJMCDjH5D9MZqdV/Dp0yI1VRIZZgiBdoMCMXuIcKy9TOhVbxDBeotqSMwE6E1Xvew64OhmmHxa2bdmqml+hoxZE2dwhgAAcwe47DfphmXzs5x1WlU8SqhemHcAIWghhB+7c7nyGA3CPh458iqopUiWFJEVdlWZY6SL9J7DArLtUy3E2NQajTJpoUkjUeUKJvtO+Jeylo2HDeMa8jXbNk6vFNLUehiFYDaAeVgBBG4xayHEaZ4dQqsCitqoyTIUySjCb6RVUFZnSCRtjMHLeJl8qlao3h1cxVWtT2IqSYhhJPNAt1nDKWV/wDAU01swonU1CCQdLnXqj5F0we92whFbPcJr13dW0UXrOynXbS5ZYBIltBdQAYgMT7hOM5qolcQxJpUkEnoTy2/EnHoKqaWbrjSaiugqUAWnxaMAkaybFQAVJkyotN8Z3OUEzDK7HRQrgK7U1sjLMBuW7oOYqLQbW2a0S97In4zVpA0QkU64Da+oYAS8Dv1xe4h8XO70MnTZwqlSWkdOszI98Zvj9PMZTMxXAqKtL9WyGVamRAcEdIM+WM9/eWlYQ3Ny3XzGHRNm44lTp1P7wXLCNASpDHsWDrJ84IHW/vWyPETW/WovOr0kSbnRTpsD/5iXpIO+qOuMlTzTrTqikxFJgq1GJ3PQfjNsehf2fZUVOIBtINOzIm+nQgbUfNSaS/vemEwvR6zkcuadGmh3REU+ygH8sW6TCcV3rXi84kQwe+NUYlnCwwt5YWKsQIy2bV1Vu46Yh4tnFp0HYswhZlRJCyJYeiknAbKcX0ojELEdLCSLD8tsUeLcQbMO9KlU8MilruwCuCwBQmPuifcd8ceKfJI2WwdUyS138VMrQIqMzJmNTBFdCwGtWE80AREYz2derTqr4hFIEFVVSrAJ67OoMjusDF/jJesy11osMpVUvVpLWmWJMsALBp0mBgVQcZioVyysqINWh2ULbcqrjc76dt8bUWVeBUA9SorVACG+xTksuxIja1/QHBLitWpI1IsqI1VEJ0n7iCSW826nDuEcQY13QUi1RqWkMGVNBBJIlbXUtYEyYxE1ZTXZcu5oVQCF8ZpPck6iQn1JwwM/wAQyFDWWc5kMfsmnBLd7iBPbEmVdMuArU6Vdy0gHVInppFsFBTzGzZ2iz3s1wBeTO2KlTNOJ01fE0watVKQLBmgQG/qMAhwanVZqteqB0CKCFUkTpEfdJNrbfgTo5CgtE1HNQfqytMagWZySGbT0WII+uGUqlZKXJSp0KYJfVVI1u0ESZ6wTiiEepT8RqkBlaQBPIIjqLlpPbCbLQSydGjTSgxuNYqWDFnkkhVHQakgnpffHclxKo1XM5oqfF+VEIkqT9oyDpAgXMDfFXg/xJXylE5indFAoqG7GTKne7avxwVX4gqZHLVlq00cZoAmDtqBie4gzPrgEVOC/ENahWzb0QAVDFiJCQRddMfe5gREGe+K1HiqtlFpJLV69UVKjN9kIZB9AJPucVuIUqmW/UtUp06JQOttRg2I2ufobR5Cl4iFrFjNJVpkUwRBYMIB9CLk4RNm0y/Gab1aFUQKdDPAIFUQVqks3mSr/Qjth2T4ealIF6op0aVesaxhpLyRYGxBkSJtBxkdZNGm7FEo04ZV+07LADbdTPsDh2e48amhGD9alQGRrqvLQF9WPthDNBwvjdXVkWQNNGs1FW6FJkr/ANhM+mLVLjleo+by9FabkO9dSAASynS0dDKE29e+BGWpN4+Xy1Fiq0l11jq2LfOZ9DA6icU+AVf0elm6wmRNJDI781+sjtgA0Fbj1KjkqSk+JVW9NW+alqlamXeIOht1IgiehE4wnxHwdaTkKlVCBrNNyJCnpsJKzv1EHvjTfD1QNw7PGp9oKEY3lluR72vgNnM6Wp0Kzan5WRidjYrp9hF+sYLYUmgPw/WHAiPtAECFH3oNie0491/s84N+i5YOy6XqAWO605JCk9ySWPmfLHm3wjwVXzyhxrYP4hBuBRXmUx+0Sox66lU67m0ee/fAnszl8BH9Pi1sT5fNguBsYNvTGe4iWICzGsnYwQAJmfwHvi9wMAMLCy/hi+WyDQzhYHvmr4WLsVHntalKI0GaYPK4aIvBAJsRsR2gjADjfxHS1GlmcudFIkU3BIJBAPvPKZxpXddJWBESPKRHe3fptjI8bqVSz038OqmrSHaB4JiFY9+Qrf26Y8r0z+r+h43sC5jN0aLhqVWo6gEqlxoc7GOsC8eQwVesAipWy1WrWX5y0rAIgKIsoiT5nAyrxqpSgVaFN3K2fe09Y9xhlXM5msNVTMKguCpPMoE7rF+v9HHpGoYy+bha5WnQoqqyEqEzEmWWD81hBxWanRr0FNYeACNSMCXd9wSxMkC1gcDKaNSRSVp5mmTq1RLAsLL3AmDitRZHJOYqPSsAqgW0XtHTYRgCwgvB11h8toamOVvG2Jidv66YZnczmEC01qUl1X0UrAdZJjEKJldAapmGdRMUwNP5dcDRR8WoNCGnSkXJO3qdzgAv1KnMoqu1dyYC6jpuP4HHM3xJnqNSp3Z9KgiwEHYdh/LFXMU4FZqAimsDV16SJ+uLvBaVOhTXMGWqMCFBiJ798JhZX4pnmITLiQtPkO5DGZn640By36c2kVQvh01UBgYhBe3Qk7e+M1ww66xLMAEYOx73GCo4oatbM1LikUaY21my27k4BhupxN8zzBA3jgZZFMHS1MggmdgQSZ6RjKZuq61K2sfrBKMSLIvWL79Bg9lqgTK5ZX5dFWpqgwdcb23i18D/AIspNVqPVS6hgKrKJUNA/OCcIQOasWJqVFGkcqUza5ECR0AkG+8YdRzgoq7OurMEgLq3WN29TimE1JclVZhvct0/ACcP/vFFYmmlxMMSbWAH0BI9cIAll8y2XyjOdQqV2sY+wpnfe5m2G5shMoiM7AuxqhR8sNbf0jFWlmamZdTUnwkgsdhA39zGJ8vnkzGa1VbUqaswHkuy+9sDGh65ioMilFVP6xi9vtdNv62xF/d9RBTWtPhATynpPoepvODPBc2SKtfw0KrCIjGNCu13UC7X3iIv3xqK+QNqUq2jMujKwF1rU4QRHySdJ84wDSsM/B/w94SeOSFaqo0gXIp6RpnudOn09zjSZcHrHbA/g2eU5amx30AXmbWj2YFY7qcX61cBZF/687YjyZMqZitqJIg6ZWZA5jci5n7uLvAnBLfu/wARjNZWsxNVjygMeUgSPpf+GC/B8xJa243kdY/jhKWxBypmQN4GFgXWoVyxNMKV/a7+3thY15BRka9NAxAaQTAMRO/Xz3/DGZ+NcsS6VVp6wBoqLMah0PLAJFx323wazWdBmFIWSDbl/n/QxE6AoRuGtB2iIiD1/wCceRFrFUl/yIdRSaMNlHZFLJWWmrfZbmMdJ9xim6BzqqBnqVJIgiCZsfL0wU4/wUI5Zac0yvK0/aAEhvPzt+eM+KIDgEle5+6eh9jj1IzUlaNE7COSyroNdJ9LL86GxB8gd53wyrnMu5DOHZhdpPzHt5D+WKtTLVGJYsCRF9QuPL+WInzrTdVDTvEXH0xoMJJxClTJ8PL8x2180ed8Uq2YYkCrUMHcLeO3lhy0CxL1qgA6wQSfwxDQrHXFJB5Eife+AZYq5mKKKAVQEFgT8zdfO+Jszm/0ipSUU9FMRYdup/3xTrOajHxWBKWt1/DpiXIlqjMdWhVWPbthAT5goWNKgt5u09P5DFnh1dfH8EH9WG1QN2ZQIH44F5PMhNSAk6uogH3J6YscMpNTmsQABIUdWba388ABXhuYqFncG4qDw5uQ5aTA8+uCFCuEGbUtqmqkDbUdU7e2BGQoVPFK0zFZbqLEa45j2xb4HkWrVWoOQHLeIXm8r6b4Bk/xPwNKT1iBGgoVUmVAqC6+xvjO5qhVokI2hZUHtIPtM40hXxaFc1mZqn6RTBJNyIIA9YEe+A3FMq9Yh7wzaATAEiwVRMmNpwgYPWqxphEJInaev8MFOCZFdFRWUvU1JAW4EmBPe52GLhpajqaNOXQF4UCXNtNuvngmpWjSy9JQoqlwzxc3uCx6gCD7YBpERWpl1AvNA62mADLbLG4PnjQf3nTVamphregR15dOh0aZJ1XjfcYzWaaVoZYyWYirVP3pMmT2AjFkcNpvQrVCWapUR2phdgtJ9JHWV0gNPlhFmw4FxjmVbw4eovfmFNiP/wAniD8cGf0nWoIaR79fbtjHcP4gtKoEifAy4QDqzNDu3n8yme04IcH4ryQyOoZiQdJIveDHmD06Yxm90Yz7DCpNOoZsC9+1zi7wrLAuVvGkGbEbnr7fXGfHENTNoK+GpJufm1HeOoA285wa+GuJpVrVfDHKoprYWk6jt0tpH44IpWSaGpw6erWsIJ29iMdwJq8ZC1KgZ4hrA6ttI7Y5i3kS0FgCrw2BtBgPeL0zC6fxhvx7YG1snUVFFQy3dYAudgIHTb0wSaqXMsx06QABuAo/ACZ+uIWrnXTGjWQOaZ5QLjbzER548Zzb0c7dlDP8PWohy93AsTNpXcyLDGQ478Pfo9UmkivSIGnUZkRcHsQdj5dMeh5pB4QhVQtcy1wO8fMZ7DAyvkqaFAVJZwSxaSAD0CTHa57zGOiGRwev7K5tHlddFJMI6x0B/h/LEyV2CCFJA9xPn1Uz0wc+JfhTwGlCSu+0kfh5Qffa2M6aZEHWT0ib/S/scelGakkzZOxlTKsx1OVSeht9BiQ1SSKaPFrk2H0xB4QLH52I6bHDiSBsKYPrJ/jiyhxyqCBJczciw/HFp8sdBVdIDAcqnVYdSfOfpipRy2q2pgg9N/SbYlGbCoyUhY/M53jtgAbOnkpqCTaep/lgnlHRKlNXE7W3gjqBsT7YHZd0psZksAT7/wDE3w6mTrWo3LJ5fr9MMA5wZpz7lZiGm/tiTgtY062ZZTLBSARe5Pc+eBvC82dTxy6jDOdgpHXsZgg4m4RmDTLEL4qq0kC2vpveQN4wFIKVMyf0Rjpu1fxC4vBQQF2A36/TB3M5MMSzaVqIq11B+8QQwjsYn1wMr5unXyGinK+FzN5uZMAdh3xRZMwaySZeugF+b9UV3k7ERvhFFjh9WlUzdR2vQUDVCgK9QDfTtvJxRqVmqUvFBHi1qpVI3VEFx5SDhicOqOXpyKdJDDEXAPS4MEnviGmruyaAFWTSpn7oHzP5mOvrgEX88vis5sFWmygqftgBlTvEELiJalSi+hrPXTRy7JRJhgB3IEYGZMuW5Byqdybat9Z77THpizpOYqhaZZnYxqO2hRdj5FiW9h3wm6Cz0H4O47TZ3Zknxf1biAQEQAIQe4UGQO2BuZDeIml2KFiBH2RqIET0Jv6YMZXQMtSo0wpVRqPSCY37GBc9yb44clTbV4Z5aYUGQSSCSOtxc9ccE8rl0YvI30DMmFWlqaTcxcC2qC1rgbbb32jCyvF6mW1GlA1mXlOsfNYyJ7G344I53h4dAQBsQ9oADmVgD0nykz0wHzPCVWspYEsyksCIGkmQD2lb3PXChJxYk92dX4gqSxPMS0kyb2F+u4g4WFUSosKqIQFUfe6Dr6RhYHPYuRoKuYY2JCkL9kDtsexAIt1JGHU8wuiZCgiZ6zJ2tM7CfW8nAlU1alVh6nYcu59D+NsWCqgrqYFAQSt7gSDBMTFtrX3xw15MOTZZQgvLgtABk9ugPr233xNnKiGNQJqMdR8lMwO8BT+J8hinmM2aiQhKg2aIHKOixvbr1FsKm2t9RXlgWmCNURttBIH/ADgvjYFNjTdXDGSWvJvOwPl1FpN8YbjnAKlB5ZITVAPS+09VPqInHodPLrVKmmpEmNjcz6dIJ/DBTMZBqobxaRZSZYMDp0j71toj3x1YszhrwVGTR4bXGnp1IuBaO/tjiG06gvnp39LY0vxX8JnLHXTDeC3WNUEdG79IPaMZt6DAmBexiReesdselCakrR0J2c1KNtLN3hv42w6kxmQq6h1Nj+G2OGi4I6eZiMcFMXkT+0h29u2LGE6dJUUlnGrflFwTNvMe2K2SDKrPonoGPQHqB69ccy2RpsJLlY3n+WCGd4mHpChRUsB9qLx5/wA8UM4csBSYq2pjGsiAo8h3OH8LqaMvUe5d20qP5DqcNq0UdNCNoRBLmN29/fE3CyWXxTAp0pCKOrd8SykEuB8QTwf0YDmck1WPRevqYw/McQOs11P6mivgg/e1dB1IFsZ5c2ShVE5mY6qkWE9JwToZtdARDNKlzM52LdI73v7YTGhwzR0PQIK+My1HHRaa9fUjFKmzNIpAJT5grE/KkgM3mTiJKoLsdMI+7MTARTH1OJC5qEKCdLfIircjoSNgNyAfU4TYWIU1aKdEEoGLc0330gx00jV7Y1nw5wjwRWaoNLeGfmHMB0IGyybBZtPWLR/DvBnRQyqS82gFtIO5JiGY/KfKwtMmKYmm8OyuQg5pGnSxbYm5IkkenY448ublpdHNPJekS1iqkQrKsHV31t80bekeeHDPKoKAauW97E3IXzAJP9RiCuhctLaVchgfuiQPUkwP6viThvBdSMVZdUHe8R3j5fwuSPbn5JukYpssZbMwVVzrJAGnsOhnrtt/vjlZ0fMOQpUbAxA1AHw97MOSIsPwxQywI6nZubeQouQ3rI9z7dy9dj8oFzYduUydUb7mMDdOi4vwEKdSmswjtN51R0AAuJ2APvhYutQUEhHgAxBDT7wpE/1GFiuLZpRkqFF3DFWPJzEGAPMSTc9YjocWjUSwuVAJJ6yBA9bkH1x2nQb9HqkAaiVGoAAaBqJAEySQQJPXvbDQ6QrQXm5gXADTIN9t5PUY5XRztUgvwenK1CwgaSComwIMlY+1bfpfzw9cwrI+lVVCqiVuwBOxt1ImZ69LYGVaxS6wFkhRfa3ft5YrJWl/DWZY7A9DO+39ThW+vyLkFqvE1cqYIp7kW5mJ2kQRbeO+G5XNawRB3E369BHpe/mYvirnKICBV5tN7dbGTPaZsfLF/hmZVUqQAGaRqaZ6+drfl6YlPlsSdMsVueloZixDrKmF3+b5RG8RaYv1xmOIfCmWqqQF0MFNTUDtB6Da8gxFsFW4rOkq0i4gfdG0efzf79OPxxKqkMvOCDMDboNvMW/Z8saKcltMrnT0Y1vgeuHKswKgEyTEwNo3B/n1xDxP4GqU6IrKJUEqwEEhgATEHmA2JHtIvjV/3nqUpbUxLk9Tqjc9NvT1xcqcY5FVmBOoMII2F3JvOonSL98dS9TMtZWeUiknVGa24m+J8rmGlko8isOYnqMaN/hkViz0zpsXi8AEmw7SbDGYqLIIM+zD8jjux5VNaOiMkyemyUx4f+IWIuYgX/HF/iXiBShK06fZdyewjfAukkf4VO43drfnbElSqsSahd+pjb0740bLQ/NVSVWnBVQLIN2m5mNsPdS0KdAQfZX5R6n7R9/XDeF8Leq8KrQd2YdMHf7oVASvMBYEgadVoPnf1xjPIo6JlNIoZDhxquvihhRHNMXdR92YkRIHT1xoqemk+gKEE6iCZjSTEneY5Z98DKmd1so1WW3NawgAQN+a8flierxEVKjsQtiL+QjY2gzaY645cjcuzmlNyCGXqEidUSZESTHaOnp6YL1YA1K1gdKEk8xK2ubbwI8zfqc7lCSAwmDMQY62j3/hti7mlDUgGYhReGG21oBvJAE451rRMUXTmFKGACZkGQ0aYNidjH0n3s5bNsuhiQIMkWusbTO/9d8U+H5VOafsAFgLCbiAenSfQYI06KsloYCCUFj1AHaRb2Jw/uUl5LHD6i88gKhB0ADoATpvYAbWjbrgfmFqGoUpBiNtQG6sJAPZdj2k4e3iKQUFNmU8xKxdVHKBJ3MyB3id8R5isyLAHUaQJMSTHvvsJ+mG0m9lbDtfhNXMQ4k8oB0jVcbyQ0bzt0jCxQVM2yqaBKJHyzpMyZJjcnecdxtcfJoLNVdQALwAxYkD5iwtPnYSfPpfA/NrUpoHeGgBSsnY9J6kyI6gR3xdXKgUHVj8xEA9QqyCBEAkki+9sVaWYRNbs0gkwhkhZb1u1hftbpjjpdnP+RcS4dTp0FUlnqlZA0kaZWbk7yALgD64iPC/Cq8+mQLkzMr2Ewq9L3N9sLjNUV3puzwSpOtYMgkC620zaPTrgvxHNUauXBYaqpUSwBtcWLTE6SbAG53FsNNO0hqm9GXocWqGFbUAylm1HSLRLXNhaBtcnCTMNpNPdz8zDfTEwCflA79YnFum7aqgpwNZlmI+yALKDt0v79IxDm88CQAxCrKwRaZtO0iCTPf1s2tUjNkNOulBApImBTE3Dee28MLk9T2g12qlKbMImZHNsD63ZthAHX2Fbxl1nSJvYkCTYSRO0ifwxDXq62ubk3NhCm4UdibYIwt7Ds6M/rJVtRO5uYESZ8zbbpOIxVjTcEnlBHQQZA3mMdqUwoYqRDAqvWxAlr9RPXqZxDlzpHLDWMdl7C/XvHoMb8fgqgzw/NSbWm0E/tW9hb6Yn+LPg9KlMVaQAqaQYH2rmR/vgPlKyRZiQCRq9LwAPXrf8MbPKZkvSGoy0BjJ+SbLTA/dEz3DeWKi3BtmuNO6R5VleH1HcoAQOupdvIzf8MHaPCFpuEJMgwRsJ67Y0dUKKoBB6kxEwok39dIv3wG4rV/XkgmJnp/Qw/dlPfSO7ik6C9QMgYBAG2Ftl21eXUT/ADxQruxJPhqRJUgKBabNAI8xPlg7Vz1GvSQUxpq0iGebjwxuR1P8MA6VGmS51MQSVIBClmnoR8oN+8R54lLycmWDhIC8SokIGA0gyACDfz282/DznHcvQanTMQWPORpm3QR1hTq2+0O2NCvDS4VqhU06YhUXUFF9QkbmTIvJN7ycMo5QTqeSwOonubkr/M+wsDNuaWjMoZOmKpFwW+bTOnlvuRcepwcyg06tRkRM6SOl1tcgG09fLbAxcuzk6579LLvEn5o6TbrsMWqKMCQXVUYAA3JW97j8GtBJsLDGc6CrYYyNEVFcARKgwJ6GYkzeRMHoMOyqMArAhTqB+bYCYnzg++K9CuaYNMqZuwYAwREgSJE2I7/TElVmIOks4cgggBVpwJv1JM9LeeMuLsKYVo0PHChdK6YUCxm5Jk9y3Xp1Iwhw4grWLKSgCwBqGolpA6SBEmbE74F8Py7CmFphmqPIUCbTIMx06+YBxdz3ENLim4CP0AU/Ntr02iSBfbbAm6spSdFw6PmKNU180yDE9Jn+pwsdpuTdTAN9gf8AVt/XfCww5MBioWH6zUZ69hbcfakC8+XfAjO1Qaja5KrLBFaJIJGmTsCSB1tiVKupmUMNTCAekXiPWAPfHV4a4UsIjTpBYgzOpiI/ZESTa4xKjs5+xVKnI7qoCJ9kbDaPMxc+2KnFs1U08xJgjvs8f7j2xdzOSbRVVF2pkkGDLRpMxYRPS1sDny5q0bmNLKTP/dv6kn+hh15YcSKlnJOm97GD3O+KucqE1KljpA1geRsPabe2I1yjq5L8rMwIBGmxO8dFj+uuJczmUXWoEQYMncyZ/GSQZiLDbGqVdDUSsshCWOk7kdYO1u2/XYfjHUJVLxqgEAfvACfUH6YfVqq5NOCTACnyHn1vft9ccrzUH6sAwpQkDyBU+8W9MapFJERVyJUpczGoTJ6Af8YmpVQbaQdJiWJj8Ljab4o0qZCAiRygE+Qn+FsQ0WLNAPkZ/Dpvf6424p9FUHKK6+QQ0CxAC7mbKIAgWxtsjlTRyqlvnYSxjeBCg+i9+5xjvhnI/pGYWirnQvNUO3KN4ud7D3tjY/FGa0oxAFoA6f7dsY5b6OvBGvqYHylamlZ6jvUkIqqlOATqLSGc/KLCYBPmMCsv+vqMwWFT5/MSFt5kmfY4HZZSKgbV0iDv1MexknBCpWKItNYEnU8D5iTMn8B+GDjWifd7ZzWyVjUpnQU72kRbf9rv0+pLh+fFViSqAmdXKGUWnUF2jpHkL9hQbxSAsDrJmwFyxi3l/wA4uU6qoSySEMyJ5j32HW5jvhy0tESk5dhWrWY0ggVtMiSzASBJso2WegtO/nHWsnNBIBZqbAkRI5h1F5sRsB2JNZGd21AEBevRR69L/XHVeTqNQs03EkjT19yLdr4xTV0RSF4fjKo0FIkwjEAxBuBMxK79jtti7m+GEfJUVWFgSsyABuDAEkXI7+uJeCUVNSSgVBqgkwdbgwTIiJXuNvWCNVyX0lIDdSIldW4Ext9r1uBvrpo1hVFI5WKV3AqSQ2kGVZQLg9bbBuxG0HFnL5IIjFZkQdSnSRbr7EC1tp6DFlOGKisDN2nUDJgXC6SAFeYFrG56GLIytN1I/wAPZ5UhhGorebbDbrOM6Ja+AQQKyyQJAk7mCBEwCLkfhfoMR0AQHYq0iJLMSTIiALdIm5tEdsFMqy0wGC6SrRzPYpOzGQoEQIuY2BN8W0qaq+latMmmNUFammQCSCxAA5ryegm2JUXRNNkHDuAVa6a1AAmPnibAzcdiNsLBLg1VHpAhwkEggVFW4673nv2jHMCx/YOKPNcjRZagc/dUgA7dRP0nB/P1w1MMoPKrCB5nUW7ATuD5dL4XFeDjWjq4XVpCAH5iyjv3Okk9NLWxXk+I5ZzLKxOgxIMi3k17EbDzxDVrZzpUXKGbXUUs0iAdv1ZEQewE/TA+iSZVeUKglzeWu0hQN97j7o9MW1yhWpMSGTUh6WAm83Fwf+Dh+bBNVWgBQRqZbSxhACOwsFA6DzOCr7LRmn4dTZDWBqNYhqjGFnSDOkS2zdCflNsS1uH0jl6bP4hHhggIAC7QNMkyBYEGxMCcG6tBzRq0ZC0ioKNEhNPzCBfSYFu7HDOKZUtRQAsTCaVMTqB0ySNok+Ug+WN76KMjl8u2vVoKggkGfIkb77AYu8K4Y7UmRg1PTVF4GwBba39HFrL/AA94aCsSzBnCk9FBAi+8kz+PrjQ1amiAl9SibXDFV5fxT6xGLcvgX3MhV4Q71FWnEtLKBI5Wk6SNgeWPwwU4Nk1eoFenTLAAuCs7idxEdr+eDKJ4AcEyWhPMbsb9wCAR0gjrhucbQrN8oZTPnIIJPkCYHp5YVutmsZpFvgmWpUFJp00RnI1ETsOm/uOmAvxU7uy0xvOprdAR+PeOsYt8EpmuSCpUKAVMcxvePbr3jEPFtL5gGQqU3mNyzAW2+7IJP7XXCX3Oh5FxpGcyrAq5YStP5gokkk7T06z6YipVOVtucdSbDt3P+2DdDhCuTSJZEDlnaN2I+9+zYXkGD64rZj4XajV5tIQgkdWgDfaDG9iMU6o5eOrKCZwgRt6RLe528gBgjRNT9qPM6UA7c1zifJcIMM7ABQAVaZJOxG23yiQdz6xB44LSdCxsV5yI8zYb7i+JbbGo2Wqj+HzPVAiCBN599xhJVDLyAmYAYQiA+jWkm5gQScRtklq1QyRzQCSPtj1HXvgpw3KlPmg7gSZgAmJ9vz88UikrdMZwvLMYUmWEqFvaZPn947/lg3kqo1MuowdI5bE3NwbEERtPXrgdVqgMjpGu4UgHkDCJubbmwncGxmZDQYECSRp5uoJkHpEH8iMZyvwXw+A1QpaKekFylQDqdRbq02PQbdzO+IM3wWoyKU0Era7NoJE3IExa0tqgiNmGhcOzbFDTqU+X5lIViBpuBzEEkweUHvvIxOmYVkKh6mokkAtYhjAGmDpWJsDvEjfEVKLplLQOqZUU0CNqpmdJdua8zBA0gKCvTaBiPRmVbSzAJGpXUAjmiwWQWJgXt7RGDuTqLp8ICbliTIHMbAG+wB9b4uNkVgBgjHciDv7jfvbG0YprY1itAUcKy1Ylv0diQYLOFJY7lvm6k/nhYNPk1fdQYsPkMAdPxnCw+I/ZZluKf/bf5n/86mBFX5f/ACN/rfCwsc3g89hPJ/8AT0f3v4Phuf8A8St/6f8Arp4WFi49lLsIN8rf5h/1YizX/Sr/AJy/6lx3Cwl2U+isn/QP/mD/AFrihT+Sh++v547hY0+BfxIqv+HT/df82xf47/05/dT/AENhYWKfbD5OfCX+C37lP+OBud/xU/zF/wD2Y7hYrwa+AjT/AOn/APUP+gYg4h09P4nCwsZT6BdMg+IP+kT92n/HALjHy0v8r+eFhY0j+01gHuB7P/mH8xi+nzU/8wfnhYWEzJ/uLHB/8Cn6/wDuxWy/yv8AvH8xjmFi5dHWv2mt+Idqvon54pZrYetT8jhYWMJ+BTOcE3T/ACx/qbB3JfKfQYWFjWPRpDoq8R3X93+JwsLCxZZ//9k="/>
          <p:cNvSpPr>
            <a:spLocks noChangeAspect="1" noChangeArrowheads="1"/>
          </p:cNvSpPr>
          <p:nvPr/>
        </p:nvSpPr>
        <p:spPr bwMode="auto">
          <a:xfrm>
            <a:off x="169863" y="-166688"/>
            <a:ext cx="304800" cy="304801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44038" name="AutoShape 6" descr="data:image/jpeg;base64,/9j/4AAQSkZJRgABAQAAAQABAAD/2wCEAAkGBhQREBUUExQVFRUWGR0YGBgYGBocHhwYHBweHSAZIBwcHSYeGx4lGR8YHy8gIycpLSwtHR8xNTAqNScrLCkBCQoKDgwOGg8PGiwkHyQsLCwsLCwsLCwsLCkpLCwsLCwsLCksLCwsLCwsLCwsLCwsLCwsLCwsLCwsLCwsLCwsLP/AABEIAQEAxAMBIgACEQEDEQH/xAAcAAABBQEBAQAAAAAAAAAAAAAFAAIDBAYBBwj/xABGEAACAQIEBAQDBAcHAgQHAAABAhEDIQAEEjEFIkFRE2FxgQYyoUJSkbEUI2JywdHwBxUzc7Lh8TSSJIKDwhYXQ0STs8P/xAAZAQADAQEBAAAAAAAAAAAAAAAAAQIDBAX/xAApEQACAgICAQMDBAMAAAAAAAAAAQIRAyESMUEEE1EiYXEUMkKBBbHw/9oADAMBAAIRAxEAPwD23CwzXjurFGY7Cw3VhasAx2GtUA6i1/bFDjfE/AoM4jVHKO5wOyTeHRNXMHnIDNty3J0+09LYlyo1hilLZoQ47jHceZZXi9etVgBtCpPLsd42G5OnyjuBgrm/iKrlUAZYtyMold/lbpcfgSL74lTTKlhaNxjuAvw78TJm0McrjdfKY1DupwXJxoY1Q/HJxwNjobAI7OGlrxjoOFOADuFjmO4BiwsLCnAMWFOFhYAFOFOOYU4AFOFOFjmAQ7HMdGOYAPGMt/ajnVID+EZPVI/I4I//ADPzWgstOiWW5WHuvcc3TtjznLIdQCMNIvBN8cbJPqkMfKLR79seZ7sr7Ofkz0zK/wBrNQ3alTjY6dUg+Ym4wfyPxhXqMf8Awp0bhwTBHuMeb5TJVEArAIzR8w3PtsSB1xUz3xBmkJ0VCPKP54lZp3XIfJ/J7AnEnr1Cpp6RTMliZE9rjzn2GMv8V8RLkgMdKmAAdzsSfOZxYyXHlp5GklapqqVVDVYkESA0COyx9TjMJxmioYKKpK9SwI9iVE4qeX5ds9v0dxVMGZ7i9Yqy0xDSeUEjV2kztizls/UWifFICtonSRAaRMXiQLHAnPcXWY06gdgwBA9MdTiOqEBEtACgdO3lH1nBBN7Z15ZV9KfeqNP8OfEC5fNLfkAnUxk6bll5Re538wT3x6RT+LssRPigCJurj8xjxzjFMU6yaDEBA0D5WuQsjcsIEGwn8I8/nGAQIHGkECXUyZImRvYfXfbHU8jUbR43qIODa+D2tfibLHavS/7h/HE9HjuXaIr0iTsBUX+ePCklUXVzE3ibevp74n4VWKMzHTqA5SB8rHb3xmvUyumjj5s92HEaUx4lOf31/niYVQeo/EY+enqB6RBs6mffqf44dWz6sguQ6AggzcDYyOw79sX+o+w+Z9CA47j56yOd1E6qzhSIGlmtbyOK2U49maZamK1UbnUXaRHvOBeptXQ1M+jpwpx85p8cZ1CB+kVT/wCdv4m2NVlfjnM0qLa6zO5IAuCQJ3EbyLTfDfqUu0Pmj2HVjmrHj+X/ALRMxptmBUaLyqj6acWx/aBm1VGZqcMSLoLGLA+Zwl6uDdUw5o9WnHZx5flv7SczqEikVb5TpI9jDd7bYH5r+2TMJXNLwKLEGN6g/InGqzwYc0ev6sc1Y8+o/wBpjkAmgsd9ZH5qbYmP9pyrGqi9+iuD/wC3C/UY/kXNG+wsNpNKg9wD9MLGxZ8wtmVavqVAo2AUmCY6TeMXabyCD1xb/wDhBioaGWPujb/bEVfINTQsJaN7bdj6Y8bJtaOZ7BuXyjuTpJF5LbRgxlK4qAqzamHfcgeYwwMVCUhu3XsOp9SZwZTgYooTyrO5IBgeu+Cuatj7BRqGZqMGaNKgzaSPba2BiKRUa5KlSB6n+QwVy1Ndcaw3aPpBxFxah4a+IpWR8yHcT0Mdu+DGnKVHuf4/1OJY3DL2naf+/wCgDm1KqTGwJxSyWeamRUUc/Rje/kMTcR4y1RdAUID83UnyxDTyxEAW6xqE/wDPl6474Q1sPU5o+5eJhjL5hXA1KzmZeQNz2IuTJ1TvYdsTU8vKumoRGsQTGkWF2AMsYhYvHScQUGAFywa5DE8gBsbbF4sIAxaXIeCAXDAO0hwVYHSNwrEXDMADaxaMW1qjjf1dlyrWRaQPzO1r2vtsNgNhhUz+qi3z6WiL26eY388UEzlWsfDKKQJN52HQ+3TF7h9EhHpkBOqdpF49z/HHFW9nA0D61Qgn+pH9fniDP0jUBdWhyYgbG30wcPDhmCpDAECCo3k3387Yv5D4WJHyQLyzmBjLnvQfgxPDnKKdW/5Rixms3BEAFhMz7fXGm4rwjI5aPEqHWbxTVj+ZAxnc7QyzvIqMF+zq3PmYsMbJ27HQssi1jAANpM20+U4KpklFqYZj+8TH0jDU4vSoLoo0gezvcHz5TE+s4WU4lUqqykhVg62VQJnYCNsYTTl+AaHtw+8uRqF42AvaSN+tsXs6w8JQGkMJYRGxs47aT+eBGa4kAZK8pgEdT0menljS8G4JUzppLRhVVbsw5VWYv1kibdfri4w+AS8IGZJII1fLMkz8rDce/wDEYk4PwpfEq1yCWdiV1Lt1uACQP9saDM/CVTLI9NX0lnC8++iN1sRPc/ZAGNLwDhc02pZWqgRY1yrszE9WaVHflHucbxwyOj2KW2eM/EeTzbOdeoDpHyx0jBz4N4dqy2mqerFGgyo33iGBPTGk4zRXxfCY+HVptzidetewMWBtZjItc4myvClpspRRSBmVZgGMxcKSIxllk4VBoxyQcdHqlEQoHkMLCBjCx6pR5Pw/P1aI8OpdWEq56nqD0/DFJM4oqQEYuxgyeXQRcREec4MnjJemaVbLlH+y2khW8r/K2Mw402QEljcmbeV8eRNGT0MGSNDNlzzADkgfh0xFxHh+azLs5ZgpsFMgRvFt74O8TdzSRhpgLB0/SwueuAeYzSqvMtRuu4H0vjNSldB5BbcCrUuZ1IjY4tfEmblqaEgMifrIADS2krIXdQIE+uIKeY8Z+RWCKCxUNJIUSfKbWtihnK3iVTHhxOmSdJXSICk73AiLexx24F22b4vkEigWJbTI2garz2w6mqi1TWFNxpTf06n8cTKqM41IWuANDmCb2vsO+JzVfUKWuqW2jdVjaIMERjpNi/wpVAFQVBQUTo1trDOJglYOm/8AxgnlUp1NVVq9GpUUBVQo8OSYZiNlADGIgEgbDcG9VldC9JKlVvtVNIW8/ZtBgC59cHuCcXywqrSDnLUxLPWpg62ePkn7KC4Ai/vgKH1+CipmPHoqRQZiU1dpiYJkbHf8sM+Ks0tN1C7rBJHfGip8RpN4gXVW/UqKaqpWmPDpyVg/NV0QTAE6T5jAPO8FGYpLVpgyZFtjAn+fpjjyrjLfRy5I0x/wzkDVzZYQUhWPSB835Wwc4zmAoLsYDNtNhPX3wI+HeJtQ1hkXnUqAGuCNjtFr4F/EHFvGOnqrBr9Y6DGMknozCvFMnFyBUWx5lmAevpgNxyjl/AIWi1WoRylBpVD35bt6RGCvxFxPSMiaTAioCCJ2uBfzEnHM5lrs1O0NDpsR1+u+IUXjdoOjzE5h1bcqdj0+mNzlcpcUhGqA1Q+ZvH1wJ4tkdVXxGcMDZVAIIjofT8caL4dRq1UiQrMbmNhux7WUE42nNTqi3T6Is9kKaqGa5b5V+l8b8fBjU0R8rWGumimOrE/aAPyg9CemMdk0TN083Xhi1BCKYi3M0B/ZQx9Tgrnvj1Kn6FUCshAanVJuIjTuYk/a8sdGGFK2bYo1s0eYzHEsu6y1GrIGskToEzFoaI/H8MAX+JTlq5/Q8x4oZi9Sl4bC/XdduwBJtivlsyKFZMwW05aszUw7TJGwJ7iQMAqC08rxSCdaNfV5G+rqPxxvZqzRcZ+MKVUNVpoyM4iugk03T9uVGlr2YTGBuRz6CslSin6TSDBVqvIdNX2GIsQAT07xgLwiqadXNVFAA1iASZ0nVzDy2k+mNl8MqKwVlpFamsKdPysNUmfzv1E448s258Tmyy/ier4WO45j0RHAT3xHVyyt8yqfVQfzGJQccnElg6p8P5dhBoUo3soH5YpZj4JybqV8LSDvpdhP1we1YUYnhF7oKR5T8Z/DFLh6UzlEdnZxyMwYRNhpIBck2iTtjDVsiQvipTb0RCUqRuNpVgGgk2OPQfjzimniNMeGFkIiVyQSvNMoCdIZXNyd9pGPOeK5lqbsWaolVWJYLAQmbMoFgCOt8KkujRKkD3bLM+uaykyGVVHL09744OH1WhKTNU1/ZXou41HYW/LBPhFem2p6hdCVINSQJcbCI7R+GKzLVb/CzRqVWjkS0z0mwJGGMZlaFSg5L0lUMdE1CDpBm6iZPri3lapSp4au1WnTJPIgKFhcMe14Jm/niiuaqDXSei9ZmjTrB5TPT1Nt8TU89m5FMvUpq1mVEKgAwLgC/p5YBo9D4Tn864WvUoU2Bca6QAUl0maw+6xUMvnA3xj6vGKmVzBSnCrTYjS3btHePfF3IihTqgNmarosFay/KoiYI820xH3jOPXOBcPpVaEVFpV9JKq7IjF0FlZjHzbg9bYicOaonJG0eTcQVVAzCD/FUlhcwVB/j/DALKVxWUsoGtfnTy+8PLvj37M/CGUddLZenpvYArvv8sYBN/Znw4VAadN0fceHVe/TqSIxl7GuzH27PFOKU9JRtgDuAdjt+BxNk+OPSrHXqZnYFiTv3J7yDj1TinwNkVch2qimIFTmGkBptZNW97drxgb8SfBGWbMaqdYqajA/4TPpBFjKuAEgi+k9umF7bopYn5MfxCmDqCQAbg9up+mL+UyLMqJSBOqQxEkgFb8ou1pGkbzHXGpyH9nNJalVK1cPU08qQwQAC7NFyIj7Q3wQzOSoJWHjHQ9FAUGXRVAB2ccxZo8hI3OJjgfcgji+TD5r4rOWBp8PDKrBaRSrTUPIm4gkGSWJn7xxDls4MzXNDOUWDU6MCakaWHZQsAbeeNzxypmRl3o1EWtQvpzAEkHfmQC8bSL7euMxxvgbK2XzShmVIWs+kmFELzuCQw3Gq8R5Y7DZoyuSo+LlMypv4LAoSSSB1HkDGGcH4LUzGZdSxYGaauscpAkW6DSD9cFGyxetm6mUUshGjSpmdX2uUQVnqY3wO4bmFQU9cKwcIWU6YvbV6H6YliCXBuIiiuqoPGYkoYPOqoxlp2IMgQZna0TjV5fiLFsr+jvKtXphlA/+mWhpB2F5jpbfGTfKBBBIRKbOkz8x8RoPmxED2wU4OEXiOUCjlNVDfeQ2+OKSvLZzTdyo9yxzCwsekMaMIjEQfDpxJoOjAP4l+I1ywFNXUVnHICC08wXYXJuYHkcG5x458d8dNZ6ulor5XMHwiNzTgAj2IB98JlJHP77zlVEFSnSrIpqFk0yzhWggrAIN2I9zgD8QV8pWpowaoAuyabpf5FYi4HQHph+VSnWmq1Y+O8MCjBNB09msQWBB9sRNmcyyjKVPBUOY1mLmQdUjrtfE+S/AErZpAv6vVPZjqDTYk/dMfTFMqUYMIoVPshZk+e+NNVylbh4MV6L7MVgEt6TfyxUHB3zZeoaZQgBmYKBE9QtjHnhhQPrU85bxHK6oIkxJF5/L3IwV4NwHMirNYN4ZVpcuLFlKqxgxytDR5YBnPsz/AK5/FSj8q/eNgI+h9sWKWXZjppVx+ss1LXF/uybHphAg/wAM4XVehUoeCKmXRmY1gYOrk1EN0GkC22+Nn8DfEtNaNR0pugUS1MEkCs9TQsX2ZSsg9VnffM/DnBRmFKrmDl2VDqoEtzlFGpj2DEr9YxqstlcmhqZqvUppTrsrJTpMxYFYMHSdPzAEWnzxSGaw5xw4Rn0VXncOaZAFgQflYrMRAsRuMV6FFXC0KytTIHi028TlJk2Am2+3bAng/FfDrtmGqu2WqMwUMjFxJlRf7JMwVm4g4tZfOu2acaHpUUJqana4BGwExpJMiJKnytiXopIZxbOpVo6qpRRU5C6mVJUNDiRIKkAEfte+Ba592y5Ks65ii4LEiesBueJpuvSTf1wU4nm00NTZABpL6lRRIchS1pEyQGixBkQRGAeb4e9PPU0eoQgC5cXZtQIDKrgsLPcaliCMIYTzC1swctnqJpkGmKZRyAzMZDL90kGT0w7hwoLlKn6UQXoAU3YDm0HYXmD0lfujfGb4dxFcuapRqbPQdj4LAgMNi3cEbTNzi1ls8n6WUrJTNPN09WhTMHTqAvEbGP5Yomwvk+OkV6QSp4tFLbEs6VBYkxYg2IO/lEYz2Z4jVpUM9RCto1ySxHL5b9e43wX+HuDUhw6rWpvrdpBnshPKANryfQ4OZ3h5KZfQgVHUeIdIKkAaoN5E3v8AXEhZhaFRn4cGpuP1SAOrBk3MmGW1VdpU3Enth7/CoNT9CqNRM0nrUWQkglgCFM3IF2B7HDMxkMuMnngrS6VRCndU6GZG5kEgdBiDI06tLMouYgtRygSiAeYmpCqs3hhqe94Am4wxGx+GeEZLOUE15aWogbswIe4ZrMAZYap/aGDeU+CMolWnVWm6tTbUvOSAR5EnFX4J+Hjl1aprDJURDTPXSZYl+moyota2NRSN+nt+f8MUoryjnfZPGFjk4WNBFTC1XxH4mG+J/wAYys0K3xJnalPK1WooXfSQoG99z7CT7DHj6cYr0zUIpozSrOLBmp+EFVh9ogLNx1k42fxhnTUrAU83Ty5oT4gmSUbQS3aRMBet8ec8Vq1CiuobXlyabSZYoRvIA5TcjyOEy0qQNq5UZiP0emIEArqgqZJO5up/PBbhdXJ+ForU2FZ10qzzpUn7U9IvfFTh+WXM5hDlhpr/AHTAVoBJJ72v7Yn4k7BimbrO9ISo0KBqItKkiCA3XywxlH+78sG0tmJqWhlB0r+1J3t0EYJ5fLZWeTO1gxAnlJlut/u74C0OBF+ZdCUzcNUcbCRBA679MTUjkVs7VqhAjkCqsjz/AI4BlGpRp6X8RyNJhVQCXv8ANiPI500dRXLhrxqqLJmdoNp9sazL8Go5xVcOMuqFVpqbse5k798Vn4GUrVDSqPUCkhdQBZ2Bnc2iO3pgCixkKlKspbPo9AqCKfhKAWk6pYHaCZHqcbN04YqUa6vpWmyl1KklyosNJsJJJMCDjH5D9MZqdV/Dp0yI1VRIZZgiBdoMCMXuIcKy9TOhVbxDBeotqSMwE6E1Xvew64OhmmHxa2bdmqml+hoxZE2dwhgAAcwe47DfphmXzs5x1WlU8SqhemHcAIWghhB+7c7nyGA3CPh458iqopUiWFJEVdlWZY6SL9J7DArLtUy3E2NQajTJpoUkjUeUKJvtO+Jeylo2HDeMa8jXbNk6vFNLUehiFYDaAeVgBBG4xayHEaZ4dQqsCitqoyTIUySjCb6RVUFZnSCRtjMHLeJl8qlao3h1cxVWtT2IqSYhhJPNAt1nDKWV/wDAU01swonU1CCQdLnXqj5F0we92whFbPcJr13dW0UXrOynXbS5ZYBIltBdQAYgMT7hOM5qolcQxJpUkEnoTy2/EnHoKqaWbrjSaiugqUAWnxaMAkaybFQAVJkyotN8Z3OUEzDK7HRQrgK7U1sjLMBuW7oOYqLQbW2a0S97In4zVpA0QkU64Da+oYAS8Dv1xe4h8XO70MnTZwqlSWkdOszI98Zvj9PMZTMxXAqKtL9WyGVamRAcEdIM+WM9/eWlYQ3Ny3XzGHRNm44lTp1P7wXLCNASpDHsWDrJ84IHW/vWyPETW/WovOr0kSbnRTpsD/5iXpIO+qOuMlTzTrTqikxFJgq1GJ3PQfjNsehf2fZUVOIBtINOzIm+nQgbUfNSaS/vemEwvR6zkcuadGmh3REU+ygH8sW6TCcV3rXi84kQwe+NUYlnCwwt5YWKsQIy2bV1Vu46Yh4tnFp0HYswhZlRJCyJYeiknAbKcX0ojELEdLCSLD8tsUeLcQbMO9KlU8MilruwCuCwBQmPuifcd8ceKfJI2WwdUyS138VMrQIqMzJmNTBFdCwGtWE80AREYz2derTqr4hFIEFVVSrAJ67OoMjusDF/jJesy11osMpVUvVpLWmWJMsALBp0mBgVQcZioVyysqINWh2ULbcqrjc76dt8bUWVeBUA9SorVACG+xTksuxIja1/QHBLitWpI1IsqI1VEJ0n7iCSW826nDuEcQY13QUi1RqWkMGVNBBJIlbXUtYEyYxE1ZTXZcu5oVQCF8ZpPck6iQn1JwwM/wAQyFDWWc5kMfsmnBLd7iBPbEmVdMuArU6Vdy0gHVInppFsFBTzGzZ2iz3s1wBeTO2KlTNOJ01fE0watVKQLBmgQG/qMAhwanVZqteqB0CKCFUkTpEfdJNrbfgTo5CgtE1HNQfqytMagWZySGbT0WII+uGUqlZKXJSp0KYJfVVI1u0ESZ6wTiiEepT8RqkBlaQBPIIjqLlpPbCbLQSydGjTSgxuNYqWDFnkkhVHQakgnpffHclxKo1XM5oqfF+VEIkqT9oyDpAgXMDfFXg/xJXylE5indFAoqG7GTKne7avxwVX4gqZHLVlq00cZoAmDtqBie4gzPrgEVOC/ENahWzb0QAVDFiJCQRddMfe5gREGe+K1HiqtlFpJLV69UVKjN9kIZB9AJPucVuIUqmW/UtUp06JQOttRg2I2ufobR5Cl4iFrFjNJVpkUwRBYMIB9CLk4RNm0y/Gab1aFUQKdDPAIFUQVqks3mSr/Qjth2T4ealIF6op0aVesaxhpLyRYGxBkSJtBxkdZNGm7FEo04ZV+07LADbdTPsDh2e48amhGD9alQGRrqvLQF9WPthDNBwvjdXVkWQNNGs1FW6FJkr/ANhM+mLVLjleo+by9FabkO9dSAASynS0dDKE29e+BGWpN4+Xy1Fiq0l11jq2LfOZ9DA6icU+AVf0elm6wmRNJDI781+sjtgA0Fbj1KjkqSk+JVW9NW+alqlamXeIOht1IgiehE4wnxHwdaTkKlVCBrNNyJCnpsJKzv1EHvjTfD1QNw7PGp9oKEY3lluR72vgNnM6Wp0Kzan5WRidjYrp9hF+sYLYUmgPw/WHAiPtAECFH3oNie0491/s84N+i5YOy6XqAWO605JCk9ySWPmfLHm3wjwVXzyhxrYP4hBuBRXmUx+0Sox66lU67m0ee/fAnszl8BH9Pi1sT5fNguBsYNvTGe4iWICzGsnYwQAJmfwHvi9wMAMLCy/hi+WyDQzhYHvmr4WLsVHntalKI0GaYPK4aIvBAJsRsR2gjADjfxHS1GlmcudFIkU3BIJBAPvPKZxpXddJWBESPKRHe3fptjI8bqVSz038OqmrSHaB4JiFY9+Qrf26Y8r0z+r+h43sC5jN0aLhqVWo6gEqlxoc7GOsC8eQwVesAipWy1WrWX5y0rAIgKIsoiT5nAyrxqpSgVaFN3K2fe09Y9xhlXM5msNVTMKguCpPMoE7rF+v9HHpGoYy+bha5WnQoqqyEqEzEmWWD81hBxWanRr0FNYeACNSMCXd9wSxMkC1gcDKaNSRSVp5mmTq1RLAsLL3AmDitRZHJOYqPSsAqgW0XtHTYRgCwgvB11h8toamOVvG2Jidv66YZnczmEC01qUl1X0UrAdZJjEKJldAapmGdRMUwNP5dcDRR8WoNCGnSkXJO3qdzgAv1KnMoqu1dyYC6jpuP4HHM3xJnqNSp3Z9KgiwEHYdh/LFXMU4FZqAimsDV16SJ+uLvBaVOhTXMGWqMCFBiJ798JhZX4pnmITLiQtPkO5DGZn640By36c2kVQvh01UBgYhBe3Qk7e+M1ww66xLMAEYOx73GCo4oatbM1LikUaY21my27k4BhupxN8zzBA3jgZZFMHS1MggmdgQSZ6RjKZuq61K2sfrBKMSLIvWL79Bg9lqgTK5ZX5dFWpqgwdcb23i18D/AIspNVqPVS6hgKrKJUNA/OCcIQOasWJqVFGkcqUza5ECR0AkG+8YdRzgoq7OurMEgLq3WN29TimE1JclVZhvct0/ACcP/vFFYmmlxMMSbWAH0BI9cIAll8y2XyjOdQqV2sY+wpnfe5m2G5shMoiM7AuxqhR8sNbf0jFWlmamZdTUnwkgsdhA39zGJ8vnkzGa1VbUqaswHkuy+9sDGh65ioMilFVP6xi9vtdNv62xF/d9RBTWtPhATynpPoepvODPBc2SKtfw0KrCIjGNCu13UC7X3iIv3xqK+QNqUq2jMujKwF1rU4QRHySdJ84wDSsM/B/w94SeOSFaqo0gXIp6RpnudOn09zjSZcHrHbA/g2eU5amx30AXmbWj2YFY7qcX61cBZF/687YjyZMqZitqJIg6ZWZA5jci5n7uLvAnBLfu/wARjNZWsxNVjygMeUgSPpf+GC/B8xJa243kdY/jhKWxBypmQN4GFgXWoVyxNMKV/a7+3thY15BRka9NAxAaQTAMRO/Xz3/DGZ+NcsS6VVp6wBoqLMah0PLAJFx323wazWdBmFIWSDbl/n/QxE6AoRuGtB2iIiD1/wCceRFrFUl/yIdRSaMNlHZFLJWWmrfZbmMdJ9xim6BzqqBnqVJIgiCZsfL0wU4/wUI5Zac0yvK0/aAEhvPzt+eM+KIDgEle5+6eh9jj1IzUlaNE7COSyroNdJ9LL86GxB8gd53wyrnMu5DOHZhdpPzHt5D+WKtTLVGJYsCRF9QuPL+WInzrTdVDTvEXH0xoMJJxClTJ8PL8x2180ed8Uq2YYkCrUMHcLeO3lhy0CxL1qgA6wQSfwxDQrHXFJB5Eife+AZYq5mKKKAVQEFgT8zdfO+Jszm/0ipSUU9FMRYdup/3xTrOajHxWBKWt1/DpiXIlqjMdWhVWPbthAT5goWNKgt5u09P5DFnh1dfH8EH9WG1QN2ZQIH44F5PMhNSAk6uogH3J6YscMpNTmsQABIUdWba388ABXhuYqFncG4qDw5uQ5aTA8+uCFCuEGbUtqmqkDbUdU7e2BGQoVPFK0zFZbqLEa45j2xb4HkWrVWoOQHLeIXm8r6b4Bk/xPwNKT1iBGgoVUmVAqC6+xvjO5qhVokI2hZUHtIPtM40hXxaFc1mZqn6RTBJNyIIA9YEe+A3FMq9Yh7wzaATAEiwVRMmNpwgYPWqxphEJInaev8MFOCZFdFRWUvU1JAW4EmBPe52GLhpajqaNOXQF4UCXNtNuvngmpWjSy9JQoqlwzxc3uCx6gCD7YBpERWpl1AvNA62mADLbLG4PnjQf3nTVamphregR15dOh0aZJ1XjfcYzWaaVoZYyWYirVP3pMmT2AjFkcNpvQrVCWapUR2phdgtJ9JHWV0gNPlhFmw4FxjmVbw4eovfmFNiP/wAniD8cGf0nWoIaR79fbtjHcP4gtKoEifAy4QDqzNDu3n8yme04IcH4ryQyOoZiQdJIveDHmD06Yxm90Yz7DCpNOoZsC9+1zi7wrLAuVvGkGbEbnr7fXGfHENTNoK+GpJufm1HeOoA285wa+GuJpVrVfDHKoprYWk6jt0tpH44IpWSaGpw6erWsIJ29iMdwJq8ZC1KgZ4hrA6ttI7Y5i3kS0FgCrw2BtBgPeL0zC6fxhvx7YG1snUVFFQy3dYAudgIHTb0wSaqXMsx06QABuAo/ACZ+uIWrnXTGjWQOaZ5QLjbzER548Zzb0c7dlDP8PWohy93AsTNpXcyLDGQ478Pfo9UmkivSIGnUZkRcHsQdj5dMeh5pB4QhVQtcy1wO8fMZ7DAyvkqaFAVJZwSxaSAD0CTHa57zGOiGRwev7K5tHlddFJMI6x0B/h/LEyV2CCFJA9xPn1Uz0wc+JfhTwGlCSu+0kfh5Qffa2M6aZEHWT0ib/S/scelGakkzZOxlTKsx1OVSeht9BiQ1SSKaPFrk2H0xB4QLH52I6bHDiSBsKYPrJ/jiyhxyqCBJczciw/HFp8sdBVdIDAcqnVYdSfOfpipRy2q2pgg9N/SbYlGbCoyUhY/M53jtgAbOnkpqCTaep/lgnlHRKlNXE7W3gjqBsT7YHZd0psZksAT7/wDE3w6mTrWo3LJ5fr9MMA5wZpz7lZiGm/tiTgtY062ZZTLBSARe5Pc+eBvC82dTxy6jDOdgpHXsZgg4m4RmDTLEL4qq0kC2vpveQN4wFIKVMyf0Rjpu1fxC4vBQQF2A36/TB3M5MMSzaVqIq11B+8QQwjsYn1wMr5unXyGinK+FzN5uZMAdh3xRZMwaySZeugF+b9UV3k7ERvhFFjh9WlUzdR2vQUDVCgK9QDfTtvJxRqVmqUvFBHi1qpVI3VEFx5SDhicOqOXpyKdJDDEXAPS4MEnviGmruyaAFWTSpn7oHzP5mOvrgEX88vis5sFWmygqftgBlTvEELiJalSi+hrPXTRy7JRJhgB3IEYGZMuW5Byqdybat9Z77THpizpOYqhaZZnYxqO2hRdj5FiW9h3wm6Cz0H4O47TZ3Zknxf1biAQEQAIQe4UGQO2BuZDeIml2KFiBH2RqIET0Jv6YMZXQMtSo0wpVRqPSCY37GBc9yb44clTbV4Z5aYUGQSSCSOtxc9ccE8rl0YvI30DMmFWlqaTcxcC2qC1rgbbb32jCyvF6mW1GlA1mXlOsfNYyJ7G344I53h4dAQBsQ9oADmVgD0nykz0wHzPCVWspYEsyksCIGkmQD2lb3PXChJxYk92dX4gqSxPMS0kyb2F+u4g4WFUSosKqIQFUfe6Dr6RhYHPYuRoKuYY2JCkL9kDtsexAIt1JGHU8wuiZCgiZ6zJ2tM7CfW8nAlU1alVh6nYcu59D+NsWCqgrqYFAQSt7gSDBMTFtrX3xw15MOTZZQgvLgtABk9ugPr233xNnKiGNQJqMdR8lMwO8BT+J8hinmM2aiQhKg2aIHKOixvbr1FsKm2t9RXlgWmCNURttBIH/ADgvjYFNjTdXDGSWvJvOwPl1FpN8YbjnAKlB5ZITVAPS+09VPqInHodPLrVKmmpEmNjcz6dIJ/DBTMZBqobxaRZSZYMDp0j71toj3x1YszhrwVGTR4bXGnp1IuBaO/tjiG06gvnp39LY0vxX8JnLHXTDeC3WNUEdG79IPaMZt6DAmBexiReesdselCakrR0J2c1KNtLN3hv42w6kxmQq6h1Nj+G2OGi4I6eZiMcFMXkT+0h29u2LGE6dJUUlnGrflFwTNvMe2K2SDKrPonoGPQHqB69ccy2RpsJLlY3n+WCGd4mHpChRUsB9qLx5/wA8UM4csBSYq2pjGsiAo8h3OH8LqaMvUe5d20qP5DqcNq0UdNCNoRBLmN29/fE3CyWXxTAp0pCKOrd8SykEuB8QTwf0YDmck1WPRevqYw/McQOs11P6mivgg/e1dB1IFsZ5c2ShVE5mY6qkWE9JwToZtdARDNKlzM52LdI73v7YTGhwzR0PQIK+My1HHRaa9fUjFKmzNIpAJT5grE/KkgM3mTiJKoLsdMI+7MTARTH1OJC5qEKCdLfIircjoSNgNyAfU4TYWIU1aKdEEoGLc0330gx00jV7Y1nw5wjwRWaoNLeGfmHMB0IGyybBZtPWLR/DvBnRQyqS82gFtIO5JiGY/KfKwtMmKYmm8OyuQg5pGnSxbYm5IkkenY448ublpdHNPJekS1iqkQrKsHV31t80bekeeHDPKoKAauW97E3IXzAJP9RiCuhctLaVchgfuiQPUkwP6viThvBdSMVZdUHe8R3j5fwuSPbn5JukYpssZbMwVVzrJAGnsOhnrtt/vjlZ0fMOQpUbAxA1AHw97MOSIsPwxQywI6nZubeQouQ3rI9z7dy9dj8oFzYduUydUb7mMDdOi4vwEKdSmswjtN51R0AAuJ2APvhYutQUEhHgAxBDT7wpE/1GFiuLZpRkqFF3DFWPJzEGAPMSTc9YjocWjUSwuVAJJ6yBA9bkH1x2nQb9HqkAaiVGoAAaBqJAEySQQJPXvbDQ6QrQXm5gXADTIN9t5PUY5XRztUgvwenK1CwgaSComwIMlY+1bfpfzw9cwrI+lVVCqiVuwBOxt1ImZ69LYGVaxS6wFkhRfa3ft5YrJWl/DWZY7A9DO+39ThW+vyLkFqvE1cqYIp7kW5mJ2kQRbeO+G5XNawRB3E369BHpe/mYvirnKICBV5tN7dbGTPaZsfLF/hmZVUqQAGaRqaZ6+drfl6YlPlsSdMsVueloZixDrKmF3+b5RG8RaYv1xmOIfCmWqqQF0MFNTUDtB6Da8gxFsFW4rOkq0i4gfdG0efzf79OPxxKqkMvOCDMDboNvMW/Z8saKcltMrnT0Y1vgeuHKswKgEyTEwNo3B/n1xDxP4GqU6IrKJUEqwEEhgATEHmA2JHtIvjV/3nqUpbUxLk9Tqjc9NvT1xcqcY5FVmBOoMII2F3JvOonSL98dS9TMtZWeUiknVGa24m+J8rmGlko8isOYnqMaN/hkViz0zpsXi8AEmw7SbDGYqLIIM+zD8jjux5VNaOiMkyemyUx4f+IWIuYgX/HF/iXiBShK06fZdyewjfAukkf4VO43drfnbElSqsSahd+pjb0740bLQ/NVSVWnBVQLIN2m5mNsPdS0KdAQfZX5R6n7R9/XDeF8Leq8KrQd2YdMHf7oVASvMBYEgadVoPnf1xjPIo6JlNIoZDhxquvihhRHNMXdR92YkRIHT1xoqemk+gKEE6iCZjSTEneY5Z98DKmd1so1WW3NawgAQN+a8flierxEVKjsQtiL+QjY2gzaY645cjcuzmlNyCGXqEidUSZESTHaOnp6YL1YA1K1gdKEk8xK2ubbwI8zfqc7lCSAwmDMQY62j3/hti7mlDUgGYhReGG21oBvJAE451rRMUXTmFKGACZkGQ0aYNidjH0n3s5bNsuhiQIMkWusbTO/9d8U+H5VOafsAFgLCbiAenSfQYI06KsloYCCUFj1AHaRb2Jw/uUl5LHD6i88gKhB0ADoATpvYAbWjbrgfmFqGoUpBiNtQG6sJAPZdj2k4e3iKQUFNmU8xKxdVHKBJ3MyB3id8R5isyLAHUaQJMSTHvvsJ+mG0m9lbDtfhNXMQ4k8oB0jVcbyQ0bzt0jCxQVM2yqaBKJHyzpMyZJjcnecdxtcfJoLNVdQALwAxYkD5iwtPnYSfPpfA/NrUpoHeGgBSsnY9J6kyI6gR3xdXKgUHVj8xEA9QqyCBEAkki+9sVaWYRNbs0gkwhkhZb1u1hftbpjjpdnP+RcS4dTp0FUlnqlZA0kaZWbk7yALgD64iPC/Cq8+mQLkzMr2Ewq9L3N9sLjNUV3puzwSpOtYMgkC620zaPTrgvxHNUauXBYaqpUSwBtcWLTE6SbAG53FsNNO0hqm9GXocWqGFbUAylm1HSLRLXNhaBtcnCTMNpNPdz8zDfTEwCflA79YnFum7aqgpwNZlmI+yALKDt0v79IxDm88CQAxCrKwRaZtO0iCTPf1s2tUjNkNOulBApImBTE3Dee28MLk9T2g12qlKbMImZHNsD63ZthAHX2Fbxl1nSJvYkCTYSRO0ifwxDXq62ubk3NhCm4UdibYIwt7Ds6M/rJVtRO5uYESZ8zbbpOIxVjTcEnlBHQQZA3mMdqUwoYqRDAqvWxAlr9RPXqZxDlzpHLDWMdl7C/XvHoMb8fgqgzw/NSbWm0E/tW9hb6Yn+LPg9KlMVaQAqaQYH2rmR/vgPlKyRZiQCRq9LwAPXrf8MbPKZkvSGoy0BjJ+SbLTA/dEz3DeWKi3BtmuNO6R5VleH1HcoAQOupdvIzf8MHaPCFpuEJMgwRsJ67Y0dUKKoBB6kxEwok39dIv3wG4rV/XkgmJnp/Qw/dlPfSO7ik6C9QMgYBAG2Ftl21eXUT/ADxQruxJPhqRJUgKBabNAI8xPlg7Vz1GvSQUxpq0iGebjwxuR1P8MA6VGmS51MQSVIBClmnoR8oN+8R54lLycmWDhIC8SokIGA0gyACDfz282/DznHcvQanTMQWPORpm3QR1hTq2+0O2NCvDS4VqhU06YhUXUFF9QkbmTIvJN7ycMo5QTqeSwOonubkr/M+wsDNuaWjMoZOmKpFwW+bTOnlvuRcepwcyg06tRkRM6SOl1tcgG09fLbAxcuzk6579LLvEn5o6TbrsMWqKMCQXVUYAA3JW97j8GtBJsLDGc6CrYYyNEVFcARKgwJ6GYkzeRMHoMOyqMArAhTqB+bYCYnzg++K9CuaYNMqZuwYAwREgSJE2I7/TElVmIOks4cgggBVpwJv1JM9LeeMuLsKYVo0PHChdK6YUCxm5Jk9y3Xp1Iwhw4grWLKSgCwBqGolpA6SBEmbE74F8Py7CmFphmqPIUCbTIMx06+YBxdz3ENLim4CP0AU/Ntr02iSBfbbAm6spSdFw6PmKNU180yDE9Jn+pwsdpuTdTAN9gf8AVt/XfCww5MBioWH6zUZ69hbcfakC8+XfAjO1Qaja5KrLBFaJIJGmTsCSB1tiVKupmUMNTCAekXiPWAPfHV4a4UsIjTpBYgzOpiI/ZESTa4xKjs5+xVKnI7qoCJ9kbDaPMxc+2KnFs1U08xJgjvs8f7j2xdzOSbRVVF2pkkGDLRpMxYRPS1sDny5q0bmNLKTP/dv6kn+hh15YcSKlnJOm97GD3O+KucqE1KljpA1geRsPabe2I1yjq5L8rMwIBGmxO8dFj+uuJczmUXWoEQYMncyZ/GSQZiLDbGqVdDUSsshCWOk7kdYO1u2/XYfjHUJVLxqgEAfvACfUH6YfVqq5NOCTACnyHn1vft9ccrzUH6sAwpQkDyBU+8W9MapFJERVyJUpczGoTJ6Af8YmpVQbaQdJiWJj8Ljab4o0qZCAiRygE+Qn+FsQ0WLNAPkZ/Dpvf6424p9FUHKK6+QQ0CxAC7mbKIAgWxtsjlTRyqlvnYSxjeBCg+i9+5xjvhnI/pGYWirnQvNUO3KN4ud7D3tjY/FGa0oxAFoA6f7dsY5b6OvBGvqYHylamlZ6jvUkIqqlOATqLSGc/KLCYBPmMCsv+vqMwWFT5/MSFt5kmfY4HZZSKgbV0iDv1MexknBCpWKItNYEnU8D5iTMn8B+GDjWifd7ZzWyVjUpnQU72kRbf9rv0+pLh+fFViSqAmdXKGUWnUF2jpHkL9hQbxSAsDrJmwFyxi3l/wA4uU6qoSySEMyJ5j32HW5jvhy0tESk5dhWrWY0ggVtMiSzASBJso2WegtO/nHWsnNBIBZqbAkRI5h1F5sRsB2JNZGd21AEBevRR69L/XHVeTqNQs03EkjT19yLdr4xTV0RSF4fjKo0FIkwjEAxBuBMxK79jtti7m+GEfJUVWFgSsyABuDAEkXI7+uJeCUVNSSgVBqgkwdbgwTIiJXuNvWCNVyX0lIDdSIldW4Ext9r1uBvrpo1hVFI5WKV3AqSQ2kGVZQLg9bbBuxG0HFnL5IIjFZkQdSnSRbr7EC1tp6DFlOGKisDN2nUDJgXC6SAFeYFrG56GLIytN1I/wAPZ5UhhGorebbDbrOM6Ja+AQQKyyQJAk7mCBEwCLkfhfoMR0AQHYq0iJLMSTIiALdIm5tEdsFMqy0wGC6SrRzPYpOzGQoEQIuY2BN8W0qaq+latMmmNUFammQCSCxAA5ryegm2JUXRNNkHDuAVa6a1AAmPnibAzcdiNsLBLg1VHpAhwkEggVFW4673nv2jHMCx/YOKPNcjRZagc/dUgA7dRP0nB/P1w1MMoPKrCB5nUW7ATuD5dL4XFeDjWjq4XVpCAH5iyjv3Okk9NLWxXk+I5ZzLKxOgxIMi3k17EbDzxDVrZzpUXKGbXUUs0iAdv1ZEQewE/TA+iSZVeUKglzeWu0hQN97j7o9MW1yhWpMSGTUh6WAm83Fwf+Dh+bBNVWgBQRqZbSxhACOwsFA6DzOCr7LRmn4dTZDWBqNYhqjGFnSDOkS2zdCflNsS1uH0jl6bP4hHhggIAC7QNMkyBYEGxMCcG6tBzRq0ZC0ioKNEhNPzCBfSYFu7HDOKZUtRQAsTCaVMTqB0ySNok+Ug+WN76KMjl8u2vVoKggkGfIkb77AYu8K4Y7UmRg1PTVF4GwBba39HFrL/AA94aCsSzBnCk9FBAi+8kz+PrjQ1amiAl9SibXDFV5fxT6xGLcvgX3MhV4Q71FWnEtLKBI5Wk6SNgeWPwwU4Nk1eoFenTLAAuCs7idxEdr+eDKJ4AcEyWhPMbsb9wCAR0gjrhucbQrN8oZTPnIIJPkCYHp5YVutmsZpFvgmWpUFJp00RnI1ETsOm/uOmAvxU7uy0xvOprdAR+PeOsYt8EpmuSCpUKAVMcxvePbr3jEPFtL5gGQqU3mNyzAW2+7IJP7XXCX3Oh5FxpGcyrAq5YStP5gokkk7T06z6YipVOVtucdSbDt3P+2DdDhCuTSJZEDlnaN2I+9+zYXkGD64rZj4XajV5tIQgkdWgDfaDG9iMU6o5eOrKCZwgRt6RLe528gBgjRNT9qPM6UA7c1zifJcIMM7ABQAVaZJOxG23yiQdz6xB44LSdCxsV5yI8zYb7i+JbbGo2Wqj+HzPVAiCBN599xhJVDLyAmYAYQiA+jWkm5gQScRtklq1QyRzQCSPtj1HXvgpw3KlPmg7gSZgAmJ9vz88UikrdMZwvLMYUmWEqFvaZPn947/lg3kqo1MuowdI5bE3NwbEERtPXrgdVqgMjpGu4UgHkDCJubbmwncGxmZDQYECSRp5uoJkHpEH8iMZyvwXw+A1QpaKekFylQDqdRbq02PQbdzO+IM3wWoyKU0Era7NoJE3IExa0tqgiNmGhcOzbFDTqU+X5lIViBpuBzEEkweUHvvIxOmYVkKh6mokkAtYhjAGmDpWJsDvEjfEVKLplLQOqZUU0CNqpmdJdua8zBA0gKCvTaBiPRmVbSzAJGpXUAjmiwWQWJgXt7RGDuTqLp8ICbliTIHMbAG+wB9b4uNkVgBgjHciDv7jfvbG0YprY1itAUcKy1Ylv0diQYLOFJY7lvm6k/nhYNPk1fdQYsPkMAdPxnCw+I/ZZluKf/bf5n/86mBFX5f/ACN/rfCwsc3g89hPJ/8AT0f3v4Phuf8A8St/6f8Arp4WFi49lLsIN8rf5h/1YizX/Sr/AJy/6lx3Cwl2U+isn/QP/mD/AFrihT+Sh++v547hY0+BfxIqv+HT/df82xf47/05/dT/AENhYWKfbD5OfCX+C37lP+OBud/xU/zF/wD2Y7hYrwa+AjT/AOn/APUP+gYg4h09P4nCwsZT6BdMg+IP+kT92n/HALjHy0v8r+eFhY0j+01gHuB7P/mH8xi+nzU/8wfnhYWEzJ/uLHB/8Cn6/wDuxWy/yv8AvH8xjmFi5dHWv2mt+Idqvon54pZrYetT8jhYWMJ+BTOcE3T/ACx/qbB3JfKfQYWFjWPRpDoq8R3X93+JwsLCxZZ//9k="/>
          <p:cNvSpPr>
            <a:spLocks noChangeAspect="1" noChangeArrowheads="1"/>
          </p:cNvSpPr>
          <p:nvPr/>
        </p:nvSpPr>
        <p:spPr bwMode="auto">
          <a:xfrm>
            <a:off x="169863" y="-166688"/>
            <a:ext cx="304800" cy="304801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45058" name="Picture 2" descr="http://2.bp.blogspot.com/_a-YiZBxiyWM/TERYPRbem_I/AAAAAAAAAMY/_aDVwmDu1Jo/s1600/4+O'Clock+008+(3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962400"/>
            <a:ext cx="28194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Multiple Alleles</a:t>
            </a:r>
          </a:p>
        </p:txBody>
      </p:sp>
      <p:sp>
        <p:nvSpPr>
          <p:cNvPr id="15363" name="Content Placeholder 10"/>
          <p:cNvSpPr>
            <a:spLocks noGrp="1"/>
          </p:cNvSpPr>
          <p:nvPr>
            <p:ph idx="1"/>
          </p:nvPr>
        </p:nvSpPr>
        <p:spPr>
          <a:xfrm>
            <a:off x="838200" y="1219200"/>
            <a:ext cx="4191000" cy="495617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mtClean="0"/>
              <a:t>	Example:  BLOOD TYPE</a:t>
            </a:r>
          </a:p>
          <a:p>
            <a:pPr>
              <a:buFontTx/>
              <a:buNone/>
            </a:pPr>
            <a:endParaRPr lang="en-US" altLang="en-US" smtClean="0"/>
          </a:p>
          <a:p>
            <a:pPr>
              <a:buFontTx/>
              <a:buNone/>
            </a:pPr>
            <a:r>
              <a:rPr lang="en-US" altLang="en-US" smtClean="0"/>
              <a:t>	Show a cross between a man with type O blood and a woman with type AB blood.  What are the phenotypes of their children?</a:t>
            </a:r>
          </a:p>
          <a:p>
            <a:pPr>
              <a:buFontTx/>
              <a:buNone/>
            </a:pPr>
            <a:endParaRPr lang="en-US" altLang="en-US" smtClean="0"/>
          </a:p>
          <a:p>
            <a:pPr>
              <a:buFontTx/>
              <a:buNone/>
            </a:pPr>
            <a:endParaRPr lang="en-US" altLang="en-US" smtClean="0"/>
          </a:p>
          <a:p>
            <a:pPr>
              <a:buFontTx/>
              <a:buNone/>
            </a:pPr>
            <a:endParaRPr lang="en-US" altLang="en-US" smtClean="0"/>
          </a:p>
          <a:p>
            <a:pPr>
              <a:buFontTx/>
              <a:buNone/>
            </a:pPr>
            <a:r>
              <a:rPr lang="en-US" altLang="en-US" smtClean="0"/>
              <a:t>						</a:t>
            </a:r>
          </a:p>
          <a:p>
            <a:pPr>
              <a:buFontTx/>
              <a:buNone/>
            </a:pPr>
            <a:r>
              <a:rPr lang="en-US" altLang="en-US" smtClean="0"/>
              <a:t>						   </a:t>
            </a:r>
          </a:p>
          <a:p>
            <a:pPr>
              <a:buFontTx/>
              <a:buNone/>
            </a:pPr>
            <a:endParaRPr lang="en-US" altLang="en-US" smtClean="0"/>
          </a:p>
        </p:txBody>
      </p:sp>
      <p:grpSp>
        <p:nvGrpSpPr>
          <p:cNvPr id="15364" name="Group 8"/>
          <p:cNvGrpSpPr>
            <a:grpSpLocks/>
          </p:cNvGrpSpPr>
          <p:nvPr/>
        </p:nvGrpSpPr>
        <p:grpSpPr bwMode="auto">
          <a:xfrm>
            <a:off x="5334000" y="3657600"/>
            <a:ext cx="3352800" cy="2514600"/>
            <a:chOff x="3886200" y="3276600"/>
            <a:chExt cx="3352800" cy="2514600"/>
          </a:xfrm>
        </p:grpSpPr>
        <p:sp>
          <p:nvSpPr>
            <p:cNvPr id="4" name="Rectangle 3"/>
            <p:cNvSpPr/>
            <p:nvPr/>
          </p:nvSpPr>
          <p:spPr bwMode="auto">
            <a:xfrm>
              <a:off x="3886200" y="3276600"/>
              <a:ext cx="3352800" cy="2514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cxnSp>
          <p:nvCxnSpPr>
            <p:cNvPr id="15388" name="Straight Connector 5"/>
            <p:cNvCxnSpPr>
              <a:cxnSpLocks noChangeShapeType="1"/>
              <a:stCxn id="4" idx="0"/>
              <a:endCxn id="4" idx="2"/>
            </p:cNvCxnSpPr>
            <p:nvPr/>
          </p:nvCxnSpPr>
          <p:spPr bwMode="auto">
            <a:xfrm>
              <a:off x="5562600" y="3276600"/>
              <a:ext cx="0" cy="2514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89" name="Straight Connector 7"/>
            <p:cNvCxnSpPr>
              <a:cxnSpLocks noChangeShapeType="1"/>
              <a:stCxn id="4" idx="1"/>
              <a:endCxn id="4" idx="3"/>
            </p:cNvCxnSpPr>
            <p:nvPr/>
          </p:nvCxnSpPr>
          <p:spPr bwMode="auto">
            <a:xfrm>
              <a:off x="3886200" y="4533900"/>
              <a:ext cx="33528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4036" name="AutoShape 4" descr="data:image/jpeg;base64,/9j/4AAQSkZJRgABAQAAAQABAAD/2wCEAAkGBhQREBUUExQVFRUWGR0YGBgYGBocHhwYHBweHSAZIBwcHSYeGx4lGR8YHy8gIycpLSwtHR8xNTAqNScrLCkBCQoKDgwOGg8PGiwkHyQsLCwsLCwsLCwsLCkpLCwsLCwsLCksLCwsLCwsLCwsLCwsLCwsLCwsLCwsLCwsLCwsLP/AABEIAQEAxAMBIgACEQEDEQH/xAAcAAABBQEBAQAAAAAAAAAAAAAFAAIDBAYBBwj/xABGEAACAQIEBAQDBAcHAgQHAAABAhEDIQAEEjEFIkFRE2FxgQYyoUJSkbEUI2JywdHwBxUzc7Lh8TSSJIKDwhYXQ0STs8P/xAAZAQADAQEBAAAAAAAAAAAAAAAAAQIDBAX/xAApEQACAgICAQMDBAMAAAAAAAAAAQIRAyESMUEEE1EiYXEUMkKBBbHw/9oADAMBAAIRAxEAPwD23CwzXjurFGY7Cw3VhasAx2GtUA6i1/bFDjfE/AoM4jVHKO5wOyTeHRNXMHnIDNty3J0+09LYlyo1hilLZoQ47jHceZZXi9etVgBtCpPLsd42G5OnyjuBgrm/iKrlUAZYtyMold/lbpcfgSL74lTTKlhaNxjuAvw78TJm0McrjdfKY1DupwXJxoY1Q/HJxwNjobAI7OGlrxjoOFOADuFjmO4BiwsLCnAMWFOFhYAFOFOOYU4AFOFOFjmAQ7HMdGOYAPGMt/ajnVID+EZPVI/I4I//ADPzWgstOiWW5WHuvcc3TtjznLIdQCMNIvBN8cbJPqkMfKLR79seZ7sr7Ofkz0zK/wBrNQ3alTjY6dUg+Ym4wfyPxhXqMf8Awp0bhwTBHuMeb5TJVEArAIzR8w3PtsSB1xUz3xBmkJ0VCPKP54lZp3XIfJ/J7AnEnr1Cpp6RTMliZE9rjzn2GMv8V8RLkgMdKmAAdzsSfOZxYyXHlp5GklapqqVVDVYkESA0COyx9TjMJxmioYKKpK9SwI9iVE4qeX5ds9v0dxVMGZ7i9Yqy0xDSeUEjV2kztizls/UWifFICtonSRAaRMXiQLHAnPcXWY06gdgwBA9MdTiOqEBEtACgdO3lH1nBBN7Z15ZV9KfeqNP8OfEC5fNLfkAnUxk6bll5Re538wT3x6RT+LssRPigCJurj8xjxzjFMU6yaDEBA0D5WuQsjcsIEGwn8I8/nGAQIHGkECXUyZImRvYfXfbHU8jUbR43qIODa+D2tfibLHavS/7h/HE9HjuXaIr0iTsBUX+ePCklUXVzE3ibevp74n4VWKMzHTqA5SB8rHb3xmvUyumjj5s92HEaUx4lOf31/niYVQeo/EY+enqB6RBs6mffqf44dWz6sguQ6AggzcDYyOw79sX+o+w+Z9CA47j56yOd1E6qzhSIGlmtbyOK2U49maZamK1UbnUXaRHvOBeptXQ1M+jpwpx85p8cZ1CB+kVT/wCdv4m2NVlfjnM0qLa6zO5IAuCQJ3EbyLTfDfqUu0Pmj2HVjmrHj+X/ALRMxptmBUaLyqj6acWx/aBm1VGZqcMSLoLGLA+Zwl6uDdUw5o9WnHZx5flv7SczqEikVb5TpI9jDd7bYH5r+2TMJXNLwKLEGN6g/InGqzwYc0ev6sc1Y8+o/wBpjkAmgsd9ZH5qbYmP9pyrGqi9+iuD/wC3C/UY/kXNG+wsNpNKg9wD9MLGxZ8wtmVavqVAo2AUmCY6TeMXabyCD1xb/wDhBioaGWPujb/bEVfINTQsJaN7bdj6Y8bJtaOZ7BuXyjuTpJF5LbRgxlK4qAqzamHfcgeYwwMVCUhu3XsOp9SZwZTgYooTyrO5IBgeu+Cuatj7BRqGZqMGaNKgzaSPba2BiKRUa5KlSB6n+QwVy1Ndcaw3aPpBxFxah4a+IpWR8yHcT0Mdu+DGnKVHuf4/1OJY3DL2naf+/wCgDm1KqTGwJxSyWeamRUUc/Rje/kMTcR4y1RdAUID83UnyxDTyxEAW6xqE/wDPl6474Q1sPU5o+5eJhjL5hXA1KzmZeQNz2IuTJ1TvYdsTU8vKumoRGsQTGkWF2AMsYhYvHScQUGAFywa5DE8gBsbbF4sIAxaXIeCAXDAO0hwVYHSNwrEXDMADaxaMW1qjjf1dlyrWRaQPzO1r2vtsNgNhhUz+qi3z6WiL26eY388UEzlWsfDKKQJN52HQ+3TF7h9EhHpkBOqdpF49z/HHFW9nA0D61Qgn+pH9fniDP0jUBdWhyYgbG30wcPDhmCpDAECCo3k3387Yv5D4WJHyQLyzmBjLnvQfgxPDnKKdW/5Rixms3BEAFhMz7fXGm4rwjI5aPEqHWbxTVj+ZAxnc7QyzvIqMF+zq3PmYsMbJ27HQssi1jAANpM20+U4KpklFqYZj+8TH0jDU4vSoLoo0gezvcHz5TE+s4WU4lUqqykhVg62VQJnYCNsYTTl+AaHtw+8uRqF42AvaSN+tsXs6w8JQGkMJYRGxs47aT+eBGa4kAZK8pgEdT0menljS8G4JUzppLRhVVbsw5VWYv1kibdfri4w+AS8IGZJII1fLMkz8rDce/wDEYk4PwpfEq1yCWdiV1Lt1uACQP9saDM/CVTLI9NX0lnC8++iN1sRPc/ZAGNLwDhc02pZWqgRY1yrszE9WaVHflHucbxwyOj2KW2eM/EeTzbOdeoDpHyx0jBz4N4dqy2mqerFGgyo33iGBPTGk4zRXxfCY+HVptzidetewMWBtZjItc4myvClpspRRSBmVZgGMxcKSIxllk4VBoxyQcdHqlEQoHkMLCBjCx6pR5Pw/P1aI8OpdWEq56nqD0/DFJM4oqQEYuxgyeXQRcREec4MnjJemaVbLlH+y2khW8r/K2Mw402QEljcmbeV8eRNGT0MGSNDNlzzADkgfh0xFxHh+azLs5ZgpsFMgRvFt74O8TdzSRhpgLB0/SwueuAeYzSqvMtRuu4H0vjNSldB5BbcCrUuZ1IjY4tfEmblqaEgMifrIADS2krIXdQIE+uIKeY8Z+RWCKCxUNJIUSfKbWtihnK3iVTHhxOmSdJXSICk73AiLexx24F22b4vkEigWJbTI2garz2w6mqi1TWFNxpTf06n8cTKqM41IWuANDmCb2vsO+JzVfUKWuqW2jdVjaIMERjpNi/wpVAFQVBQUTo1trDOJglYOm/8AxgnlUp1NVVq9GpUUBVQo8OSYZiNlADGIgEgbDcG9VldC9JKlVvtVNIW8/ZtBgC59cHuCcXywqrSDnLUxLPWpg62ePkn7KC4Ai/vgKH1+CipmPHoqRQZiU1dpiYJkbHf8sM+Ks0tN1C7rBJHfGip8RpN4gXVW/UqKaqpWmPDpyVg/NV0QTAE6T5jAPO8FGYpLVpgyZFtjAn+fpjjyrjLfRy5I0x/wzkDVzZYQUhWPSB835Wwc4zmAoLsYDNtNhPX3wI+HeJtQ1hkXnUqAGuCNjtFr4F/EHFvGOnqrBr9Y6DGMknozCvFMnFyBUWx5lmAevpgNxyjl/AIWi1WoRylBpVD35bt6RGCvxFxPSMiaTAioCCJ2uBfzEnHM5lrs1O0NDpsR1+u+IUXjdoOjzE5h1bcqdj0+mNzlcpcUhGqA1Q+ZvH1wJ4tkdVXxGcMDZVAIIjofT8caL4dRq1UiQrMbmNhux7WUE42nNTqi3T6Is9kKaqGa5b5V+l8b8fBjU0R8rWGumimOrE/aAPyg9CemMdk0TN083Xhi1BCKYi3M0B/ZQx9Tgrnvj1Kn6FUCshAanVJuIjTuYk/a8sdGGFK2bYo1s0eYzHEsu6y1GrIGskToEzFoaI/H8MAX+JTlq5/Q8x4oZi9Sl4bC/XdduwBJtivlsyKFZMwW05aszUw7TJGwJ7iQMAqC08rxSCdaNfV5G+rqPxxvZqzRcZ+MKVUNVpoyM4iugk03T9uVGlr2YTGBuRz6CslSin6TSDBVqvIdNX2GIsQAT07xgLwiqadXNVFAA1iASZ0nVzDy2k+mNl8MqKwVlpFamsKdPysNUmfzv1E448s258Tmyy/ier4WO45j0RHAT3xHVyyt8yqfVQfzGJQccnElg6p8P5dhBoUo3soH5YpZj4JybqV8LSDvpdhP1we1YUYnhF7oKR5T8Z/DFLh6UzlEdnZxyMwYRNhpIBck2iTtjDVsiQvipTb0RCUqRuNpVgGgk2OPQfjzimniNMeGFkIiVyQSvNMoCdIZXNyd9pGPOeK5lqbsWaolVWJYLAQmbMoFgCOt8KkujRKkD3bLM+uaykyGVVHL09744OH1WhKTNU1/ZXou41HYW/LBPhFem2p6hdCVINSQJcbCI7R+GKzLVb/CzRqVWjkS0z0mwJGGMZlaFSg5L0lUMdE1CDpBm6iZPri3lapSp4au1WnTJPIgKFhcMe14Jm/niiuaqDXSei9ZmjTrB5TPT1Nt8TU89m5FMvUpq1mVEKgAwLgC/p5YBo9D4Tn864WvUoU2Bca6QAUl0maw+6xUMvnA3xj6vGKmVzBSnCrTYjS3btHePfF3IihTqgNmarosFay/KoiYI820xH3jOPXOBcPpVaEVFpV9JKq7IjF0FlZjHzbg9bYicOaonJG0eTcQVVAzCD/FUlhcwVB/j/DALKVxWUsoGtfnTy+8PLvj37M/CGUddLZenpvYArvv8sYBN/Znw4VAadN0fceHVe/TqSIxl7GuzH27PFOKU9JRtgDuAdjt+BxNk+OPSrHXqZnYFiTv3J7yDj1TinwNkVch2qimIFTmGkBptZNW97drxgb8SfBGWbMaqdYqajA/4TPpBFjKuAEgi+k9umF7bopYn5MfxCmDqCQAbg9up+mL+UyLMqJSBOqQxEkgFb8ou1pGkbzHXGpyH9nNJalVK1cPU08qQwQAC7NFyIj7Q3wQzOSoJWHjHQ9FAUGXRVAB2ccxZo8hI3OJjgfcgji+TD5r4rOWBp8PDKrBaRSrTUPIm4gkGSWJn7xxDls4MzXNDOUWDU6MCakaWHZQsAbeeNzxypmRl3o1EWtQvpzAEkHfmQC8bSL7euMxxvgbK2XzShmVIWs+kmFELzuCQw3Gq8R5Y7DZoyuSo+LlMypv4LAoSSSB1HkDGGcH4LUzGZdSxYGaauscpAkW6DSD9cFGyxetm6mUUshGjSpmdX2uUQVnqY3wO4bmFQU9cKwcIWU6YvbV6H6YliCXBuIiiuqoPGYkoYPOqoxlp2IMgQZna0TjV5fiLFsr+jvKtXphlA/+mWhpB2F5jpbfGTfKBBBIRKbOkz8x8RoPmxED2wU4OEXiOUCjlNVDfeQ2+OKSvLZzTdyo9yxzCwsekMaMIjEQfDpxJoOjAP4l+I1ywFNXUVnHICC08wXYXJuYHkcG5x458d8dNZ6ulor5XMHwiNzTgAj2IB98JlJHP77zlVEFSnSrIpqFk0yzhWggrAIN2I9zgD8QV8pWpowaoAuyabpf5FYi4HQHph+VSnWmq1Y+O8MCjBNB09msQWBB9sRNmcyyjKVPBUOY1mLmQdUjrtfE+S/AErZpAv6vVPZjqDTYk/dMfTFMqUYMIoVPshZk+e+NNVylbh4MV6L7MVgEt6TfyxUHB3zZeoaZQgBmYKBE9QtjHnhhQPrU85bxHK6oIkxJF5/L3IwV4NwHMirNYN4ZVpcuLFlKqxgxytDR5YBnPsz/AK5/FSj8q/eNgI+h9sWKWXZjppVx+ss1LXF/uybHphAg/wAM4XVehUoeCKmXRmY1gYOrk1EN0GkC22+Nn8DfEtNaNR0pugUS1MEkCs9TQsX2ZSsg9VnffM/DnBRmFKrmDl2VDqoEtzlFGpj2DEr9YxqstlcmhqZqvUppTrsrJTpMxYFYMHSdPzAEWnzxSGaw5xw4Rn0VXncOaZAFgQflYrMRAsRuMV6FFXC0KytTIHi028TlJk2Am2+3bAng/FfDrtmGqu2WqMwUMjFxJlRf7JMwVm4g4tZfOu2acaHpUUJqana4BGwExpJMiJKnytiXopIZxbOpVo6qpRRU5C6mVJUNDiRIKkAEfte+Ba592y5Ks65ii4LEiesBueJpuvSTf1wU4nm00NTZABpL6lRRIchS1pEyQGixBkQRGAeb4e9PPU0eoQgC5cXZtQIDKrgsLPcaliCMIYTzC1swctnqJpkGmKZRyAzMZDL90kGT0w7hwoLlKn6UQXoAU3YDm0HYXmD0lfujfGb4dxFcuapRqbPQdj4LAgMNi3cEbTNzi1ls8n6WUrJTNPN09WhTMHTqAvEbGP5Yomwvk+OkV6QSp4tFLbEs6VBYkxYg2IO/lEYz2Z4jVpUM9RCto1ySxHL5b9e43wX+HuDUhw6rWpvrdpBnshPKANryfQ4OZ3h5KZfQgVHUeIdIKkAaoN5E3v8AXEhZhaFRn4cGpuP1SAOrBk3MmGW1VdpU3Enth7/CoNT9CqNRM0nrUWQkglgCFM3IF2B7HDMxkMuMnngrS6VRCndU6GZG5kEgdBiDI06tLMouYgtRygSiAeYmpCqs3hhqe94Am4wxGx+GeEZLOUE15aWogbswIe4ZrMAZYap/aGDeU+CMolWnVWm6tTbUvOSAR5EnFX4J+Hjl1aprDJURDTPXSZYl+moyota2NRSN+nt+f8MUoryjnfZPGFjk4WNBFTC1XxH4mG+J/wAYys0K3xJnalPK1WooXfSQoG99z7CT7DHj6cYr0zUIpozSrOLBmp+EFVh9ogLNx1k42fxhnTUrAU83Ty5oT4gmSUbQS3aRMBet8ec8Vq1CiuobXlyabSZYoRvIA5TcjyOEy0qQNq5UZiP0emIEArqgqZJO5up/PBbhdXJ+ForU2FZ10qzzpUn7U9IvfFTh+WXM5hDlhpr/AHTAVoBJJ72v7Yn4k7BimbrO9ISo0KBqItKkiCA3XywxlH+78sG0tmJqWhlB0r+1J3t0EYJ5fLZWeTO1gxAnlJlut/u74C0OBF+ZdCUzcNUcbCRBA679MTUjkVs7VqhAjkCqsjz/AI4BlGpRp6X8RyNJhVQCXv8ANiPI500dRXLhrxqqLJmdoNp9sazL8Go5xVcOMuqFVpqbse5k798Vn4GUrVDSqPUCkhdQBZ2Bnc2iO3pgCixkKlKspbPo9AqCKfhKAWk6pYHaCZHqcbN04YqUa6vpWmyl1KklyosNJsJJJMCDjH5D9MZqdV/Dp0yI1VRIZZgiBdoMCMXuIcKy9TOhVbxDBeotqSMwE6E1Xvew64OhmmHxa2bdmqml+hoxZE2dwhgAAcwe47DfphmXzs5x1WlU8SqhemHcAIWghhB+7c7nyGA3CPh458iqopUiWFJEVdlWZY6SL9J7DArLtUy3E2NQajTJpoUkjUeUKJvtO+Jeylo2HDeMa8jXbNk6vFNLUehiFYDaAeVgBBG4xayHEaZ4dQqsCitqoyTIUySjCb6RVUFZnSCRtjMHLeJl8qlao3h1cxVWtT2IqSYhhJPNAt1nDKWV/wDAU01swonU1CCQdLnXqj5F0we92whFbPcJr13dW0UXrOynXbS5ZYBIltBdQAYgMT7hOM5qolcQxJpUkEnoTy2/EnHoKqaWbrjSaiugqUAWnxaMAkaybFQAVJkyotN8Z3OUEzDK7HRQrgK7U1sjLMBuW7oOYqLQbW2a0S97In4zVpA0QkU64Da+oYAS8Dv1xe4h8XO70MnTZwqlSWkdOszI98Zvj9PMZTMxXAqKtL9WyGVamRAcEdIM+WM9/eWlYQ3Ny3XzGHRNm44lTp1P7wXLCNASpDHsWDrJ84IHW/vWyPETW/WovOr0kSbnRTpsD/5iXpIO+qOuMlTzTrTqikxFJgq1GJ3PQfjNsehf2fZUVOIBtINOzIm+nQgbUfNSaS/vemEwvR6zkcuadGmh3REU+ygH8sW6TCcV3rXi84kQwe+NUYlnCwwt5YWKsQIy2bV1Vu46Yh4tnFp0HYswhZlRJCyJYeiknAbKcX0ojELEdLCSLD8tsUeLcQbMO9KlU8MilruwCuCwBQmPuifcd8ceKfJI2WwdUyS138VMrQIqMzJmNTBFdCwGtWE80AREYz2derTqr4hFIEFVVSrAJ67OoMjusDF/jJesy11osMpVUvVpLWmWJMsALBp0mBgVQcZioVyysqINWh2ULbcqrjc76dt8bUWVeBUA9SorVACG+xTksuxIja1/QHBLitWpI1IsqI1VEJ0n7iCSW826nDuEcQY13QUi1RqWkMGVNBBJIlbXUtYEyYxE1ZTXZcu5oVQCF8ZpPck6iQn1JwwM/wAQyFDWWc5kMfsmnBLd7iBPbEmVdMuArU6Vdy0gHVInppFsFBTzGzZ2iz3s1wBeTO2KlTNOJ01fE0watVKQLBmgQG/qMAhwanVZqteqB0CKCFUkTpEfdJNrbfgTo5CgtE1HNQfqytMagWZySGbT0WII+uGUqlZKXJSp0KYJfVVI1u0ESZ6wTiiEepT8RqkBlaQBPIIjqLlpPbCbLQSydGjTSgxuNYqWDFnkkhVHQakgnpffHclxKo1XM5oqfF+VEIkqT9oyDpAgXMDfFXg/xJXylE5indFAoqG7GTKne7avxwVX4gqZHLVlq00cZoAmDtqBie4gzPrgEVOC/ENahWzb0QAVDFiJCQRddMfe5gREGe+K1HiqtlFpJLV69UVKjN9kIZB9AJPucVuIUqmW/UtUp06JQOttRg2I2ufobR5Cl4iFrFjNJVpkUwRBYMIB9CLk4RNm0y/Gab1aFUQKdDPAIFUQVqks3mSr/Qjth2T4ealIF6op0aVesaxhpLyRYGxBkSJtBxkdZNGm7FEo04ZV+07LADbdTPsDh2e48amhGD9alQGRrqvLQF9WPthDNBwvjdXVkWQNNGs1FW6FJkr/ANhM+mLVLjleo+by9FabkO9dSAASynS0dDKE29e+BGWpN4+Xy1Fiq0l11jq2LfOZ9DA6icU+AVf0elm6wmRNJDI781+sjtgA0Fbj1KjkqSk+JVW9NW+alqlamXeIOht1IgiehE4wnxHwdaTkKlVCBrNNyJCnpsJKzv1EHvjTfD1QNw7PGp9oKEY3lluR72vgNnM6Wp0Kzan5WRidjYrp9hF+sYLYUmgPw/WHAiPtAECFH3oNie0491/s84N+i5YOy6XqAWO605JCk9ySWPmfLHm3wjwVXzyhxrYP4hBuBRXmUx+0Sox66lU67m0ee/fAnszl8BH9Pi1sT5fNguBsYNvTGe4iWICzGsnYwQAJmfwHvi9wMAMLCy/hi+WyDQzhYHvmr4WLsVHntalKI0GaYPK4aIvBAJsRsR2gjADjfxHS1GlmcudFIkU3BIJBAPvPKZxpXddJWBESPKRHe3fptjI8bqVSz038OqmrSHaB4JiFY9+Qrf26Y8r0z+r+h43sC5jN0aLhqVWo6gEqlxoc7GOsC8eQwVesAipWy1WrWX5y0rAIgKIsoiT5nAyrxqpSgVaFN3K2fe09Y9xhlXM5msNVTMKguCpPMoE7rF+v9HHpGoYy+bha5WnQoqqyEqEzEmWWD81hBxWanRr0FNYeACNSMCXd9wSxMkC1gcDKaNSRSVp5mmTq1RLAsLL3AmDitRZHJOYqPSsAqgW0XtHTYRgCwgvB11h8toamOVvG2Jidv66YZnczmEC01qUl1X0UrAdZJjEKJldAapmGdRMUwNP5dcDRR8WoNCGnSkXJO3qdzgAv1KnMoqu1dyYC6jpuP4HHM3xJnqNSp3Z9KgiwEHYdh/LFXMU4FZqAimsDV16SJ+uLvBaVOhTXMGWqMCFBiJ798JhZX4pnmITLiQtPkO5DGZn640By36c2kVQvh01UBgYhBe3Qk7e+M1ww66xLMAEYOx73GCo4oatbM1LikUaY21my27k4BhupxN8zzBA3jgZZFMHS1MggmdgQSZ6RjKZuq61K2sfrBKMSLIvWL79Bg9lqgTK5ZX5dFWpqgwdcb23i18D/AIspNVqPVS6hgKrKJUNA/OCcIQOasWJqVFGkcqUza5ECR0AkG+8YdRzgoq7OurMEgLq3WN29TimE1JclVZhvct0/ACcP/vFFYmmlxMMSbWAH0BI9cIAll8y2XyjOdQqV2sY+wpnfe5m2G5shMoiM7AuxqhR8sNbf0jFWlmamZdTUnwkgsdhA39zGJ8vnkzGa1VbUqaswHkuy+9sDGh65ioMilFVP6xi9vtdNv62xF/d9RBTWtPhATynpPoepvODPBc2SKtfw0KrCIjGNCu13UC7X3iIv3xqK+QNqUq2jMujKwF1rU4QRHySdJ84wDSsM/B/w94SeOSFaqo0gXIp6RpnudOn09zjSZcHrHbA/g2eU5amx30AXmbWj2YFY7qcX61cBZF/687YjyZMqZitqJIg6ZWZA5jci5n7uLvAnBLfu/wARjNZWsxNVjygMeUgSPpf+GC/B8xJa243kdY/jhKWxBypmQN4GFgXWoVyxNMKV/a7+3thY15BRka9NAxAaQTAMRO/Xz3/DGZ+NcsS6VVp6wBoqLMah0PLAJFx323wazWdBmFIWSDbl/n/QxE6AoRuGtB2iIiD1/wCceRFrFUl/yIdRSaMNlHZFLJWWmrfZbmMdJ9xim6BzqqBnqVJIgiCZsfL0wU4/wUI5Zac0yvK0/aAEhvPzt+eM+KIDgEle5+6eh9jj1IzUlaNE7COSyroNdJ9LL86GxB8gd53wyrnMu5DOHZhdpPzHt5D+WKtTLVGJYsCRF9QuPL+WInzrTdVDTvEXH0xoMJJxClTJ8PL8x2180ed8Uq2YYkCrUMHcLeO3lhy0CxL1qgA6wQSfwxDQrHXFJB5Eife+AZYq5mKKKAVQEFgT8zdfO+Jszm/0ipSUU9FMRYdup/3xTrOajHxWBKWt1/DpiXIlqjMdWhVWPbthAT5goWNKgt5u09P5DFnh1dfH8EH9WG1QN2ZQIH44F5PMhNSAk6uogH3J6YscMpNTmsQABIUdWba388ABXhuYqFncG4qDw5uQ5aTA8+uCFCuEGbUtqmqkDbUdU7e2BGQoVPFK0zFZbqLEa45j2xb4HkWrVWoOQHLeIXm8r6b4Bk/xPwNKT1iBGgoVUmVAqC6+xvjO5qhVokI2hZUHtIPtM40hXxaFc1mZqn6RTBJNyIIA9YEe+A3FMq9Yh7wzaATAEiwVRMmNpwgYPWqxphEJInaev8MFOCZFdFRWUvU1JAW4EmBPe52GLhpajqaNOXQF4UCXNtNuvngmpWjSy9JQoqlwzxc3uCx6gCD7YBpERWpl1AvNA62mADLbLG4PnjQf3nTVamphregR15dOh0aZJ1XjfcYzWaaVoZYyWYirVP3pMmT2AjFkcNpvQrVCWapUR2phdgtJ9JHWV0gNPlhFmw4FxjmVbw4eovfmFNiP/wAniD8cGf0nWoIaR79fbtjHcP4gtKoEifAy4QDqzNDu3n8yme04IcH4ryQyOoZiQdJIveDHmD06Yxm90Yz7DCpNOoZsC9+1zi7wrLAuVvGkGbEbnr7fXGfHENTNoK+GpJufm1HeOoA285wa+GuJpVrVfDHKoprYWk6jt0tpH44IpWSaGpw6erWsIJ29iMdwJq8ZC1KgZ4hrA6ttI7Y5i3kS0FgCrw2BtBgPeL0zC6fxhvx7YG1snUVFFQy3dYAudgIHTb0wSaqXMsx06QABuAo/ACZ+uIWrnXTGjWQOaZ5QLjbzER548Zzb0c7dlDP8PWohy93AsTNpXcyLDGQ478Pfo9UmkivSIGnUZkRcHsQdj5dMeh5pB4QhVQtcy1wO8fMZ7DAyvkqaFAVJZwSxaSAD0CTHa57zGOiGRwev7K5tHlddFJMI6x0B/h/LEyV2CCFJA9xPn1Uz0wc+JfhTwGlCSu+0kfh5Qffa2M6aZEHWT0ib/S/scelGakkzZOxlTKsx1OVSeht9BiQ1SSKaPFrk2H0xB4QLH52I6bHDiSBsKYPrJ/jiyhxyqCBJczciw/HFp8sdBVdIDAcqnVYdSfOfpipRy2q2pgg9N/SbYlGbCoyUhY/M53jtgAbOnkpqCTaep/lgnlHRKlNXE7W3gjqBsT7YHZd0psZksAT7/wDE3w6mTrWo3LJ5fr9MMA5wZpz7lZiGm/tiTgtY062ZZTLBSARe5Pc+eBvC82dTxy6jDOdgpHXsZgg4m4RmDTLEL4qq0kC2vpveQN4wFIKVMyf0Rjpu1fxC4vBQQF2A36/TB3M5MMSzaVqIq11B+8QQwjsYn1wMr5unXyGinK+FzN5uZMAdh3xRZMwaySZeugF+b9UV3k7ERvhFFjh9WlUzdR2vQUDVCgK9QDfTtvJxRqVmqUvFBHi1qpVI3VEFx5SDhicOqOXpyKdJDDEXAPS4MEnviGmruyaAFWTSpn7oHzP5mOvrgEX88vis5sFWmygqftgBlTvEELiJalSi+hrPXTRy7JRJhgB3IEYGZMuW5Byqdybat9Z77THpizpOYqhaZZnYxqO2hRdj5FiW9h3wm6Cz0H4O47TZ3Zknxf1biAQEQAIQe4UGQO2BuZDeIml2KFiBH2RqIET0Jv6YMZXQMtSo0wpVRqPSCY37GBc9yb44clTbV4Z5aYUGQSSCSOtxc9ccE8rl0YvI30DMmFWlqaTcxcC2qC1rgbbb32jCyvF6mW1GlA1mXlOsfNYyJ7G344I53h4dAQBsQ9oADmVgD0nykz0wHzPCVWspYEsyksCIGkmQD2lb3PXChJxYk92dX4gqSxPMS0kyb2F+u4g4WFUSosKqIQFUfe6Dr6RhYHPYuRoKuYY2JCkL9kDtsexAIt1JGHU8wuiZCgiZ6zJ2tM7CfW8nAlU1alVh6nYcu59D+NsWCqgrqYFAQSt7gSDBMTFtrX3xw15MOTZZQgvLgtABk9ugPr233xNnKiGNQJqMdR8lMwO8BT+J8hinmM2aiQhKg2aIHKOixvbr1FsKm2t9RXlgWmCNURttBIH/ADgvjYFNjTdXDGSWvJvOwPl1FpN8YbjnAKlB5ZITVAPS+09VPqInHodPLrVKmmpEmNjcz6dIJ/DBTMZBqobxaRZSZYMDp0j71toj3x1YszhrwVGTR4bXGnp1IuBaO/tjiG06gvnp39LY0vxX8JnLHXTDeC3WNUEdG79IPaMZt6DAmBexiReesdselCakrR0J2c1KNtLN3hv42w6kxmQq6h1Nj+G2OGi4I6eZiMcFMXkT+0h29u2LGE6dJUUlnGrflFwTNvMe2K2SDKrPonoGPQHqB69ccy2RpsJLlY3n+WCGd4mHpChRUsB9qLx5/wA8UM4csBSYq2pjGsiAo8h3OH8LqaMvUe5d20qP5DqcNq0UdNCNoRBLmN29/fE3CyWXxTAp0pCKOrd8SykEuB8QTwf0YDmck1WPRevqYw/McQOs11P6mivgg/e1dB1IFsZ5c2ShVE5mY6qkWE9JwToZtdARDNKlzM52LdI73v7YTGhwzR0PQIK+My1HHRaa9fUjFKmzNIpAJT5grE/KkgM3mTiJKoLsdMI+7MTARTH1OJC5qEKCdLfIircjoSNgNyAfU4TYWIU1aKdEEoGLc0330gx00jV7Y1nw5wjwRWaoNLeGfmHMB0IGyybBZtPWLR/DvBnRQyqS82gFtIO5JiGY/KfKwtMmKYmm8OyuQg5pGnSxbYm5IkkenY448ublpdHNPJekS1iqkQrKsHV31t80bekeeHDPKoKAauW97E3IXzAJP9RiCuhctLaVchgfuiQPUkwP6viThvBdSMVZdUHe8R3j5fwuSPbn5JukYpssZbMwVVzrJAGnsOhnrtt/vjlZ0fMOQpUbAxA1AHw97MOSIsPwxQywI6nZubeQouQ3rI9z7dy9dj8oFzYduUydUb7mMDdOi4vwEKdSmswjtN51R0AAuJ2APvhYutQUEhHgAxBDT7wpE/1GFiuLZpRkqFF3DFWPJzEGAPMSTc9YjocWjUSwuVAJJ6yBA9bkH1x2nQb9HqkAaiVGoAAaBqJAEySQQJPXvbDQ6QrQXm5gXADTIN9t5PUY5XRztUgvwenK1CwgaSComwIMlY+1bfpfzw9cwrI+lVVCqiVuwBOxt1ImZ69LYGVaxS6wFkhRfa3ft5YrJWl/DWZY7A9DO+39ThW+vyLkFqvE1cqYIp7kW5mJ2kQRbeO+G5XNawRB3E369BHpe/mYvirnKICBV5tN7dbGTPaZsfLF/hmZVUqQAGaRqaZ6+drfl6YlPlsSdMsVueloZixDrKmF3+b5RG8RaYv1xmOIfCmWqqQF0MFNTUDtB6Da8gxFsFW4rOkq0i4gfdG0efzf79OPxxKqkMvOCDMDboNvMW/Z8saKcltMrnT0Y1vgeuHKswKgEyTEwNo3B/n1xDxP4GqU6IrKJUEqwEEhgATEHmA2JHtIvjV/3nqUpbUxLk9Tqjc9NvT1xcqcY5FVmBOoMII2F3JvOonSL98dS9TMtZWeUiknVGa24m+J8rmGlko8isOYnqMaN/hkViz0zpsXi8AEmw7SbDGYqLIIM+zD8jjux5VNaOiMkyemyUx4f+IWIuYgX/HF/iXiBShK06fZdyewjfAukkf4VO43drfnbElSqsSahd+pjb0740bLQ/NVSVWnBVQLIN2m5mNsPdS0KdAQfZX5R6n7R9/XDeF8Leq8KrQd2YdMHf7oVASvMBYEgadVoPnf1xjPIo6JlNIoZDhxquvihhRHNMXdR92YkRIHT1xoqemk+gKEE6iCZjSTEneY5Z98DKmd1so1WW3NawgAQN+a8flierxEVKjsQtiL+QjY2gzaY645cjcuzmlNyCGXqEidUSZESTHaOnp6YL1YA1K1gdKEk8xK2ubbwI8zfqc7lCSAwmDMQY62j3/hti7mlDUgGYhReGG21oBvJAE451rRMUXTmFKGACZkGQ0aYNidjH0n3s5bNsuhiQIMkWusbTO/9d8U+H5VOafsAFgLCbiAenSfQYI06KsloYCCUFj1AHaRb2Jw/uUl5LHD6i88gKhB0ADoATpvYAbWjbrgfmFqGoUpBiNtQG6sJAPZdj2k4e3iKQUFNmU8xKxdVHKBJ3MyB3id8R5isyLAHUaQJMSTHvvsJ+mG0m9lbDtfhNXMQ4k8oB0jVcbyQ0bzt0jCxQVM2yqaBKJHyzpMyZJjcnecdxtcfJoLNVdQALwAxYkD5iwtPnYSfPpfA/NrUpoHeGgBSsnY9J6kyI6gR3xdXKgUHVj8xEA9QqyCBEAkki+9sVaWYRNbs0gkwhkhZb1u1hftbpjjpdnP+RcS4dTp0FUlnqlZA0kaZWbk7yALgD64iPC/Cq8+mQLkzMr2Ewq9L3N9sLjNUV3puzwSpOtYMgkC620zaPTrgvxHNUauXBYaqpUSwBtcWLTE6SbAG53FsNNO0hqm9GXocWqGFbUAylm1HSLRLXNhaBtcnCTMNpNPdz8zDfTEwCflA79YnFum7aqgpwNZlmI+yALKDt0v79IxDm88CQAxCrKwRaZtO0iCTPf1s2tUjNkNOulBApImBTE3Dee28MLk9T2g12qlKbMImZHNsD63ZthAHX2Fbxl1nSJvYkCTYSRO0ifwxDXq62ubk3NhCm4UdibYIwt7Ds6M/rJVtRO5uYESZ8zbbpOIxVjTcEnlBHQQZA3mMdqUwoYqRDAqvWxAlr9RPXqZxDlzpHLDWMdl7C/XvHoMb8fgqgzw/NSbWm0E/tW9hb6Yn+LPg9KlMVaQAqaQYH2rmR/vgPlKyRZiQCRq9LwAPXrf8MbPKZkvSGoy0BjJ+SbLTA/dEz3DeWKi3BtmuNO6R5VleH1HcoAQOupdvIzf8MHaPCFpuEJMgwRsJ67Y0dUKKoBB6kxEwok39dIv3wG4rV/XkgmJnp/Qw/dlPfSO7ik6C9QMgYBAG2Ftl21eXUT/ADxQruxJPhqRJUgKBabNAI8xPlg7Vz1GvSQUxpq0iGebjwxuR1P8MA6VGmS51MQSVIBClmnoR8oN+8R54lLycmWDhIC8SokIGA0gyACDfz282/DznHcvQanTMQWPORpm3QR1hTq2+0O2NCvDS4VqhU06YhUXUFF9QkbmTIvJN7ycMo5QTqeSwOonubkr/M+wsDNuaWjMoZOmKpFwW+bTOnlvuRcepwcyg06tRkRM6SOl1tcgG09fLbAxcuzk6579LLvEn5o6TbrsMWqKMCQXVUYAA3JW97j8GtBJsLDGc6CrYYyNEVFcARKgwJ6GYkzeRMHoMOyqMArAhTqB+bYCYnzg++K9CuaYNMqZuwYAwREgSJE2I7/TElVmIOks4cgggBVpwJv1JM9LeeMuLsKYVo0PHChdK6YUCxm5Jk9y3Xp1Iwhw4grWLKSgCwBqGolpA6SBEmbE74F8Py7CmFphmqPIUCbTIMx06+YBxdz3ENLim4CP0AU/Ntr02iSBfbbAm6spSdFw6PmKNU180yDE9Jn+pwsdpuTdTAN9gf8AVt/XfCww5MBioWH6zUZ69hbcfakC8+XfAjO1Qaja5KrLBFaJIJGmTsCSB1tiVKupmUMNTCAekXiPWAPfHV4a4UsIjTpBYgzOpiI/ZESTa4xKjs5+xVKnI7qoCJ9kbDaPMxc+2KnFs1U08xJgjvs8f7j2xdzOSbRVVF2pkkGDLRpMxYRPS1sDny5q0bmNLKTP/dv6kn+hh15YcSKlnJOm97GD3O+KucqE1KljpA1geRsPabe2I1yjq5L8rMwIBGmxO8dFj+uuJczmUXWoEQYMncyZ/GSQZiLDbGqVdDUSsshCWOk7kdYO1u2/XYfjHUJVLxqgEAfvACfUH6YfVqq5NOCTACnyHn1vft9ccrzUH6sAwpQkDyBU+8W9MapFJERVyJUpczGoTJ6Af8YmpVQbaQdJiWJj8Ljab4o0qZCAiRygE+Qn+FsQ0WLNAPkZ/Dpvf6424p9FUHKK6+QQ0CxAC7mbKIAgWxtsjlTRyqlvnYSxjeBCg+i9+5xjvhnI/pGYWirnQvNUO3KN4ud7D3tjY/FGa0oxAFoA6f7dsY5b6OvBGvqYHylamlZ6jvUkIqqlOATqLSGc/KLCYBPmMCsv+vqMwWFT5/MSFt5kmfY4HZZSKgbV0iDv1MexknBCpWKItNYEnU8D5iTMn8B+GDjWifd7ZzWyVjUpnQU72kRbf9rv0+pLh+fFViSqAmdXKGUWnUF2jpHkL9hQbxSAsDrJmwFyxi3l/wA4uU6qoSySEMyJ5j32HW5jvhy0tESk5dhWrWY0ggVtMiSzASBJso2WegtO/nHWsnNBIBZqbAkRI5h1F5sRsB2JNZGd21AEBevRR69L/XHVeTqNQs03EkjT19yLdr4xTV0RSF4fjKo0FIkwjEAxBuBMxK79jtti7m+GEfJUVWFgSsyABuDAEkXI7+uJeCUVNSSgVBqgkwdbgwTIiJXuNvWCNVyX0lIDdSIldW4Ext9r1uBvrpo1hVFI5WKV3AqSQ2kGVZQLg9bbBuxG0HFnL5IIjFZkQdSnSRbr7EC1tp6DFlOGKisDN2nUDJgXC6SAFeYFrG56GLIytN1I/wAPZ5UhhGorebbDbrOM6Ja+AQQKyyQJAk7mCBEwCLkfhfoMR0AQHYq0iJLMSTIiALdIm5tEdsFMqy0wGC6SrRzPYpOzGQoEQIuY2BN8W0qaq+latMmmNUFammQCSCxAA5ryegm2JUXRNNkHDuAVa6a1AAmPnibAzcdiNsLBLg1VHpAhwkEggVFW4673nv2jHMCx/YOKPNcjRZagc/dUgA7dRP0nB/P1w1MMoPKrCB5nUW7ATuD5dL4XFeDjWjq4XVpCAH5iyjv3Okk9NLWxXk+I5ZzLKxOgxIMi3k17EbDzxDVrZzpUXKGbXUUs0iAdv1ZEQewE/TA+iSZVeUKglzeWu0hQN97j7o9MW1yhWpMSGTUh6WAm83Fwf+Dh+bBNVWgBQRqZbSxhACOwsFA6DzOCr7LRmn4dTZDWBqNYhqjGFnSDOkS2zdCflNsS1uH0jl6bP4hHhggIAC7QNMkyBYEGxMCcG6tBzRq0ZC0ioKNEhNPzCBfSYFu7HDOKZUtRQAsTCaVMTqB0ySNok+Ug+WN76KMjl8u2vVoKggkGfIkb77AYu8K4Y7UmRg1PTVF4GwBba39HFrL/AA94aCsSzBnCk9FBAi+8kz+PrjQ1amiAl9SibXDFV5fxT6xGLcvgX3MhV4Q71FWnEtLKBI5Wk6SNgeWPwwU4Nk1eoFenTLAAuCs7idxEdr+eDKJ4AcEyWhPMbsb9wCAR0gjrhucbQrN8oZTPnIIJPkCYHp5YVutmsZpFvgmWpUFJp00RnI1ETsOm/uOmAvxU7uy0xvOprdAR+PeOsYt8EpmuSCpUKAVMcxvePbr3jEPFtL5gGQqU3mNyzAW2+7IJP7XXCX3Oh5FxpGcyrAq5YStP5gokkk7T06z6YipVOVtucdSbDt3P+2DdDhCuTSJZEDlnaN2I+9+zYXkGD64rZj4XajV5tIQgkdWgDfaDG9iMU6o5eOrKCZwgRt6RLe528gBgjRNT9qPM6UA7c1zifJcIMM7ABQAVaZJOxG23yiQdz6xB44LSdCxsV5yI8zYb7i+JbbGo2Wqj+HzPVAiCBN599xhJVDLyAmYAYQiA+jWkm5gQScRtklq1QyRzQCSPtj1HXvgpw3KlPmg7gSZgAmJ9vz88UikrdMZwvLMYUmWEqFvaZPn947/lg3kqo1MuowdI5bE3NwbEERtPXrgdVqgMjpGu4UgHkDCJubbmwncGxmZDQYECSRp5uoJkHpEH8iMZyvwXw+A1QpaKekFylQDqdRbq02PQbdzO+IM3wWoyKU0Era7NoJE3IExa0tqgiNmGhcOzbFDTqU+X5lIViBpuBzEEkweUHvvIxOmYVkKh6mokkAtYhjAGmDpWJsDvEjfEVKLplLQOqZUU0CNqpmdJdua8zBA0gKCvTaBiPRmVbSzAJGpXUAjmiwWQWJgXt7RGDuTqLp8ICbliTIHMbAG+wB9b4uNkVgBgjHciDv7jfvbG0YprY1itAUcKy1Ylv0diQYLOFJY7lvm6k/nhYNPk1fdQYsPkMAdPxnCw+I/ZZluKf/bf5n/86mBFX5f/ACN/rfCwsc3g89hPJ/8AT0f3v4Phuf8A8St/6f8Arp4WFi49lLsIN8rf5h/1YizX/Sr/AJy/6lx3Cwl2U+isn/QP/mD/AFrihT+Sh++v547hY0+BfxIqv+HT/df82xf47/05/dT/AENhYWKfbD5OfCX+C37lP+OBud/xU/zF/wD2Y7hYrwa+AjT/AOn/APUP+gYg4h09P4nCwsZT6BdMg+IP+kT92n/HALjHy0v8r+eFhY0j+01gHuB7P/mH8xi+nzU/8wfnhYWEzJ/uLHB/8Cn6/wDuxWy/yv8AvH8xjmFi5dHWv2mt+Idqvon54pZrYetT8jhYWMJ+BTOcE3T/ACx/qbB3JfKfQYWFjWPRpDoq8R3X93+JwsLCxZZ//9k="/>
          <p:cNvSpPr>
            <a:spLocks noChangeAspect="1" noChangeArrowheads="1"/>
          </p:cNvSpPr>
          <p:nvPr/>
        </p:nvSpPr>
        <p:spPr bwMode="auto">
          <a:xfrm>
            <a:off x="169863" y="-166688"/>
            <a:ext cx="304800" cy="304801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44038" name="AutoShape 6" descr="data:image/jpeg;base64,/9j/4AAQSkZJRgABAQAAAQABAAD/2wCEAAkGBhQREBUUExQVFRUWGR0YGBgYGBocHhwYHBweHSAZIBwcHSYeGx4lGR8YHy8gIycpLSwtHR8xNTAqNScrLCkBCQoKDgwOGg8PGiwkHyQsLCwsLCwsLCwsLCkpLCwsLCwsLCksLCwsLCwsLCwsLCwsLCwsLCwsLCwsLCwsLCwsLP/AABEIAQEAxAMBIgACEQEDEQH/xAAcAAABBQEBAQAAAAAAAAAAAAAFAAIDBAYBBwj/xABGEAACAQIEBAQDBAcHAgQHAAABAhEDIQAEEjEFIkFRE2FxgQYyoUJSkbEUI2JywdHwBxUzc7Lh8TSSJIKDwhYXQ0STs8P/xAAZAQADAQEBAAAAAAAAAAAAAAAAAQIDBAX/xAApEQACAgICAQMDBAMAAAAAAAAAAQIRAyESMUEEE1EiYXEUMkKBBbHw/9oADAMBAAIRAxEAPwD23CwzXjurFGY7Cw3VhasAx2GtUA6i1/bFDjfE/AoM4jVHKO5wOyTeHRNXMHnIDNty3J0+09LYlyo1hilLZoQ47jHceZZXi9etVgBtCpPLsd42G5OnyjuBgrm/iKrlUAZYtyMold/lbpcfgSL74lTTKlhaNxjuAvw78TJm0McrjdfKY1DupwXJxoY1Q/HJxwNjobAI7OGlrxjoOFOADuFjmO4BiwsLCnAMWFOFhYAFOFOOYU4AFOFOFjmAQ7HMdGOYAPGMt/ajnVID+EZPVI/I4I//ADPzWgstOiWW5WHuvcc3TtjznLIdQCMNIvBN8cbJPqkMfKLR79seZ7sr7Ofkz0zK/wBrNQ3alTjY6dUg+Ym4wfyPxhXqMf8Awp0bhwTBHuMeb5TJVEArAIzR8w3PtsSB1xUz3xBmkJ0VCPKP54lZp3XIfJ/J7AnEnr1Cpp6RTMliZE9rjzn2GMv8V8RLkgMdKmAAdzsSfOZxYyXHlp5GklapqqVVDVYkESA0COyx9TjMJxmioYKKpK9SwI9iVE4qeX5ds9v0dxVMGZ7i9Yqy0xDSeUEjV2kztizls/UWifFICtonSRAaRMXiQLHAnPcXWY06gdgwBA9MdTiOqEBEtACgdO3lH1nBBN7Z15ZV9KfeqNP8OfEC5fNLfkAnUxk6bll5Re538wT3x6RT+LssRPigCJurj8xjxzjFMU6yaDEBA0D5WuQsjcsIEGwn8I8/nGAQIHGkECXUyZImRvYfXfbHU8jUbR43qIODa+D2tfibLHavS/7h/HE9HjuXaIr0iTsBUX+ePCklUXVzE3ibevp74n4VWKMzHTqA5SB8rHb3xmvUyumjj5s92HEaUx4lOf31/niYVQeo/EY+enqB6RBs6mffqf44dWz6sguQ6AggzcDYyOw79sX+o+w+Z9CA47j56yOd1E6qzhSIGlmtbyOK2U49maZamK1UbnUXaRHvOBeptXQ1M+jpwpx85p8cZ1CB+kVT/wCdv4m2NVlfjnM0qLa6zO5IAuCQJ3EbyLTfDfqUu0Pmj2HVjmrHj+X/ALRMxptmBUaLyqj6acWx/aBm1VGZqcMSLoLGLA+Zwl6uDdUw5o9WnHZx5flv7SczqEikVb5TpI9jDd7bYH5r+2TMJXNLwKLEGN6g/InGqzwYc0ev6sc1Y8+o/wBpjkAmgsd9ZH5qbYmP9pyrGqi9+iuD/wC3C/UY/kXNG+wsNpNKg9wD9MLGxZ8wtmVavqVAo2AUmCY6TeMXabyCD1xb/wDhBioaGWPujb/bEVfINTQsJaN7bdj6Y8bJtaOZ7BuXyjuTpJF5LbRgxlK4qAqzamHfcgeYwwMVCUhu3XsOp9SZwZTgYooTyrO5IBgeu+Cuatj7BRqGZqMGaNKgzaSPba2BiKRUa5KlSB6n+QwVy1Ndcaw3aPpBxFxah4a+IpWR8yHcT0Mdu+DGnKVHuf4/1OJY3DL2naf+/wCgDm1KqTGwJxSyWeamRUUc/Rje/kMTcR4y1RdAUID83UnyxDTyxEAW6xqE/wDPl6474Q1sPU5o+5eJhjL5hXA1KzmZeQNz2IuTJ1TvYdsTU8vKumoRGsQTGkWF2AMsYhYvHScQUGAFywa5DE8gBsbbF4sIAxaXIeCAXDAO0hwVYHSNwrEXDMADaxaMW1qjjf1dlyrWRaQPzO1r2vtsNgNhhUz+qi3z6WiL26eY388UEzlWsfDKKQJN52HQ+3TF7h9EhHpkBOqdpF49z/HHFW9nA0D61Qgn+pH9fniDP0jUBdWhyYgbG30wcPDhmCpDAECCo3k3387Yv5D4WJHyQLyzmBjLnvQfgxPDnKKdW/5Rixms3BEAFhMz7fXGm4rwjI5aPEqHWbxTVj+ZAxnc7QyzvIqMF+zq3PmYsMbJ27HQssi1jAANpM20+U4KpklFqYZj+8TH0jDU4vSoLoo0gezvcHz5TE+s4WU4lUqqykhVg62VQJnYCNsYTTl+AaHtw+8uRqF42AvaSN+tsXs6w8JQGkMJYRGxs47aT+eBGa4kAZK8pgEdT0menljS8G4JUzppLRhVVbsw5VWYv1kibdfri4w+AS8IGZJII1fLMkz8rDce/wDEYk4PwpfEq1yCWdiV1Lt1uACQP9saDM/CVTLI9NX0lnC8++iN1sRPc/ZAGNLwDhc02pZWqgRY1yrszE9WaVHflHucbxwyOj2KW2eM/EeTzbOdeoDpHyx0jBz4N4dqy2mqerFGgyo33iGBPTGk4zRXxfCY+HVptzidetewMWBtZjItc4myvClpspRRSBmVZgGMxcKSIxllk4VBoxyQcdHqlEQoHkMLCBjCx6pR5Pw/P1aI8OpdWEq56nqD0/DFJM4oqQEYuxgyeXQRcREec4MnjJemaVbLlH+y2khW8r/K2Mw402QEljcmbeV8eRNGT0MGSNDNlzzADkgfh0xFxHh+azLs5ZgpsFMgRvFt74O8TdzSRhpgLB0/SwueuAeYzSqvMtRuu4H0vjNSldB5BbcCrUuZ1IjY4tfEmblqaEgMifrIADS2krIXdQIE+uIKeY8Z+RWCKCxUNJIUSfKbWtihnK3iVTHhxOmSdJXSICk73AiLexx24F22b4vkEigWJbTI2garz2w6mqi1TWFNxpTf06n8cTKqM41IWuANDmCb2vsO+JzVfUKWuqW2jdVjaIMERjpNi/wpVAFQVBQUTo1trDOJglYOm/8AxgnlUp1NVVq9GpUUBVQo8OSYZiNlADGIgEgbDcG9VldC9JKlVvtVNIW8/ZtBgC59cHuCcXywqrSDnLUxLPWpg62ePkn7KC4Ai/vgKH1+CipmPHoqRQZiU1dpiYJkbHf8sM+Ks0tN1C7rBJHfGip8RpN4gXVW/UqKaqpWmPDpyVg/NV0QTAE6T5jAPO8FGYpLVpgyZFtjAn+fpjjyrjLfRy5I0x/wzkDVzZYQUhWPSB835Wwc4zmAoLsYDNtNhPX3wI+HeJtQ1hkXnUqAGuCNjtFr4F/EHFvGOnqrBr9Y6DGMknozCvFMnFyBUWx5lmAevpgNxyjl/AIWi1WoRylBpVD35bt6RGCvxFxPSMiaTAioCCJ2uBfzEnHM5lrs1O0NDpsR1+u+IUXjdoOjzE5h1bcqdj0+mNzlcpcUhGqA1Q+ZvH1wJ4tkdVXxGcMDZVAIIjofT8caL4dRq1UiQrMbmNhux7WUE42nNTqi3T6Is9kKaqGa5b5V+l8b8fBjU0R8rWGumimOrE/aAPyg9CemMdk0TN083Xhi1BCKYi3M0B/ZQx9Tgrnvj1Kn6FUCshAanVJuIjTuYk/a8sdGGFK2bYo1s0eYzHEsu6y1GrIGskToEzFoaI/H8MAX+JTlq5/Q8x4oZi9Sl4bC/XdduwBJtivlsyKFZMwW05aszUw7TJGwJ7iQMAqC08rxSCdaNfV5G+rqPxxvZqzRcZ+MKVUNVpoyM4iugk03T9uVGlr2YTGBuRz6CslSin6TSDBVqvIdNX2GIsQAT07xgLwiqadXNVFAA1iASZ0nVzDy2k+mNl8MqKwVlpFamsKdPysNUmfzv1E448s258Tmyy/ier4WO45j0RHAT3xHVyyt8yqfVQfzGJQccnElg6p8P5dhBoUo3soH5YpZj4JybqV8LSDvpdhP1we1YUYnhF7oKR5T8Z/DFLh6UzlEdnZxyMwYRNhpIBck2iTtjDVsiQvipTb0RCUqRuNpVgGgk2OPQfjzimniNMeGFkIiVyQSvNMoCdIZXNyd9pGPOeK5lqbsWaolVWJYLAQmbMoFgCOt8KkujRKkD3bLM+uaykyGVVHL09744OH1WhKTNU1/ZXou41HYW/LBPhFem2p6hdCVINSQJcbCI7R+GKzLVb/CzRqVWjkS0z0mwJGGMZlaFSg5L0lUMdE1CDpBm6iZPri3lapSp4au1WnTJPIgKFhcMe14Jm/niiuaqDXSei9ZmjTrB5TPT1Nt8TU89m5FMvUpq1mVEKgAwLgC/p5YBo9D4Tn864WvUoU2Bca6QAUl0maw+6xUMvnA3xj6vGKmVzBSnCrTYjS3btHePfF3IihTqgNmarosFay/KoiYI820xH3jOPXOBcPpVaEVFpV9JKq7IjF0FlZjHzbg9bYicOaonJG0eTcQVVAzCD/FUlhcwVB/j/DALKVxWUsoGtfnTy+8PLvj37M/CGUddLZenpvYArvv8sYBN/Znw4VAadN0fceHVe/TqSIxl7GuzH27PFOKU9JRtgDuAdjt+BxNk+OPSrHXqZnYFiTv3J7yDj1TinwNkVch2qimIFTmGkBptZNW97drxgb8SfBGWbMaqdYqajA/4TPpBFjKuAEgi+k9umF7bopYn5MfxCmDqCQAbg9up+mL+UyLMqJSBOqQxEkgFb8ou1pGkbzHXGpyH9nNJalVK1cPU08qQwQAC7NFyIj7Q3wQzOSoJWHjHQ9FAUGXRVAB2ccxZo8hI3OJjgfcgji+TD5r4rOWBp8PDKrBaRSrTUPIm4gkGSWJn7xxDls4MzXNDOUWDU6MCakaWHZQsAbeeNzxypmRl3o1EWtQvpzAEkHfmQC8bSL7euMxxvgbK2XzShmVIWs+kmFELzuCQw3Gq8R5Y7DZoyuSo+LlMypv4LAoSSSB1HkDGGcH4LUzGZdSxYGaauscpAkW6DSD9cFGyxetm6mUUshGjSpmdX2uUQVnqY3wO4bmFQU9cKwcIWU6YvbV6H6YliCXBuIiiuqoPGYkoYPOqoxlp2IMgQZna0TjV5fiLFsr+jvKtXphlA/+mWhpB2F5jpbfGTfKBBBIRKbOkz8x8RoPmxED2wU4OEXiOUCjlNVDfeQ2+OKSvLZzTdyo9yxzCwsekMaMIjEQfDpxJoOjAP4l+I1ywFNXUVnHICC08wXYXJuYHkcG5x458d8dNZ6ulor5XMHwiNzTgAj2IB98JlJHP77zlVEFSnSrIpqFk0yzhWggrAIN2I9zgD8QV8pWpowaoAuyabpf5FYi4HQHph+VSnWmq1Y+O8MCjBNB09msQWBB9sRNmcyyjKVPBUOY1mLmQdUjrtfE+S/AErZpAv6vVPZjqDTYk/dMfTFMqUYMIoVPshZk+e+NNVylbh4MV6L7MVgEt6TfyxUHB3zZeoaZQgBmYKBE9QtjHnhhQPrU85bxHK6oIkxJF5/L3IwV4NwHMirNYN4ZVpcuLFlKqxgxytDR5YBnPsz/AK5/FSj8q/eNgI+h9sWKWXZjppVx+ss1LXF/uybHphAg/wAM4XVehUoeCKmXRmY1gYOrk1EN0GkC22+Nn8DfEtNaNR0pugUS1MEkCs9TQsX2ZSsg9VnffM/DnBRmFKrmDl2VDqoEtzlFGpj2DEr9YxqstlcmhqZqvUppTrsrJTpMxYFYMHSdPzAEWnzxSGaw5xw4Rn0VXncOaZAFgQflYrMRAsRuMV6FFXC0KytTIHi028TlJk2Am2+3bAng/FfDrtmGqu2WqMwUMjFxJlRf7JMwVm4g4tZfOu2acaHpUUJqana4BGwExpJMiJKnytiXopIZxbOpVo6qpRRU5C6mVJUNDiRIKkAEfte+Ba592y5Ks65ii4LEiesBueJpuvSTf1wU4nm00NTZABpL6lRRIchS1pEyQGixBkQRGAeb4e9PPU0eoQgC5cXZtQIDKrgsLPcaliCMIYTzC1swctnqJpkGmKZRyAzMZDL90kGT0w7hwoLlKn6UQXoAU3YDm0HYXmD0lfujfGb4dxFcuapRqbPQdj4LAgMNi3cEbTNzi1ls8n6WUrJTNPN09WhTMHTqAvEbGP5Yomwvk+OkV6QSp4tFLbEs6VBYkxYg2IO/lEYz2Z4jVpUM9RCto1ySxHL5b9e43wX+HuDUhw6rWpvrdpBnshPKANryfQ4OZ3h5KZfQgVHUeIdIKkAaoN5E3v8AXEhZhaFRn4cGpuP1SAOrBk3MmGW1VdpU3Enth7/CoNT9CqNRM0nrUWQkglgCFM3IF2B7HDMxkMuMnngrS6VRCndU6GZG5kEgdBiDI06tLMouYgtRygSiAeYmpCqs3hhqe94Am4wxGx+GeEZLOUE15aWogbswIe4ZrMAZYap/aGDeU+CMolWnVWm6tTbUvOSAR5EnFX4J+Hjl1aprDJURDTPXSZYl+moyota2NRSN+nt+f8MUoryjnfZPGFjk4WNBFTC1XxH4mG+J/wAYys0K3xJnalPK1WooXfSQoG99z7CT7DHj6cYr0zUIpozSrOLBmp+EFVh9ogLNx1k42fxhnTUrAU83Ty5oT4gmSUbQS3aRMBet8ec8Vq1CiuobXlyabSZYoRvIA5TcjyOEy0qQNq5UZiP0emIEArqgqZJO5up/PBbhdXJ+ForU2FZ10qzzpUn7U9IvfFTh+WXM5hDlhpr/AHTAVoBJJ72v7Yn4k7BimbrO9ISo0KBqItKkiCA3XywxlH+78sG0tmJqWhlB0r+1J3t0EYJ5fLZWeTO1gxAnlJlut/u74C0OBF+ZdCUzcNUcbCRBA679MTUjkVs7VqhAjkCqsjz/AI4BlGpRp6X8RyNJhVQCXv8ANiPI500dRXLhrxqqLJmdoNp9sazL8Go5xVcOMuqFVpqbse5k798Vn4GUrVDSqPUCkhdQBZ2Bnc2iO3pgCixkKlKspbPo9AqCKfhKAWk6pYHaCZHqcbN04YqUa6vpWmyl1KklyosNJsJJJMCDjH5D9MZqdV/Dp0yI1VRIZZgiBdoMCMXuIcKy9TOhVbxDBeotqSMwE6E1Xvew64OhmmHxa2bdmqml+hoxZE2dwhgAAcwe47DfphmXzs5x1WlU8SqhemHcAIWghhB+7c7nyGA3CPh458iqopUiWFJEVdlWZY6SL9J7DArLtUy3E2NQajTJpoUkjUeUKJvtO+Jeylo2HDeMa8jXbNk6vFNLUehiFYDaAeVgBBG4xayHEaZ4dQqsCitqoyTIUySjCb6RVUFZnSCRtjMHLeJl8qlao3h1cxVWtT2IqSYhhJPNAt1nDKWV/wDAU01swonU1CCQdLnXqj5F0we92whFbPcJr13dW0UXrOynXbS5ZYBIltBdQAYgMT7hOM5qolcQxJpUkEnoTy2/EnHoKqaWbrjSaiugqUAWnxaMAkaybFQAVJkyotN8Z3OUEzDK7HRQrgK7U1sjLMBuW7oOYqLQbW2a0S97In4zVpA0QkU64Da+oYAS8Dv1xe4h8XO70MnTZwqlSWkdOszI98Zvj9PMZTMxXAqKtL9WyGVamRAcEdIM+WM9/eWlYQ3Ny3XzGHRNm44lTp1P7wXLCNASpDHsWDrJ84IHW/vWyPETW/WovOr0kSbnRTpsD/5iXpIO+qOuMlTzTrTqikxFJgq1GJ3PQfjNsehf2fZUVOIBtINOzIm+nQgbUfNSaS/vemEwvR6zkcuadGmh3REU+ygH8sW6TCcV3rXi84kQwe+NUYlnCwwt5YWKsQIy2bV1Vu46Yh4tnFp0HYswhZlRJCyJYeiknAbKcX0ojELEdLCSLD8tsUeLcQbMO9KlU8MilruwCuCwBQmPuifcd8ceKfJI2WwdUyS138VMrQIqMzJmNTBFdCwGtWE80AREYz2derTqr4hFIEFVVSrAJ67OoMjusDF/jJesy11osMpVUvVpLWmWJMsALBp0mBgVQcZioVyysqINWh2ULbcqrjc76dt8bUWVeBUA9SorVACG+xTksuxIja1/QHBLitWpI1IsqI1VEJ0n7iCSW826nDuEcQY13QUi1RqWkMGVNBBJIlbXUtYEyYxE1ZTXZcu5oVQCF8ZpPck6iQn1JwwM/wAQyFDWWc5kMfsmnBLd7iBPbEmVdMuArU6Vdy0gHVInppFsFBTzGzZ2iz3s1wBeTO2KlTNOJ01fE0watVKQLBmgQG/qMAhwanVZqteqB0CKCFUkTpEfdJNrbfgTo5CgtE1HNQfqytMagWZySGbT0WII+uGUqlZKXJSp0KYJfVVI1u0ESZ6wTiiEepT8RqkBlaQBPIIjqLlpPbCbLQSydGjTSgxuNYqWDFnkkhVHQakgnpffHclxKo1XM5oqfF+VEIkqT9oyDpAgXMDfFXg/xJXylE5indFAoqG7GTKne7avxwVX4gqZHLVlq00cZoAmDtqBie4gzPrgEVOC/ENahWzb0QAVDFiJCQRddMfe5gREGe+K1HiqtlFpJLV69UVKjN9kIZB9AJPucVuIUqmW/UtUp06JQOttRg2I2ufobR5Cl4iFrFjNJVpkUwRBYMIB9CLk4RNm0y/Gab1aFUQKdDPAIFUQVqks3mSr/Qjth2T4ealIF6op0aVesaxhpLyRYGxBkSJtBxkdZNGm7FEo04ZV+07LADbdTPsDh2e48amhGD9alQGRrqvLQF9WPthDNBwvjdXVkWQNNGs1FW6FJkr/ANhM+mLVLjleo+by9FabkO9dSAASynS0dDKE29e+BGWpN4+Xy1Fiq0l11jq2LfOZ9DA6icU+AVf0elm6wmRNJDI781+sjtgA0Fbj1KjkqSk+JVW9NW+alqlamXeIOht1IgiehE4wnxHwdaTkKlVCBrNNyJCnpsJKzv1EHvjTfD1QNw7PGp9oKEY3lluR72vgNnM6Wp0Kzan5WRidjYrp9hF+sYLYUmgPw/WHAiPtAECFH3oNie0491/s84N+i5YOy6XqAWO605JCk9ySWPmfLHm3wjwVXzyhxrYP4hBuBRXmUx+0Sox66lU67m0ee/fAnszl8BH9Pi1sT5fNguBsYNvTGe4iWICzGsnYwQAJmfwHvi9wMAMLCy/hi+WyDQzhYHvmr4WLsVHntalKI0GaYPK4aIvBAJsRsR2gjADjfxHS1GlmcudFIkU3BIJBAPvPKZxpXddJWBESPKRHe3fptjI8bqVSz038OqmrSHaB4JiFY9+Qrf26Y8r0z+r+h43sC5jN0aLhqVWo6gEqlxoc7GOsC8eQwVesAipWy1WrWX5y0rAIgKIsoiT5nAyrxqpSgVaFN3K2fe09Y9xhlXM5msNVTMKguCpPMoE7rF+v9HHpGoYy+bha5WnQoqqyEqEzEmWWD81hBxWanRr0FNYeACNSMCXd9wSxMkC1gcDKaNSRSVp5mmTq1RLAsLL3AmDitRZHJOYqPSsAqgW0XtHTYRgCwgvB11h8toamOVvG2Jidv66YZnczmEC01qUl1X0UrAdZJjEKJldAapmGdRMUwNP5dcDRR8WoNCGnSkXJO3qdzgAv1KnMoqu1dyYC6jpuP4HHM3xJnqNSp3Z9KgiwEHYdh/LFXMU4FZqAimsDV16SJ+uLvBaVOhTXMGWqMCFBiJ798JhZX4pnmITLiQtPkO5DGZn640By36c2kVQvh01UBgYhBe3Qk7e+M1ww66xLMAEYOx73GCo4oatbM1LikUaY21my27k4BhupxN8zzBA3jgZZFMHS1MggmdgQSZ6RjKZuq61K2sfrBKMSLIvWL79Bg9lqgTK5ZX5dFWpqgwdcb23i18D/AIspNVqPVS6hgKrKJUNA/OCcIQOasWJqVFGkcqUza5ECR0AkG+8YdRzgoq7OurMEgLq3WN29TimE1JclVZhvct0/ACcP/vFFYmmlxMMSbWAH0BI9cIAll8y2XyjOdQqV2sY+wpnfe5m2G5shMoiM7AuxqhR8sNbf0jFWlmamZdTUnwkgsdhA39zGJ8vnkzGa1VbUqaswHkuy+9sDGh65ioMilFVP6xi9vtdNv62xF/d9RBTWtPhATynpPoepvODPBc2SKtfw0KrCIjGNCu13UC7X3iIv3xqK+QNqUq2jMujKwF1rU4QRHySdJ84wDSsM/B/w94SeOSFaqo0gXIp6RpnudOn09zjSZcHrHbA/g2eU5amx30AXmbWj2YFY7qcX61cBZF/687YjyZMqZitqJIg6ZWZA5jci5n7uLvAnBLfu/wARjNZWsxNVjygMeUgSPpf+GC/B8xJa243kdY/jhKWxBypmQN4GFgXWoVyxNMKV/a7+3thY15BRka9NAxAaQTAMRO/Xz3/DGZ+NcsS6VVp6wBoqLMah0PLAJFx323wazWdBmFIWSDbl/n/QxE6AoRuGtB2iIiD1/wCceRFrFUl/yIdRSaMNlHZFLJWWmrfZbmMdJ9xim6BzqqBnqVJIgiCZsfL0wU4/wUI5Zac0yvK0/aAEhvPzt+eM+KIDgEle5+6eh9jj1IzUlaNE7COSyroNdJ9LL86GxB8gd53wyrnMu5DOHZhdpPzHt5D+WKtTLVGJYsCRF9QuPL+WInzrTdVDTvEXH0xoMJJxClTJ8PL8x2180ed8Uq2YYkCrUMHcLeO3lhy0CxL1qgA6wQSfwxDQrHXFJB5Eife+AZYq5mKKKAVQEFgT8zdfO+Jszm/0ipSUU9FMRYdup/3xTrOajHxWBKWt1/DpiXIlqjMdWhVWPbthAT5goWNKgt5u09P5DFnh1dfH8EH9WG1QN2ZQIH44F5PMhNSAk6uogH3J6YscMpNTmsQABIUdWba388ABXhuYqFncG4qDw5uQ5aTA8+uCFCuEGbUtqmqkDbUdU7e2BGQoVPFK0zFZbqLEa45j2xb4HkWrVWoOQHLeIXm8r6b4Bk/xPwNKT1iBGgoVUmVAqC6+xvjO5qhVokI2hZUHtIPtM40hXxaFc1mZqn6RTBJNyIIA9YEe+A3FMq9Yh7wzaATAEiwVRMmNpwgYPWqxphEJInaev8MFOCZFdFRWUvU1JAW4EmBPe52GLhpajqaNOXQF4UCXNtNuvngmpWjSy9JQoqlwzxc3uCx6gCD7YBpERWpl1AvNA62mADLbLG4PnjQf3nTVamphregR15dOh0aZJ1XjfcYzWaaVoZYyWYirVP3pMmT2AjFkcNpvQrVCWapUR2phdgtJ9JHWV0gNPlhFmw4FxjmVbw4eovfmFNiP/wAniD8cGf0nWoIaR79fbtjHcP4gtKoEifAy4QDqzNDu3n8yme04IcH4ryQyOoZiQdJIveDHmD06Yxm90Yz7DCpNOoZsC9+1zi7wrLAuVvGkGbEbnr7fXGfHENTNoK+GpJufm1HeOoA285wa+GuJpVrVfDHKoprYWk6jt0tpH44IpWSaGpw6erWsIJ29iMdwJq8ZC1KgZ4hrA6ttI7Y5i3kS0FgCrw2BtBgPeL0zC6fxhvx7YG1snUVFFQy3dYAudgIHTb0wSaqXMsx06QABuAo/ACZ+uIWrnXTGjWQOaZ5QLjbzER548Zzb0c7dlDP8PWohy93AsTNpXcyLDGQ478Pfo9UmkivSIGnUZkRcHsQdj5dMeh5pB4QhVQtcy1wO8fMZ7DAyvkqaFAVJZwSxaSAD0CTHa57zGOiGRwev7K5tHlddFJMI6x0B/h/LEyV2CCFJA9xPn1Uz0wc+JfhTwGlCSu+0kfh5Qffa2M6aZEHWT0ib/S/scelGakkzZOxlTKsx1OVSeht9BiQ1SSKaPFrk2H0xB4QLH52I6bHDiSBsKYPrJ/jiyhxyqCBJczciw/HFp8sdBVdIDAcqnVYdSfOfpipRy2q2pgg9N/SbYlGbCoyUhY/M53jtgAbOnkpqCTaep/lgnlHRKlNXE7W3gjqBsT7YHZd0psZksAT7/wDE3w6mTrWo3LJ5fr9MMA5wZpz7lZiGm/tiTgtY062ZZTLBSARe5Pc+eBvC82dTxy6jDOdgpHXsZgg4m4RmDTLEL4qq0kC2vpveQN4wFIKVMyf0Rjpu1fxC4vBQQF2A36/TB3M5MMSzaVqIq11B+8QQwjsYn1wMr5unXyGinK+FzN5uZMAdh3xRZMwaySZeugF+b9UV3k7ERvhFFjh9WlUzdR2vQUDVCgK9QDfTtvJxRqVmqUvFBHi1qpVI3VEFx5SDhicOqOXpyKdJDDEXAPS4MEnviGmruyaAFWTSpn7oHzP5mOvrgEX88vis5sFWmygqftgBlTvEELiJalSi+hrPXTRy7JRJhgB3IEYGZMuW5Byqdybat9Z77THpizpOYqhaZZnYxqO2hRdj5FiW9h3wm6Cz0H4O47TZ3Zknxf1biAQEQAIQe4UGQO2BuZDeIml2KFiBH2RqIET0Jv6YMZXQMtSo0wpVRqPSCY37GBc9yb44clTbV4Z5aYUGQSSCSOtxc9ccE8rl0YvI30DMmFWlqaTcxcC2qC1rgbbb32jCyvF6mW1GlA1mXlOsfNYyJ7G344I53h4dAQBsQ9oADmVgD0nykz0wHzPCVWspYEsyksCIGkmQD2lb3PXChJxYk92dX4gqSxPMS0kyb2F+u4g4WFUSosKqIQFUfe6Dr6RhYHPYuRoKuYY2JCkL9kDtsexAIt1JGHU8wuiZCgiZ6zJ2tM7CfW8nAlU1alVh6nYcu59D+NsWCqgrqYFAQSt7gSDBMTFtrX3xw15MOTZZQgvLgtABk9ugPr233xNnKiGNQJqMdR8lMwO8BT+J8hinmM2aiQhKg2aIHKOixvbr1FsKm2t9RXlgWmCNURttBIH/ADgvjYFNjTdXDGSWvJvOwPl1FpN8YbjnAKlB5ZITVAPS+09VPqInHodPLrVKmmpEmNjcz6dIJ/DBTMZBqobxaRZSZYMDp0j71toj3x1YszhrwVGTR4bXGnp1IuBaO/tjiG06gvnp39LY0vxX8JnLHXTDeC3WNUEdG79IPaMZt6DAmBexiReesdselCakrR0J2c1KNtLN3hv42w6kxmQq6h1Nj+G2OGi4I6eZiMcFMXkT+0h29u2LGE6dJUUlnGrflFwTNvMe2K2SDKrPonoGPQHqB69ccy2RpsJLlY3n+WCGd4mHpChRUsB9qLx5/wA8UM4csBSYq2pjGsiAo8h3OH8LqaMvUe5d20qP5DqcNq0UdNCNoRBLmN29/fE3CyWXxTAp0pCKOrd8SykEuB8QTwf0YDmck1WPRevqYw/McQOs11P6mivgg/e1dB1IFsZ5c2ShVE5mY6qkWE9JwToZtdARDNKlzM52LdI73v7YTGhwzR0PQIK+My1HHRaa9fUjFKmzNIpAJT5grE/KkgM3mTiJKoLsdMI+7MTARTH1OJC5qEKCdLfIircjoSNgNyAfU4TYWIU1aKdEEoGLc0330gx00jV7Y1nw5wjwRWaoNLeGfmHMB0IGyybBZtPWLR/DvBnRQyqS82gFtIO5JiGY/KfKwtMmKYmm8OyuQg5pGnSxbYm5IkkenY448ublpdHNPJekS1iqkQrKsHV31t80bekeeHDPKoKAauW97E3IXzAJP9RiCuhctLaVchgfuiQPUkwP6viThvBdSMVZdUHe8R3j5fwuSPbn5JukYpssZbMwVVzrJAGnsOhnrtt/vjlZ0fMOQpUbAxA1AHw97MOSIsPwxQywI6nZubeQouQ3rI9z7dy9dj8oFzYduUydUb7mMDdOi4vwEKdSmswjtN51R0AAuJ2APvhYutQUEhHgAxBDT7wpE/1GFiuLZpRkqFF3DFWPJzEGAPMSTc9YjocWjUSwuVAJJ6yBA9bkH1x2nQb9HqkAaiVGoAAaBqJAEySQQJPXvbDQ6QrQXm5gXADTIN9t5PUY5XRztUgvwenK1CwgaSComwIMlY+1bfpfzw9cwrI+lVVCqiVuwBOxt1ImZ69LYGVaxS6wFkhRfa3ft5YrJWl/DWZY7A9DO+39ThW+vyLkFqvE1cqYIp7kW5mJ2kQRbeO+G5XNawRB3E369BHpe/mYvirnKICBV5tN7dbGTPaZsfLF/hmZVUqQAGaRqaZ6+drfl6YlPlsSdMsVueloZixDrKmF3+b5RG8RaYv1xmOIfCmWqqQF0MFNTUDtB6Da8gxFsFW4rOkq0i4gfdG0efzf79OPxxKqkMvOCDMDboNvMW/Z8saKcltMrnT0Y1vgeuHKswKgEyTEwNo3B/n1xDxP4GqU6IrKJUEqwEEhgATEHmA2JHtIvjV/3nqUpbUxLk9Tqjc9NvT1xcqcY5FVmBOoMII2F3JvOonSL98dS9TMtZWeUiknVGa24m+J8rmGlko8isOYnqMaN/hkViz0zpsXi8AEmw7SbDGYqLIIM+zD8jjux5VNaOiMkyemyUx4f+IWIuYgX/HF/iXiBShK06fZdyewjfAukkf4VO43drfnbElSqsSahd+pjb0740bLQ/NVSVWnBVQLIN2m5mNsPdS0KdAQfZX5R6n7R9/XDeF8Leq8KrQd2YdMHf7oVASvMBYEgadVoPnf1xjPIo6JlNIoZDhxquvihhRHNMXdR92YkRIHT1xoqemk+gKEE6iCZjSTEneY5Z98DKmd1so1WW3NawgAQN+a8flierxEVKjsQtiL+QjY2gzaY645cjcuzmlNyCGXqEidUSZESTHaOnp6YL1YA1K1gdKEk8xK2ubbwI8zfqc7lCSAwmDMQY62j3/hti7mlDUgGYhReGG21oBvJAE451rRMUXTmFKGACZkGQ0aYNidjH0n3s5bNsuhiQIMkWusbTO/9d8U+H5VOafsAFgLCbiAenSfQYI06KsloYCCUFj1AHaRb2Jw/uUl5LHD6i88gKhB0ADoATpvYAbWjbrgfmFqGoUpBiNtQG6sJAPZdj2k4e3iKQUFNmU8xKxdVHKBJ3MyB3id8R5isyLAHUaQJMSTHvvsJ+mG0m9lbDtfhNXMQ4k8oB0jVcbyQ0bzt0jCxQVM2yqaBKJHyzpMyZJjcnecdxtcfJoLNVdQALwAxYkD5iwtPnYSfPpfA/NrUpoHeGgBSsnY9J6kyI6gR3xdXKgUHVj8xEA9QqyCBEAkki+9sVaWYRNbs0gkwhkhZb1u1hftbpjjpdnP+RcS4dTp0FUlnqlZA0kaZWbk7yALgD64iPC/Cq8+mQLkzMr2Ewq9L3N9sLjNUV3puzwSpOtYMgkC620zaPTrgvxHNUauXBYaqpUSwBtcWLTE6SbAG53FsNNO0hqm9GXocWqGFbUAylm1HSLRLXNhaBtcnCTMNpNPdz8zDfTEwCflA79YnFum7aqgpwNZlmI+yALKDt0v79IxDm88CQAxCrKwRaZtO0iCTPf1s2tUjNkNOulBApImBTE3Dee28MLk9T2g12qlKbMImZHNsD63ZthAHX2Fbxl1nSJvYkCTYSRO0ifwxDXq62ubk3NhCm4UdibYIwt7Ds6M/rJVtRO5uYESZ8zbbpOIxVjTcEnlBHQQZA3mMdqUwoYqRDAqvWxAlr9RPXqZxDlzpHLDWMdl7C/XvHoMb8fgqgzw/NSbWm0E/tW9hb6Yn+LPg9KlMVaQAqaQYH2rmR/vgPlKyRZiQCRq9LwAPXrf8MbPKZkvSGoy0BjJ+SbLTA/dEz3DeWKi3BtmuNO6R5VleH1HcoAQOupdvIzf8MHaPCFpuEJMgwRsJ67Y0dUKKoBB6kxEwok39dIv3wG4rV/XkgmJnp/Qw/dlPfSO7ik6C9QMgYBAG2Ftl21eXUT/ADxQruxJPhqRJUgKBabNAI8xPlg7Vz1GvSQUxpq0iGebjwxuR1P8MA6VGmS51MQSVIBClmnoR8oN+8R54lLycmWDhIC8SokIGA0gyACDfz282/DznHcvQanTMQWPORpm3QR1hTq2+0O2NCvDS4VqhU06YhUXUFF9QkbmTIvJN7ycMo5QTqeSwOonubkr/M+wsDNuaWjMoZOmKpFwW+bTOnlvuRcepwcyg06tRkRM6SOl1tcgG09fLbAxcuzk6579LLvEn5o6TbrsMWqKMCQXVUYAA3JW97j8GtBJsLDGc6CrYYyNEVFcARKgwJ6GYkzeRMHoMOyqMArAhTqB+bYCYnzg++K9CuaYNMqZuwYAwREgSJE2I7/TElVmIOks4cgggBVpwJv1JM9LeeMuLsKYVo0PHChdK6YUCxm5Jk9y3Xp1Iwhw4grWLKSgCwBqGolpA6SBEmbE74F8Py7CmFphmqPIUCbTIMx06+YBxdz3ENLim4CP0AU/Ntr02iSBfbbAm6spSdFw6PmKNU180yDE9Jn+pwsdpuTdTAN9gf8AVt/XfCww5MBioWH6zUZ69hbcfakC8+XfAjO1Qaja5KrLBFaJIJGmTsCSB1tiVKupmUMNTCAekXiPWAPfHV4a4UsIjTpBYgzOpiI/ZESTa4xKjs5+xVKnI7qoCJ9kbDaPMxc+2KnFs1U08xJgjvs8f7j2xdzOSbRVVF2pkkGDLRpMxYRPS1sDny5q0bmNLKTP/dv6kn+hh15YcSKlnJOm97GD3O+KucqE1KljpA1geRsPabe2I1yjq5L8rMwIBGmxO8dFj+uuJczmUXWoEQYMncyZ/GSQZiLDbGqVdDUSsshCWOk7kdYO1u2/XYfjHUJVLxqgEAfvACfUH6YfVqq5NOCTACnyHn1vft9ccrzUH6sAwpQkDyBU+8W9MapFJERVyJUpczGoTJ6Af8YmpVQbaQdJiWJj8Ljab4o0qZCAiRygE+Qn+FsQ0WLNAPkZ/Dpvf6424p9FUHKK6+QQ0CxAC7mbKIAgWxtsjlTRyqlvnYSxjeBCg+i9+5xjvhnI/pGYWirnQvNUO3KN4ud7D3tjY/FGa0oxAFoA6f7dsY5b6OvBGvqYHylamlZ6jvUkIqqlOATqLSGc/KLCYBPmMCsv+vqMwWFT5/MSFt5kmfY4HZZSKgbV0iDv1MexknBCpWKItNYEnU8D5iTMn8B+GDjWifd7ZzWyVjUpnQU72kRbf9rv0+pLh+fFViSqAmdXKGUWnUF2jpHkL9hQbxSAsDrJmwFyxi3l/wA4uU6qoSySEMyJ5j32HW5jvhy0tESk5dhWrWY0ggVtMiSzASBJso2WegtO/nHWsnNBIBZqbAkRI5h1F5sRsB2JNZGd21AEBevRR69L/XHVeTqNQs03EkjT19yLdr4xTV0RSF4fjKo0FIkwjEAxBuBMxK79jtti7m+GEfJUVWFgSsyABuDAEkXI7+uJeCUVNSSgVBqgkwdbgwTIiJXuNvWCNVyX0lIDdSIldW4Ext9r1uBvrpo1hVFI5WKV3AqSQ2kGVZQLg9bbBuxG0HFnL5IIjFZkQdSnSRbr7EC1tp6DFlOGKisDN2nUDJgXC6SAFeYFrG56GLIytN1I/wAPZ5UhhGorebbDbrOM6Ja+AQQKyyQJAk7mCBEwCLkfhfoMR0AQHYq0iJLMSTIiALdIm5tEdsFMqy0wGC6SrRzPYpOzGQoEQIuY2BN8W0qaq+latMmmNUFammQCSCxAA5ryegm2JUXRNNkHDuAVa6a1AAmPnibAzcdiNsLBLg1VHpAhwkEggVFW4673nv2jHMCx/YOKPNcjRZagc/dUgA7dRP0nB/P1w1MMoPKrCB5nUW7ATuD5dL4XFeDjWjq4XVpCAH5iyjv3Okk9NLWxXk+I5ZzLKxOgxIMi3k17EbDzxDVrZzpUXKGbXUUs0iAdv1ZEQewE/TA+iSZVeUKglzeWu0hQN97j7o9MW1yhWpMSGTUh6WAm83Fwf+Dh+bBNVWgBQRqZbSxhACOwsFA6DzOCr7LRmn4dTZDWBqNYhqjGFnSDOkS2zdCflNsS1uH0jl6bP4hHhggIAC7QNMkyBYEGxMCcG6tBzRq0ZC0ioKNEhNPzCBfSYFu7HDOKZUtRQAsTCaVMTqB0ySNok+Ug+WN76KMjl8u2vVoKggkGfIkb77AYu8K4Y7UmRg1PTVF4GwBba39HFrL/AA94aCsSzBnCk9FBAi+8kz+PrjQ1amiAl9SibXDFV5fxT6xGLcvgX3MhV4Q71FWnEtLKBI5Wk6SNgeWPwwU4Nk1eoFenTLAAuCs7idxEdr+eDKJ4AcEyWhPMbsb9wCAR0gjrhucbQrN8oZTPnIIJPkCYHp5YVutmsZpFvgmWpUFJp00RnI1ETsOm/uOmAvxU7uy0xvOprdAR+PeOsYt8EpmuSCpUKAVMcxvePbr3jEPFtL5gGQqU3mNyzAW2+7IJP7XXCX3Oh5FxpGcyrAq5YStP5gokkk7T06z6YipVOVtucdSbDt3P+2DdDhCuTSJZEDlnaN2I+9+zYXkGD64rZj4XajV5tIQgkdWgDfaDG9iMU6o5eOrKCZwgRt6RLe528gBgjRNT9qPM6UA7c1zifJcIMM7ABQAVaZJOxG23yiQdz6xB44LSdCxsV5yI8zYb7i+JbbGo2Wqj+HzPVAiCBN599xhJVDLyAmYAYQiA+jWkm5gQScRtklq1QyRzQCSPtj1HXvgpw3KlPmg7gSZgAmJ9vz88UikrdMZwvLMYUmWEqFvaZPn947/lg3kqo1MuowdI5bE3NwbEERtPXrgdVqgMjpGu4UgHkDCJubbmwncGxmZDQYECSRp5uoJkHpEH8iMZyvwXw+A1QpaKekFylQDqdRbq02PQbdzO+IM3wWoyKU0Era7NoJE3IExa0tqgiNmGhcOzbFDTqU+X5lIViBpuBzEEkweUHvvIxOmYVkKh6mokkAtYhjAGmDpWJsDvEjfEVKLplLQOqZUU0CNqpmdJdua8zBA0gKCvTaBiPRmVbSzAJGpXUAjmiwWQWJgXt7RGDuTqLp8ICbliTIHMbAG+wB9b4uNkVgBgjHciDv7jfvbG0YprY1itAUcKy1Ylv0diQYLOFJY7lvm6k/nhYNPk1fdQYsPkMAdPxnCw+I/ZZluKf/bf5n/86mBFX5f/ACN/rfCwsc3g89hPJ/8AT0f3v4Phuf8A8St/6f8Arp4WFi49lLsIN8rf5h/1YizX/Sr/AJy/6lx3Cwl2U+isn/QP/mD/AFrihT+Sh++v547hY0+BfxIqv+HT/df82xf47/05/dT/AENhYWKfbD5OfCX+C37lP+OBud/xU/zF/wD2Y7hYrwa+AjT/AOn/APUP+gYg4h09P4nCwsZT6BdMg+IP+kT92n/HALjHy0v8r+eFhY0j+01gHuB7P/mH8xi+nzU/8wfnhYWEzJ/uLHB/8Cn6/wDuxWy/yv8AvH8xjmFi5dHWv2mt+Idqvon54pZrYetT8jhYWMJ+BTOcE3T/ACx/qbB3JfKfQYWFjWPRpDoq8R3X93+JwsLCxZZ//9k="/>
          <p:cNvSpPr>
            <a:spLocks noChangeAspect="1" noChangeArrowheads="1"/>
          </p:cNvSpPr>
          <p:nvPr/>
        </p:nvSpPr>
        <p:spPr bwMode="auto">
          <a:xfrm>
            <a:off x="169863" y="-166688"/>
            <a:ext cx="304800" cy="304801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334000" y="1143000"/>
          <a:ext cx="3429000" cy="192087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714500"/>
                <a:gridCol w="1714500"/>
              </a:tblGrid>
              <a:tr h="64029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Blood Type (Phenotype)</a:t>
                      </a:r>
                      <a:endParaRPr lang="en-US" sz="1400" b="1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Possible Genotypes</a:t>
                      </a:r>
                      <a:endParaRPr lang="en-US" sz="1400" b="1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014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Type A</a:t>
                      </a:r>
                      <a:endParaRPr lang="en-US" sz="14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I</a:t>
                      </a:r>
                      <a:r>
                        <a:rPr lang="en-US" sz="1400" baseline="30000" dirty="0"/>
                        <a:t>A</a:t>
                      </a:r>
                      <a:r>
                        <a:rPr lang="en-US" sz="1400" dirty="0"/>
                        <a:t>I</a:t>
                      </a:r>
                      <a:r>
                        <a:rPr lang="en-US" sz="1400" baseline="30000" dirty="0"/>
                        <a:t>A</a:t>
                      </a:r>
                      <a:r>
                        <a:rPr lang="en-US" sz="1400" dirty="0"/>
                        <a:t> or </a:t>
                      </a:r>
                      <a:r>
                        <a:rPr lang="en-US" sz="1400" dirty="0" err="1"/>
                        <a:t>I</a:t>
                      </a:r>
                      <a:r>
                        <a:rPr lang="en-US" sz="1400" baseline="30000" dirty="0" err="1"/>
                        <a:t>A</a:t>
                      </a:r>
                      <a:r>
                        <a:rPr lang="en-US" sz="1400" dirty="0" err="1"/>
                        <a:t>i</a:t>
                      </a:r>
                      <a:endParaRPr lang="en-US" sz="14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014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Type B</a:t>
                      </a:r>
                      <a:endParaRPr lang="en-US" sz="14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I</a:t>
                      </a:r>
                      <a:r>
                        <a:rPr lang="en-US" sz="1400" baseline="30000" dirty="0"/>
                        <a:t>B</a:t>
                      </a:r>
                      <a:r>
                        <a:rPr lang="en-US" sz="1400" dirty="0"/>
                        <a:t>I</a:t>
                      </a:r>
                      <a:r>
                        <a:rPr lang="en-US" sz="1400" baseline="30000" dirty="0"/>
                        <a:t>B</a:t>
                      </a:r>
                      <a:r>
                        <a:rPr lang="en-US" sz="1400" dirty="0"/>
                        <a:t> or </a:t>
                      </a:r>
                      <a:r>
                        <a:rPr lang="en-US" sz="1400" dirty="0" err="1"/>
                        <a:t>I</a:t>
                      </a:r>
                      <a:r>
                        <a:rPr lang="en-US" sz="1400" baseline="30000" dirty="0" err="1"/>
                        <a:t>B</a:t>
                      </a:r>
                      <a:r>
                        <a:rPr lang="en-US" sz="1400" dirty="0" err="1"/>
                        <a:t>i</a:t>
                      </a:r>
                      <a:endParaRPr lang="en-US" sz="14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014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ahoma"/>
                          <a:ea typeface="Times New Roman"/>
                          <a:cs typeface="Times New Roman"/>
                        </a:rPr>
                        <a:t>Type</a:t>
                      </a:r>
                      <a:r>
                        <a:rPr lang="en-US" sz="1400" baseline="0" dirty="0" smtClean="0">
                          <a:latin typeface="Tahoma"/>
                          <a:ea typeface="Times New Roman"/>
                          <a:cs typeface="Times New Roman"/>
                        </a:rPr>
                        <a:t> AB</a:t>
                      </a:r>
                      <a:endParaRPr lang="en-US" sz="14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I</a:t>
                      </a:r>
                      <a:r>
                        <a:rPr lang="en-US" sz="1400" baseline="30000" dirty="0"/>
                        <a:t>A</a:t>
                      </a:r>
                      <a:r>
                        <a:rPr lang="en-US" sz="1400" dirty="0"/>
                        <a:t>I</a:t>
                      </a:r>
                      <a:r>
                        <a:rPr lang="en-US" sz="1400" baseline="30000" dirty="0"/>
                        <a:t>B</a:t>
                      </a:r>
                      <a:endParaRPr lang="en-US" sz="14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014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Type O</a:t>
                      </a:r>
                      <a:endParaRPr lang="en-US" sz="14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ii</a:t>
                      </a:r>
                      <a:endParaRPr lang="en-US" sz="14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Sex Linkage</a:t>
            </a:r>
          </a:p>
        </p:txBody>
      </p:sp>
      <p:sp>
        <p:nvSpPr>
          <p:cNvPr id="16387" name="Content Placeholder 10"/>
          <p:cNvSpPr>
            <a:spLocks noGrp="1"/>
          </p:cNvSpPr>
          <p:nvPr>
            <p:ph idx="1"/>
          </p:nvPr>
        </p:nvSpPr>
        <p:spPr>
          <a:xfrm>
            <a:off x="838200" y="1219200"/>
            <a:ext cx="4343400" cy="495617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mtClean="0"/>
              <a:t>Example:  Color-blindness</a:t>
            </a:r>
          </a:p>
          <a:p>
            <a:pPr>
              <a:buFontTx/>
              <a:buNone/>
            </a:pPr>
            <a:endParaRPr lang="en-US" altLang="en-US" smtClean="0"/>
          </a:p>
          <a:p>
            <a:pPr>
              <a:buFontTx/>
              <a:buNone/>
            </a:pPr>
            <a:r>
              <a:rPr lang="en-US" altLang="en-US" smtClean="0"/>
              <a:t>Sex-linked is X-linked!</a:t>
            </a:r>
          </a:p>
          <a:p>
            <a:pPr>
              <a:buFontTx/>
              <a:buNone/>
            </a:pPr>
            <a:endParaRPr lang="en-US" altLang="en-US" smtClean="0"/>
          </a:p>
          <a:p>
            <a:pPr>
              <a:buFontTx/>
              <a:buNone/>
            </a:pPr>
            <a:r>
              <a:rPr lang="en-US" altLang="en-US" smtClean="0"/>
              <a:t>Female heterozygote is a </a:t>
            </a:r>
          </a:p>
          <a:p>
            <a:pPr>
              <a:buFontTx/>
              <a:buNone/>
            </a:pPr>
            <a:r>
              <a:rPr lang="en-US" altLang="en-US" smtClean="0"/>
              <a:t>“carrier” for the trait</a:t>
            </a:r>
          </a:p>
          <a:p>
            <a:pPr>
              <a:buFontTx/>
              <a:buNone/>
            </a:pPr>
            <a:endParaRPr lang="en-US" altLang="en-US" smtClean="0"/>
          </a:p>
          <a:p>
            <a:pPr>
              <a:buFontTx/>
              <a:buNone/>
            </a:pPr>
            <a:r>
              <a:rPr lang="en-US" altLang="en-US" smtClean="0"/>
              <a:t>Males show the trait</a:t>
            </a:r>
          </a:p>
          <a:p>
            <a:pPr>
              <a:buFontTx/>
              <a:buNone/>
            </a:pPr>
            <a:r>
              <a:rPr lang="en-US" altLang="en-US" smtClean="0"/>
              <a:t> more often</a:t>
            </a:r>
          </a:p>
          <a:p>
            <a:pPr>
              <a:buFontTx/>
              <a:buNone/>
            </a:pPr>
            <a:r>
              <a:rPr lang="en-US" altLang="en-US" smtClean="0"/>
              <a:t>	</a:t>
            </a:r>
          </a:p>
          <a:p>
            <a:pPr>
              <a:buFontTx/>
              <a:buNone/>
            </a:pPr>
            <a:endParaRPr lang="en-US" altLang="en-US" smtClean="0"/>
          </a:p>
          <a:p>
            <a:pPr>
              <a:buFontTx/>
              <a:buNone/>
            </a:pPr>
            <a:endParaRPr lang="en-US" altLang="en-US" smtClean="0"/>
          </a:p>
          <a:p>
            <a:pPr>
              <a:buFontTx/>
              <a:buNone/>
            </a:pPr>
            <a:endParaRPr lang="en-US" altLang="en-US" smtClean="0"/>
          </a:p>
          <a:p>
            <a:pPr>
              <a:buFontTx/>
              <a:buNone/>
            </a:pPr>
            <a:r>
              <a:rPr lang="en-US" altLang="en-US" smtClean="0"/>
              <a:t>						</a:t>
            </a:r>
          </a:p>
          <a:p>
            <a:pPr>
              <a:buFontTx/>
              <a:buNone/>
            </a:pPr>
            <a:r>
              <a:rPr lang="en-US" altLang="en-US" smtClean="0"/>
              <a:t>						   </a:t>
            </a:r>
          </a:p>
          <a:p>
            <a:pPr>
              <a:buFontTx/>
              <a:buNone/>
            </a:pPr>
            <a:endParaRPr lang="en-US" altLang="en-US" smtClean="0"/>
          </a:p>
        </p:txBody>
      </p:sp>
      <p:grpSp>
        <p:nvGrpSpPr>
          <p:cNvPr id="16388" name="Group 8"/>
          <p:cNvGrpSpPr>
            <a:grpSpLocks/>
          </p:cNvGrpSpPr>
          <p:nvPr/>
        </p:nvGrpSpPr>
        <p:grpSpPr bwMode="auto">
          <a:xfrm>
            <a:off x="5562600" y="3657600"/>
            <a:ext cx="3352800" cy="2514600"/>
            <a:chOff x="3886200" y="3276600"/>
            <a:chExt cx="3352800" cy="2514600"/>
          </a:xfrm>
        </p:grpSpPr>
        <p:sp>
          <p:nvSpPr>
            <p:cNvPr id="4" name="Rectangle 3"/>
            <p:cNvSpPr/>
            <p:nvPr/>
          </p:nvSpPr>
          <p:spPr bwMode="auto">
            <a:xfrm>
              <a:off x="3886200" y="3276600"/>
              <a:ext cx="3352800" cy="2514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cxnSp>
          <p:nvCxnSpPr>
            <p:cNvPr id="16393" name="Straight Connector 5"/>
            <p:cNvCxnSpPr>
              <a:cxnSpLocks noChangeShapeType="1"/>
              <a:stCxn id="4" idx="0"/>
              <a:endCxn id="4" idx="2"/>
            </p:cNvCxnSpPr>
            <p:nvPr/>
          </p:nvCxnSpPr>
          <p:spPr bwMode="auto">
            <a:xfrm>
              <a:off x="5562600" y="3276600"/>
              <a:ext cx="0" cy="2514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394" name="Straight Connector 7"/>
            <p:cNvCxnSpPr>
              <a:cxnSpLocks noChangeShapeType="1"/>
              <a:stCxn id="4" idx="1"/>
              <a:endCxn id="4" idx="3"/>
            </p:cNvCxnSpPr>
            <p:nvPr/>
          </p:nvCxnSpPr>
          <p:spPr bwMode="auto">
            <a:xfrm>
              <a:off x="3886200" y="4533900"/>
              <a:ext cx="33528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4036" name="AutoShape 4" descr="data:image/jpeg;base64,/9j/4AAQSkZJRgABAQAAAQABAAD/2wCEAAkGBhQREBUUExQVFRUWGR0YGBgYGBocHhwYHBweHSAZIBwcHSYeGx4lGR8YHy8gIycpLSwtHR8xNTAqNScrLCkBCQoKDgwOGg8PGiwkHyQsLCwsLCwsLCwsLCkpLCwsLCwsLCksLCwsLCwsLCwsLCwsLCwsLCwsLCwsLCwsLCwsLP/AABEIAQEAxAMBIgACEQEDEQH/xAAcAAABBQEBAQAAAAAAAAAAAAAFAAIDBAYBBwj/xABGEAACAQIEBAQDBAcHAgQHAAABAhEDIQAEEjEFIkFRE2FxgQYyoUJSkbEUI2JywdHwBxUzc7Lh8TSSJIKDwhYXQ0STs8P/xAAZAQADAQEBAAAAAAAAAAAAAAAAAQIDBAX/xAApEQACAgICAQMDBAMAAAAAAAAAAQIRAyESMUEEE1EiYXEUMkKBBbHw/9oADAMBAAIRAxEAPwD23CwzXjurFGY7Cw3VhasAx2GtUA6i1/bFDjfE/AoM4jVHKO5wOyTeHRNXMHnIDNty3J0+09LYlyo1hilLZoQ47jHceZZXi9etVgBtCpPLsd42G5OnyjuBgrm/iKrlUAZYtyMold/lbpcfgSL74lTTKlhaNxjuAvw78TJm0McrjdfKY1DupwXJxoY1Q/HJxwNjobAI7OGlrxjoOFOADuFjmO4BiwsLCnAMWFOFhYAFOFOOYU4AFOFOFjmAQ7HMdGOYAPGMt/ajnVID+EZPVI/I4I//ADPzWgstOiWW5WHuvcc3TtjznLIdQCMNIvBN8cbJPqkMfKLR79seZ7sr7Ofkz0zK/wBrNQ3alTjY6dUg+Ym4wfyPxhXqMf8Awp0bhwTBHuMeb5TJVEArAIzR8w3PtsSB1xUz3xBmkJ0VCPKP54lZp3XIfJ/J7AnEnr1Cpp6RTMliZE9rjzn2GMv8V8RLkgMdKmAAdzsSfOZxYyXHlp5GklapqqVVDVYkESA0COyx9TjMJxmioYKKpK9SwI9iVE4qeX5ds9v0dxVMGZ7i9Yqy0xDSeUEjV2kztizls/UWifFICtonSRAaRMXiQLHAnPcXWY06gdgwBA9MdTiOqEBEtACgdO3lH1nBBN7Z15ZV9KfeqNP8OfEC5fNLfkAnUxk6bll5Re538wT3x6RT+LssRPigCJurj8xjxzjFMU6yaDEBA0D5WuQsjcsIEGwn8I8/nGAQIHGkECXUyZImRvYfXfbHU8jUbR43qIODa+D2tfibLHavS/7h/HE9HjuXaIr0iTsBUX+ePCklUXVzE3ibevp74n4VWKMzHTqA5SB8rHb3xmvUyumjj5s92HEaUx4lOf31/niYVQeo/EY+enqB6RBs6mffqf44dWz6sguQ6AggzcDYyOw79sX+o+w+Z9CA47j56yOd1E6qzhSIGlmtbyOK2U49maZamK1UbnUXaRHvOBeptXQ1M+jpwpx85p8cZ1CB+kVT/wCdv4m2NVlfjnM0qLa6zO5IAuCQJ3EbyLTfDfqUu0Pmj2HVjmrHj+X/ALRMxptmBUaLyqj6acWx/aBm1VGZqcMSLoLGLA+Zwl6uDdUw5o9WnHZx5flv7SczqEikVb5TpI9jDd7bYH5r+2TMJXNLwKLEGN6g/InGqzwYc0ev6sc1Y8+o/wBpjkAmgsd9ZH5qbYmP9pyrGqi9+iuD/wC3C/UY/kXNG+wsNpNKg9wD9MLGxZ8wtmVavqVAo2AUmCY6TeMXabyCD1xb/wDhBioaGWPujb/bEVfINTQsJaN7bdj6Y8bJtaOZ7BuXyjuTpJF5LbRgxlK4qAqzamHfcgeYwwMVCUhu3XsOp9SZwZTgYooTyrO5IBgeu+Cuatj7BRqGZqMGaNKgzaSPba2BiKRUa5KlSB6n+QwVy1Ndcaw3aPpBxFxah4a+IpWR8yHcT0Mdu+DGnKVHuf4/1OJY3DL2naf+/wCgDm1KqTGwJxSyWeamRUUc/Rje/kMTcR4y1RdAUID83UnyxDTyxEAW6xqE/wDPl6474Q1sPU5o+5eJhjL5hXA1KzmZeQNz2IuTJ1TvYdsTU8vKumoRGsQTGkWF2AMsYhYvHScQUGAFywa5DE8gBsbbF4sIAxaXIeCAXDAO0hwVYHSNwrEXDMADaxaMW1qjjf1dlyrWRaQPzO1r2vtsNgNhhUz+qi3z6WiL26eY388UEzlWsfDKKQJN52HQ+3TF7h9EhHpkBOqdpF49z/HHFW9nA0D61Qgn+pH9fniDP0jUBdWhyYgbG30wcPDhmCpDAECCo3k3387Yv5D4WJHyQLyzmBjLnvQfgxPDnKKdW/5Rixms3BEAFhMz7fXGm4rwjI5aPEqHWbxTVj+ZAxnc7QyzvIqMF+zq3PmYsMbJ27HQssi1jAANpM20+U4KpklFqYZj+8TH0jDU4vSoLoo0gezvcHz5TE+s4WU4lUqqykhVg62VQJnYCNsYTTl+AaHtw+8uRqF42AvaSN+tsXs6w8JQGkMJYRGxs47aT+eBGa4kAZK8pgEdT0menljS8G4JUzppLRhVVbsw5VWYv1kibdfri4w+AS8IGZJII1fLMkz8rDce/wDEYk4PwpfEq1yCWdiV1Lt1uACQP9saDM/CVTLI9NX0lnC8++iN1sRPc/ZAGNLwDhc02pZWqgRY1yrszE9WaVHflHucbxwyOj2KW2eM/EeTzbOdeoDpHyx0jBz4N4dqy2mqerFGgyo33iGBPTGk4zRXxfCY+HVptzidetewMWBtZjItc4myvClpspRRSBmVZgGMxcKSIxllk4VBoxyQcdHqlEQoHkMLCBjCx6pR5Pw/P1aI8OpdWEq56nqD0/DFJM4oqQEYuxgyeXQRcREec4MnjJemaVbLlH+y2khW8r/K2Mw402QEljcmbeV8eRNGT0MGSNDNlzzADkgfh0xFxHh+azLs5ZgpsFMgRvFt74O8TdzSRhpgLB0/SwueuAeYzSqvMtRuu4H0vjNSldB5BbcCrUuZ1IjY4tfEmblqaEgMifrIADS2krIXdQIE+uIKeY8Z+RWCKCxUNJIUSfKbWtihnK3iVTHhxOmSdJXSICk73AiLexx24F22b4vkEigWJbTI2garz2w6mqi1TWFNxpTf06n8cTKqM41IWuANDmCb2vsO+JzVfUKWuqW2jdVjaIMERjpNi/wpVAFQVBQUTo1trDOJglYOm/8AxgnlUp1NVVq9GpUUBVQo8OSYZiNlADGIgEgbDcG9VldC9JKlVvtVNIW8/ZtBgC59cHuCcXywqrSDnLUxLPWpg62ePkn7KC4Ai/vgKH1+CipmPHoqRQZiU1dpiYJkbHf8sM+Ks0tN1C7rBJHfGip8RpN4gXVW/UqKaqpWmPDpyVg/NV0QTAE6T5jAPO8FGYpLVpgyZFtjAn+fpjjyrjLfRy5I0x/wzkDVzZYQUhWPSB835Wwc4zmAoLsYDNtNhPX3wI+HeJtQ1hkXnUqAGuCNjtFr4F/EHFvGOnqrBr9Y6DGMknozCvFMnFyBUWx5lmAevpgNxyjl/AIWi1WoRylBpVD35bt6RGCvxFxPSMiaTAioCCJ2uBfzEnHM5lrs1O0NDpsR1+u+IUXjdoOjzE5h1bcqdj0+mNzlcpcUhGqA1Q+ZvH1wJ4tkdVXxGcMDZVAIIjofT8caL4dRq1UiQrMbmNhux7WUE42nNTqi3T6Is9kKaqGa5b5V+l8b8fBjU0R8rWGumimOrE/aAPyg9CemMdk0TN083Xhi1BCKYi3M0B/ZQx9Tgrnvj1Kn6FUCshAanVJuIjTuYk/a8sdGGFK2bYo1s0eYzHEsu6y1GrIGskToEzFoaI/H8MAX+JTlq5/Q8x4oZi9Sl4bC/XdduwBJtivlsyKFZMwW05aszUw7TJGwJ7iQMAqC08rxSCdaNfV5G+rqPxxvZqzRcZ+MKVUNVpoyM4iugk03T9uVGlr2YTGBuRz6CslSin6TSDBVqvIdNX2GIsQAT07xgLwiqadXNVFAA1iASZ0nVzDy2k+mNl8MqKwVlpFamsKdPysNUmfzv1E448s258Tmyy/ier4WO45j0RHAT3xHVyyt8yqfVQfzGJQccnElg6p8P5dhBoUo3soH5YpZj4JybqV8LSDvpdhP1we1YUYnhF7oKR5T8Z/DFLh6UzlEdnZxyMwYRNhpIBck2iTtjDVsiQvipTb0RCUqRuNpVgGgk2OPQfjzimniNMeGFkIiVyQSvNMoCdIZXNyd9pGPOeK5lqbsWaolVWJYLAQmbMoFgCOt8KkujRKkD3bLM+uaykyGVVHL09744OH1WhKTNU1/ZXou41HYW/LBPhFem2p6hdCVINSQJcbCI7R+GKzLVb/CzRqVWjkS0z0mwJGGMZlaFSg5L0lUMdE1CDpBm6iZPri3lapSp4au1WnTJPIgKFhcMe14Jm/niiuaqDXSei9ZmjTrB5TPT1Nt8TU89m5FMvUpq1mVEKgAwLgC/p5YBo9D4Tn864WvUoU2Bca6QAUl0maw+6xUMvnA3xj6vGKmVzBSnCrTYjS3btHePfF3IihTqgNmarosFay/KoiYI820xH3jOPXOBcPpVaEVFpV9JKq7IjF0FlZjHzbg9bYicOaonJG0eTcQVVAzCD/FUlhcwVB/j/DALKVxWUsoGtfnTy+8PLvj37M/CGUddLZenpvYArvv8sYBN/Znw4VAadN0fceHVe/TqSIxl7GuzH27PFOKU9JRtgDuAdjt+BxNk+OPSrHXqZnYFiTv3J7yDj1TinwNkVch2qimIFTmGkBptZNW97drxgb8SfBGWbMaqdYqajA/4TPpBFjKuAEgi+k9umF7bopYn5MfxCmDqCQAbg9up+mL+UyLMqJSBOqQxEkgFb8ou1pGkbzHXGpyH9nNJalVK1cPU08qQwQAC7NFyIj7Q3wQzOSoJWHjHQ9FAUGXRVAB2ccxZo8hI3OJjgfcgji+TD5r4rOWBp8PDKrBaRSrTUPIm4gkGSWJn7xxDls4MzXNDOUWDU6MCakaWHZQsAbeeNzxypmRl3o1EWtQvpzAEkHfmQC8bSL7euMxxvgbK2XzShmVIWs+kmFELzuCQw3Gq8R5Y7DZoyuSo+LlMypv4LAoSSSB1HkDGGcH4LUzGZdSxYGaauscpAkW6DSD9cFGyxetm6mUUshGjSpmdX2uUQVnqY3wO4bmFQU9cKwcIWU6YvbV6H6YliCXBuIiiuqoPGYkoYPOqoxlp2IMgQZna0TjV5fiLFsr+jvKtXphlA/+mWhpB2F5jpbfGTfKBBBIRKbOkz8x8RoPmxED2wU4OEXiOUCjlNVDfeQ2+OKSvLZzTdyo9yxzCwsekMaMIjEQfDpxJoOjAP4l+I1ywFNXUVnHICC08wXYXJuYHkcG5x458d8dNZ6ulor5XMHwiNzTgAj2IB98JlJHP77zlVEFSnSrIpqFk0yzhWggrAIN2I9zgD8QV8pWpowaoAuyabpf5FYi4HQHph+VSnWmq1Y+O8MCjBNB09msQWBB9sRNmcyyjKVPBUOY1mLmQdUjrtfE+S/AErZpAv6vVPZjqDTYk/dMfTFMqUYMIoVPshZk+e+NNVylbh4MV6L7MVgEt6TfyxUHB3zZeoaZQgBmYKBE9QtjHnhhQPrU85bxHK6oIkxJF5/L3IwV4NwHMirNYN4ZVpcuLFlKqxgxytDR5YBnPsz/AK5/FSj8q/eNgI+h9sWKWXZjppVx+ss1LXF/uybHphAg/wAM4XVehUoeCKmXRmY1gYOrk1EN0GkC22+Nn8DfEtNaNR0pugUS1MEkCs9TQsX2ZSsg9VnffM/DnBRmFKrmDl2VDqoEtzlFGpj2DEr9YxqstlcmhqZqvUppTrsrJTpMxYFYMHSdPzAEWnzxSGaw5xw4Rn0VXncOaZAFgQflYrMRAsRuMV6FFXC0KytTIHi028TlJk2Am2+3bAng/FfDrtmGqu2WqMwUMjFxJlRf7JMwVm4g4tZfOu2acaHpUUJqana4BGwExpJMiJKnytiXopIZxbOpVo6qpRRU5C6mVJUNDiRIKkAEfte+Ba592y5Ks65ii4LEiesBueJpuvSTf1wU4nm00NTZABpL6lRRIchS1pEyQGixBkQRGAeb4e9PPU0eoQgC5cXZtQIDKrgsLPcaliCMIYTzC1swctnqJpkGmKZRyAzMZDL90kGT0w7hwoLlKn6UQXoAU3YDm0HYXmD0lfujfGb4dxFcuapRqbPQdj4LAgMNi3cEbTNzi1ls8n6WUrJTNPN09WhTMHTqAvEbGP5Yomwvk+OkV6QSp4tFLbEs6VBYkxYg2IO/lEYz2Z4jVpUM9RCto1ySxHL5b9e43wX+HuDUhw6rWpvrdpBnshPKANryfQ4OZ3h5KZfQgVHUeIdIKkAaoN5E3v8AXEhZhaFRn4cGpuP1SAOrBk3MmGW1VdpU3Enth7/CoNT9CqNRM0nrUWQkglgCFM3IF2B7HDMxkMuMnngrS6VRCndU6GZG5kEgdBiDI06tLMouYgtRygSiAeYmpCqs3hhqe94Am4wxGx+GeEZLOUE15aWogbswIe4ZrMAZYap/aGDeU+CMolWnVWm6tTbUvOSAR5EnFX4J+Hjl1aprDJURDTPXSZYl+moyota2NRSN+nt+f8MUoryjnfZPGFjk4WNBFTC1XxH4mG+J/wAYys0K3xJnalPK1WooXfSQoG99z7CT7DHj6cYr0zUIpozSrOLBmp+EFVh9ogLNx1k42fxhnTUrAU83Ty5oT4gmSUbQS3aRMBet8ec8Vq1CiuobXlyabSZYoRvIA5TcjyOEy0qQNq5UZiP0emIEArqgqZJO5up/PBbhdXJ+ForU2FZ10qzzpUn7U9IvfFTh+WXM5hDlhpr/AHTAVoBJJ72v7Yn4k7BimbrO9ISo0KBqItKkiCA3XywxlH+78sG0tmJqWhlB0r+1J3t0EYJ5fLZWeTO1gxAnlJlut/u74C0OBF+ZdCUzcNUcbCRBA679MTUjkVs7VqhAjkCqsjz/AI4BlGpRp6X8RyNJhVQCXv8ANiPI500dRXLhrxqqLJmdoNp9sazL8Go5xVcOMuqFVpqbse5k798Vn4GUrVDSqPUCkhdQBZ2Bnc2iO3pgCixkKlKspbPo9AqCKfhKAWk6pYHaCZHqcbN04YqUa6vpWmyl1KklyosNJsJJJMCDjH5D9MZqdV/Dp0yI1VRIZZgiBdoMCMXuIcKy9TOhVbxDBeotqSMwE6E1Xvew64OhmmHxa2bdmqml+hoxZE2dwhgAAcwe47DfphmXzs5x1WlU8SqhemHcAIWghhB+7c7nyGA3CPh458iqopUiWFJEVdlWZY6SL9J7DArLtUy3E2NQajTJpoUkjUeUKJvtO+Jeylo2HDeMa8jXbNk6vFNLUehiFYDaAeVgBBG4xayHEaZ4dQqsCitqoyTIUySjCb6RVUFZnSCRtjMHLeJl8qlao3h1cxVWtT2IqSYhhJPNAt1nDKWV/wDAU01swonU1CCQdLnXqj5F0we92whFbPcJr13dW0UXrOynXbS5ZYBIltBdQAYgMT7hOM5qolcQxJpUkEnoTy2/EnHoKqaWbrjSaiugqUAWnxaMAkaybFQAVJkyotN8Z3OUEzDK7HRQrgK7U1sjLMBuW7oOYqLQbW2a0S97In4zVpA0QkU64Da+oYAS8Dv1xe4h8XO70MnTZwqlSWkdOszI98Zvj9PMZTMxXAqKtL9WyGVamRAcEdIM+WM9/eWlYQ3Ny3XzGHRNm44lTp1P7wXLCNASpDHsWDrJ84IHW/vWyPETW/WovOr0kSbnRTpsD/5iXpIO+qOuMlTzTrTqikxFJgq1GJ3PQfjNsehf2fZUVOIBtINOzIm+nQgbUfNSaS/vemEwvR6zkcuadGmh3REU+ygH8sW6TCcV3rXi84kQwe+NUYlnCwwt5YWKsQIy2bV1Vu46Yh4tnFp0HYswhZlRJCyJYeiknAbKcX0ojELEdLCSLD8tsUeLcQbMO9KlU8MilruwCuCwBQmPuifcd8ceKfJI2WwdUyS138VMrQIqMzJmNTBFdCwGtWE80AREYz2derTqr4hFIEFVVSrAJ67OoMjusDF/jJesy11osMpVUvVpLWmWJMsALBp0mBgVQcZioVyysqINWh2ULbcqrjc76dt8bUWVeBUA9SorVACG+xTksuxIja1/QHBLitWpI1IsqI1VEJ0n7iCSW826nDuEcQY13QUi1RqWkMGVNBBJIlbXUtYEyYxE1ZTXZcu5oVQCF8ZpPck6iQn1JwwM/wAQyFDWWc5kMfsmnBLd7iBPbEmVdMuArU6Vdy0gHVInppFsFBTzGzZ2iz3s1wBeTO2KlTNOJ01fE0watVKQLBmgQG/qMAhwanVZqteqB0CKCFUkTpEfdJNrbfgTo5CgtE1HNQfqytMagWZySGbT0WII+uGUqlZKXJSp0KYJfVVI1u0ESZ6wTiiEepT8RqkBlaQBPIIjqLlpPbCbLQSydGjTSgxuNYqWDFnkkhVHQakgnpffHclxKo1XM5oqfF+VEIkqT9oyDpAgXMDfFXg/xJXylE5indFAoqG7GTKne7avxwVX4gqZHLVlq00cZoAmDtqBie4gzPrgEVOC/ENahWzb0QAVDFiJCQRddMfe5gREGe+K1HiqtlFpJLV69UVKjN9kIZB9AJPucVuIUqmW/UtUp06JQOttRg2I2ufobR5Cl4iFrFjNJVpkUwRBYMIB9CLk4RNm0y/Gab1aFUQKdDPAIFUQVqks3mSr/Qjth2T4ealIF6op0aVesaxhpLyRYGxBkSJtBxkdZNGm7FEo04ZV+07LADbdTPsDh2e48amhGD9alQGRrqvLQF9WPthDNBwvjdXVkWQNNGs1FW6FJkr/ANhM+mLVLjleo+by9FabkO9dSAASynS0dDKE29e+BGWpN4+Xy1Fiq0l11jq2LfOZ9DA6icU+AVf0elm6wmRNJDI781+sjtgA0Fbj1KjkqSk+JVW9NW+alqlamXeIOht1IgiehE4wnxHwdaTkKlVCBrNNyJCnpsJKzv1EHvjTfD1QNw7PGp9oKEY3lluR72vgNnM6Wp0Kzan5WRidjYrp9hF+sYLYUmgPw/WHAiPtAECFH3oNie0491/s84N+i5YOy6XqAWO605JCk9ySWPmfLHm3wjwVXzyhxrYP4hBuBRXmUx+0Sox66lU67m0ee/fAnszl8BH9Pi1sT5fNguBsYNvTGe4iWICzGsnYwQAJmfwHvi9wMAMLCy/hi+WyDQzhYHvmr4WLsVHntalKI0GaYPK4aIvBAJsRsR2gjADjfxHS1GlmcudFIkU3BIJBAPvPKZxpXddJWBESPKRHe3fptjI8bqVSz038OqmrSHaB4JiFY9+Qrf26Y8r0z+r+h43sC5jN0aLhqVWo6gEqlxoc7GOsC8eQwVesAipWy1WrWX5y0rAIgKIsoiT5nAyrxqpSgVaFN3K2fe09Y9xhlXM5msNVTMKguCpPMoE7rF+v9HHpGoYy+bha5WnQoqqyEqEzEmWWD81hBxWanRr0FNYeACNSMCXd9wSxMkC1gcDKaNSRSVp5mmTq1RLAsLL3AmDitRZHJOYqPSsAqgW0XtHTYRgCwgvB11h8toamOVvG2Jidv66YZnczmEC01qUl1X0UrAdZJjEKJldAapmGdRMUwNP5dcDRR8WoNCGnSkXJO3qdzgAv1KnMoqu1dyYC6jpuP4HHM3xJnqNSp3Z9KgiwEHYdh/LFXMU4FZqAimsDV16SJ+uLvBaVOhTXMGWqMCFBiJ798JhZX4pnmITLiQtPkO5DGZn640By36c2kVQvh01UBgYhBe3Qk7e+M1ww66xLMAEYOx73GCo4oatbM1LikUaY21my27k4BhupxN8zzBA3jgZZFMHS1MggmdgQSZ6RjKZuq61K2sfrBKMSLIvWL79Bg9lqgTK5ZX5dFWpqgwdcb23i18D/AIspNVqPVS6hgKrKJUNA/OCcIQOasWJqVFGkcqUza5ECR0AkG+8YdRzgoq7OurMEgLq3WN29TimE1JclVZhvct0/ACcP/vFFYmmlxMMSbWAH0BI9cIAll8y2XyjOdQqV2sY+wpnfe5m2G5shMoiM7AuxqhR8sNbf0jFWlmamZdTUnwkgsdhA39zGJ8vnkzGa1VbUqaswHkuy+9sDGh65ioMilFVP6xi9vtdNv62xF/d9RBTWtPhATynpPoepvODPBc2SKtfw0KrCIjGNCu13UC7X3iIv3xqK+QNqUq2jMujKwF1rU4QRHySdJ84wDSsM/B/w94SeOSFaqo0gXIp6RpnudOn09zjSZcHrHbA/g2eU5amx30AXmbWj2YFY7qcX61cBZF/687YjyZMqZitqJIg6ZWZA5jci5n7uLvAnBLfu/wARjNZWsxNVjygMeUgSPpf+GC/B8xJa243kdY/jhKWxBypmQN4GFgXWoVyxNMKV/a7+3thY15BRka9NAxAaQTAMRO/Xz3/DGZ+NcsS6VVp6wBoqLMah0PLAJFx323wazWdBmFIWSDbl/n/QxE6AoRuGtB2iIiD1/wCceRFrFUl/yIdRSaMNlHZFLJWWmrfZbmMdJ9xim6BzqqBnqVJIgiCZsfL0wU4/wUI5Zac0yvK0/aAEhvPzt+eM+KIDgEle5+6eh9jj1IzUlaNE7COSyroNdJ9LL86GxB8gd53wyrnMu5DOHZhdpPzHt5D+WKtTLVGJYsCRF9QuPL+WInzrTdVDTvEXH0xoMJJxClTJ8PL8x2180ed8Uq2YYkCrUMHcLeO3lhy0CxL1qgA6wQSfwxDQrHXFJB5Eife+AZYq5mKKKAVQEFgT8zdfO+Jszm/0ipSUU9FMRYdup/3xTrOajHxWBKWt1/DpiXIlqjMdWhVWPbthAT5goWNKgt5u09P5DFnh1dfH8EH9WG1QN2ZQIH44F5PMhNSAk6uogH3J6YscMpNTmsQABIUdWba388ABXhuYqFncG4qDw5uQ5aTA8+uCFCuEGbUtqmqkDbUdU7e2BGQoVPFK0zFZbqLEa45j2xb4HkWrVWoOQHLeIXm8r6b4Bk/xPwNKT1iBGgoVUmVAqC6+xvjO5qhVokI2hZUHtIPtM40hXxaFc1mZqn6RTBJNyIIA9YEe+A3FMq9Yh7wzaATAEiwVRMmNpwgYPWqxphEJInaev8MFOCZFdFRWUvU1JAW4EmBPe52GLhpajqaNOXQF4UCXNtNuvngmpWjSy9JQoqlwzxc3uCx6gCD7YBpERWpl1AvNA62mADLbLG4PnjQf3nTVamphregR15dOh0aZJ1XjfcYzWaaVoZYyWYirVP3pMmT2AjFkcNpvQrVCWapUR2phdgtJ9JHWV0gNPlhFmw4FxjmVbw4eovfmFNiP/wAniD8cGf0nWoIaR79fbtjHcP4gtKoEifAy4QDqzNDu3n8yme04IcH4ryQyOoZiQdJIveDHmD06Yxm90Yz7DCpNOoZsC9+1zi7wrLAuVvGkGbEbnr7fXGfHENTNoK+GpJufm1HeOoA285wa+GuJpVrVfDHKoprYWk6jt0tpH44IpWSaGpw6erWsIJ29iMdwJq8ZC1KgZ4hrA6ttI7Y5i3kS0FgCrw2BtBgPeL0zC6fxhvx7YG1snUVFFQy3dYAudgIHTb0wSaqXMsx06QABuAo/ACZ+uIWrnXTGjWQOaZ5QLjbzER548Zzb0c7dlDP8PWohy93AsTNpXcyLDGQ478Pfo9UmkivSIGnUZkRcHsQdj5dMeh5pB4QhVQtcy1wO8fMZ7DAyvkqaFAVJZwSxaSAD0CTHa57zGOiGRwev7K5tHlddFJMI6x0B/h/LEyV2CCFJA9xPn1Uz0wc+JfhTwGlCSu+0kfh5Qffa2M6aZEHWT0ib/S/scelGakkzZOxlTKsx1OVSeht9BiQ1SSKaPFrk2H0xB4QLH52I6bHDiSBsKYPrJ/jiyhxyqCBJczciw/HFp8sdBVdIDAcqnVYdSfOfpipRy2q2pgg9N/SbYlGbCoyUhY/M53jtgAbOnkpqCTaep/lgnlHRKlNXE7W3gjqBsT7YHZd0psZksAT7/wDE3w6mTrWo3LJ5fr9MMA5wZpz7lZiGm/tiTgtY062ZZTLBSARe5Pc+eBvC82dTxy6jDOdgpHXsZgg4m4RmDTLEL4qq0kC2vpveQN4wFIKVMyf0Rjpu1fxC4vBQQF2A36/TB3M5MMSzaVqIq11B+8QQwjsYn1wMr5unXyGinK+FzN5uZMAdh3xRZMwaySZeugF+b9UV3k7ERvhFFjh9WlUzdR2vQUDVCgK9QDfTtvJxRqVmqUvFBHi1qpVI3VEFx5SDhicOqOXpyKdJDDEXAPS4MEnviGmruyaAFWTSpn7oHzP5mOvrgEX88vis5sFWmygqftgBlTvEELiJalSi+hrPXTRy7JRJhgB3IEYGZMuW5Byqdybat9Z77THpizpOYqhaZZnYxqO2hRdj5FiW9h3wm6Cz0H4O47TZ3Zknxf1biAQEQAIQe4UGQO2BuZDeIml2KFiBH2RqIET0Jv6YMZXQMtSo0wpVRqPSCY37GBc9yb44clTbV4Z5aYUGQSSCSOtxc9ccE8rl0YvI30DMmFWlqaTcxcC2qC1rgbbb32jCyvF6mW1GlA1mXlOsfNYyJ7G344I53h4dAQBsQ9oADmVgD0nykz0wHzPCVWspYEsyksCIGkmQD2lb3PXChJxYk92dX4gqSxPMS0kyb2F+u4g4WFUSosKqIQFUfe6Dr6RhYHPYuRoKuYY2JCkL9kDtsexAIt1JGHU8wuiZCgiZ6zJ2tM7CfW8nAlU1alVh6nYcu59D+NsWCqgrqYFAQSt7gSDBMTFtrX3xw15MOTZZQgvLgtABk9ugPr233xNnKiGNQJqMdR8lMwO8BT+J8hinmM2aiQhKg2aIHKOixvbr1FsKm2t9RXlgWmCNURttBIH/ADgvjYFNjTdXDGSWvJvOwPl1FpN8YbjnAKlB5ZITVAPS+09VPqInHodPLrVKmmpEmNjcz6dIJ/DBTMZBqobxaRZSZYMDp0j71toj3x1YszhrwVGTR4bXGnp1IuBaO/tjiG06gvnp39LY0vxX8JnLHXTDeC3WNUEdG79IPaMZt6DAmBexiReesdselCakrR0J2c1KNtLN3hv42w6kxmQq6h1Nj+G2OGi4I6eZiMcFMXkT+0h29u2LGE6dJUUlnGrflFwTNvMe2K2SDKrPonoGPQHqB69ccy2RpsJLlY3n+WCGd4mHpChRUsB9qLx5/wA8UM4csBSYq2pjGsiAo8h3OH8LqaMvUe5d20qP5DqcNq0UdNCNoRBLmN29/fE3CyWXxTAp0pCKOrd8SykEuB8QTwf0YDmck1WPRevqYw/McQOs11P6mivgg/e1dB1IFsZ5c2ShVE5mY6qkWE9JwToZtdARDNKlzM52LdI73v7YTGhwzR0PQIK+My1HHRaa9fUjFKmzNIpAJT5grE/KkgM3mTiJKoLsdMI+7MTARTH1OJC5qEKCdLfIircjoSNgNyAfU4TYWIU1aKdEEoGLc0330gx00jV7Y1nw5wjwRWaoNLeGfmHMB0IGyybBZtPWLR/DvBnRQyqS82gFtIO5JiGY/KfKwtMmKYmm8OyuQg5pGnSxbYm5IkkenY448ublpdHNPJekS1iqkQrKsHV31t80bekeeHDPKoKAauW97E3IXzAJP9RiCuhctLaVchgfuiQPUkwP6viThvBdSMVZdUHe8R3j5fwuSPbn5JukYpssZbMwVVzrJAGnsOhnrtt/vjlZ0fMOQpUbAxA1AHw97MOSIsPwxQywI6nZubeQouQ3rI9z7dy9dj8oFzYduUydUb7mMDdOi4vwEKdSmswjtN51R0AAuJ2APvhYutQUEhHgAxBDT7wpE/1GFiuLZpRkqFF3DFWPJzEGAPMSTc9YjocWjUSwuVAJJ6yBA9bkH1x2nQb9HqkAaiVGoAAaBqJAEySQQJPXvbDQ6QrQXm5gXADTIN9t5PUY5XRztUgvwenK1CwgaSComwIMlY+1bfpfzw9cwrI+lVVCqiVuwBOxt1ImZ69LYGVaxS6wFkhRfa3ft5YrJWl/DWZY7A9DO+39ThW+vyLkFqvE1cqYIp7kW5mJ2kQRbeO+G5XNawRB3E369BHpe/mYvirnKICBV5tN7dbGTPaZsfLF/hmZVUqQAGaRqaZ6+drfl6YlPlsSdMsVueloZixDrKmF3+b5RG8RaYv1xmOIfCmWqqQF0MFNTUDtB6Da8gxFsFW4rOkq0i4gfdG0efzf79OPxxKqkMvOCDMDboNvMW/Z8saKcltMrnT0Y1vgeuHKswKgEyTEwNo3B/n1xDxP4GqU6IrKJUEqwEEhgATEHmA2JHtIvjV/3nqUpbUxLk9Tqjc9NvT1xcqcY5FVmBOoMII2F3JvOonSL98dS9TMtZWeUiknVGa24m+J8rmGlko8isOYnqMaN/hkViz0zpsXi8AEmw7SbDGYqLIIM+zD8jjux5VNaOiMkyemyUx4f+IWIuYgX/HF/iXiBShK06fZdyewjfAukkf4VO43drfnbElSqsSahd+pjb0740bLQ/NVSVWnBVQLIN2m5mNsPdS0KdAQfZX5R6n7R9/XDeF8Leq8KrQd2YdMHf7oVASvMBYEgadVoPnf1xjPIo6JlNIoZDhxquvihhRHNMXdR92YkRIHT1xoqemk+gKEE6iCZjSTEneY5Z98DKmd1so1WW3NawgAQN+a8flierxEVKjsQtiL+QjY2gzaY645cjcuzmlNyCGXqEidUSZESTHaOnp6YL1YA1K1gdKEk8xK2ubbwI8zfqc7lCSAwmDMQY62j3/hti7mlDUgGYhReGG21oBvJAE451rRMUXTmFKGACZkGQ0aYNidjH0n3s5bNsuhiQIMkWusbTO/9d8U+H5VOafsAFgLCbiAenSfQYI06KsloYCCUFj1AHaRb2Jw/uUl5LHD6i88gKhB0ADoATpvYAbWjbrgfmFqGoUpBiNtQG6sJAPZdj2k4e3iKQUFNmU8xKxdVHKBJ3MyB3id8R5isyLAHUaQJMSTHvvsJ+mG0m9lbDtfhNXMQ4k8oB0jVcbyQ0bzt0jCxQVM2yqaBKJHyzpMyZJjcnecdxtcfJoLNVdQALwAxYkD5iwtPnYSfPpfA/NrUpoHeGgBSsnY9J6kyI6gR3xdXKgUHVj8xEA9QqyCBEAkki+9sVaWYRNbs0gkwhkhZb1u1hftbpjjpdnP+RcS4dTp0FUlnqlZA0kaZWbk7yALgD64iPC/Cq8+mQLkzMr2Ewq9L3N9sLjNUV3puzwSpOtYMgkC620zaPTrgvxHNUauXBYaqpUSwBtcWLTE6SbAG53FsNNO0hqm9GXocWqGFbUAylm1HSLRLXNhaBtcnCTMNpNPdz8zDfTEwCflA79YnFum7aqgpwNZlmI+yALKDt0v79IxDm88CQAxCrKwRaZtO0iCTPf1s2tUjNkNOulBApImBTE3Dee28MLk9T2g12qlKbMImZHNsD63ZthAHX2Fbxl1nSJvYkCTYSRO0ifwxDXq62ubk3NhCm4UdibYIwt7Ds6M/rJVtRO5uYESZ8zbbpOIxVjTcEnlBHQQZA3mMdqUwoYqRDAqvWxAlr9RPXqZxDlzpHLDWMdl7C/XvHoMb8fgqgzw/NSbWm0E/tW9hb6Yn+LPg9KlMVaQAqaQYH2rmR/vgPlKyRZiQCRq9LwAPXrf8MbPKZkvSGoy0BjJ+SbLTA/dEz3DeWKi3BtmuNO6R5VleH1HcoAQOupdvIzf8MHaPCFpuEJMgwRsJ67Y0dUKKoBB6kxEwok39dIv3wG4rV/XkgmJnp/Qw/dlPfSO7ik6C9QMgYBAG2Ftl21eXUT/ADxQruxJPhqRJUgKBabNAI8xPlg7Vz1GvSQUxpq0iGebjwxuR1P8MA6VGmS51MQSVIBClmnoR8oN+8R54lLycmWDhIC8SokIGA0gyACDfz282/DznHcvQanTMQWPORpm3QR1hTq2+0O2NCvDS4VqhU06YhUXUFF9QkbmTIvJN7ycMo5QTqeSwOonubkr/M+wsDNuaWjMoZOmKpFwW+bTOnlvuRcepwcyg06tRkRM6SOl1tcgG09fLbAxcuzk6579LLvEn5o6TbrsMWqKMCQXVUYAA3JW97j8GtBJsLDGc6CrYYyNEVFcARKgwJ6GYkzeRMHoMOyqMArAhTqB+bYCYnzg++K9CuaYNMqZuwYAwREgSJE2I7/TElVmIOks4cgggBVpwJv1JM9LeeMuLsKYVo0PHChdK6YUCxm5Jk9y3Xp1Iwhw4grWLKSgCwBqGolpA6SBEmbE74F8Py7CmFphmqPIUCbTIMx06+YBxdz3ENLim4CP0AU/Ntr02iSBfbbAm6spSdFw6PmKNU180yDE9Jn+pwsdpuTdTAN9gf8AVt/XfCww5MBioWH6zUZ69hbcfakC8+XfAjO1Qaja5KrLBFaJIJGmTsCSB1tiVKupmUMNTCAekXiPWAPfHV4a4UsIjTpBYgzOpiI/ZESTa4xKjs5+xVKnI7qoCJ9kbDaPMxc+2KnFs1U08xJgjvs8f7j2xdzOSbRVVF2pkkGDLRpMxYRPS1sDny5q0bmNLKTP/dv6kn+hh15YcSKlnJOm97GD3O+KucqE1KljpA1geRsPabe2I1yjq5L8rMwIBGmxO8dFj+uuJczmUXWoEQYMncyZ/GSQZiLDbGqVdDUSsshCWOk7kdYO1u2/XYfjHUJVLxqgEAfvACfUH6YfVqq5NOCTACnyHn1vft9ccrzUH6sAwpQkDyBU+8W9MapFJERVyJUpczGoTJ6Af8YmpVQbaQdJiWJj8Ljab4o0qZCAiRygE+Qn+FsQ0WLNAPkZ/Dpvf6424p9FUHKK6+QQ0CxAC7mbKIAgWxtsjlTRyqlvnYSxjeBCg+i9+5xjvhnI/pGYWirnQvNUO3KN4ud7D3tjY/FGa0oxAFoA6f7dsY5b6OvBGvqYHylamlZ6jvUkIqqlOATqLSGc/KLCYBPmMCsv+vqMwWFT5/MSFt5kmfY4HZZSKgbV0iDv1MexknBCpWKItNYEnU8D5iTMn8B+GDjWifd7ZzWyVjUpnQU72kRbf9rv0+pLh+fFViSqAmdXKGUWnUF2jpHkL9hQbxSAsDrJmwFyxi3l/wA4uU6qoSySEMyJ5j32HW5jvhy0tESk5dhWrWY0ggVtMiSzASBJso2WegtO/nHWsnNBIBZqbAkRI5h1F5sRsB2JNZGd21AEBevRR69L/XHVeTqNQs03EkjT19yLdr4xTV0RSF4fjKo0FIkwjEAxBuBMxK79jtti7m+GEfJUVWFgSsyABuDAEkXI7+uJeCUVNSSgVBqgkwdbgwTIiJXuNvWCNVyX0lIDdSIldW4Ext9r1uBvrpo1hVFI5WKV3AqSQ2kGVZQLg9bbBuxG0HFnL5IIjFZkQdSnSRbr7EC1tp6DFlOGKisDN2nUDJgXC6SAFeYFrG56GLIytN1I/wAPZ5UhhGorebbDbrOM6Ja+AQQKyyQJAk7mCBEwCLkfhfoMR0AQHYq0iJLMSTIiALdIm5tEdsFMqy0wGC6SrRzPYpOzGQoEQIuY2BN8W0qaq+latMmmNUFammQCSCxAA5ryegm2JUXRNNkHDuAVa6a1AAmPnibAzcdiNsLBLg1VHpAhwkEggVFW4673nv2jHMCx/YOKPNcjRZagc/dUgA7dRP0nB/P1w1MMoPKrCB5nUW7ATuD5dL4XFeDjWjq4XVpCAH5iyjv3Okk9NLWxXk+I5ZzLKxOgxIMi3k17EbDzxDVrZzpUXKGbXUUs0iAdv1ZEQewE/TA+iSZVeUKglzeWu0hQN97j7o9MW1yhWpMSGTUh6WAm83Fwf+Dh+bBNVWgBQRqZbSxhACOwsFA6DzOCr7LRmn4dTZDWBqNYhqjGFnSDOkS2zdCflNsS1uH0jl6bP4hHhggIAC7QNMkyBYEGxMCcG6tBzRq0ZC0ioKNEhNPzCBfSYFu7HDOKZUtRQAsTCaVMTqB0ySNok+Ug+WN76KMjl8u2vVoKggkGfIkb77AYu8K4Y7UmRg1PTVF4GwBba39HFrL/AA94aCsSzBnCk9FBAi+8kz+PrjQ1amiAl9SibXDFV5fxT6xGLcvgX3MhV4Q71FWnEtLKBI5Wk6SNgeWPwwU4Nk1eoFenTLAAuCs7idxEdr+eDKJ4AcEyWhPMbsb9wCAR0gjrhucbQrN8oZTPnIIJPkCYHp5YVutmsZpFvgmWpUFJp00RnI1ETsOm/uOmAvxU7uy0xvOprdAR+PeOsYt8EpmuSCpUKAVMcxvePbr3jEPFtL5gGQqU3mNyzAW2+7IJP7XXCX3Oh5FxpGcyrAq5YStP5gokkk7T06z6YipVOVtucdSbDt3P+2DdDhCuTSJZEDlnaN2I+9+zYXkGD64rZj4XajV5tIQgkdWgDfaDG9iMU6o5eOrKCZwgRt6RLe528gBgjRNT9qPM6UA7c1zifJcIMM7ABQAVaZJOxG23yiQdz6xB44LSdCxsV5yI8zYb7i+JbbGo2Wqj+HzPVAiCBN599xhJVDLyAmYAYQiA+jWkm5gQScRtklq1QyRzQCSPtj1HXvgpw3KlPmg7gSZgAmJ9vz88UikrdMZwvLMYUmWEqFvaZPn947/lg3kqo1MuowdI5bE3NwbEERtPXrgdVqgMjpGu4UgHkDCJubbmwncGxmZDQYECSRp5uoJkHpEH8iMZyvwXw+A1QpaKekFylQDqdRbq02PQbdzO+IM3wWoyKU0Era7NoJE3IExa0tqgiNmGhcOzbFDTqU+X5lIViBpuBzEEkweUHvvIxOmYVkKh6mokkAtYhjAGmDpWJsDvEjfEVKLplLQOqZUU0CNqpmdJdua8zBA0gKCvTaBiPRmVbSzAJGpXUAjmiwWQWJgXt7RGDuTqLp8ICbliTIHMbAG+wB9b4uNkVgBgjHciDv7jfvbG0YprY1itAUcKy1Ylv0diQYLOFJY7lvm6k/nhYNPk1fdQYsPkMAdPxnCw+I/ZZluKf/bf5n/86mBFX5f/ACN/rfCwsc3g89hPJ/8AT0f3v4Phuf8A8St/6f8Arp4WFi49lLsIN8rf5h/1YizX/Sr/AJy/6lx3Cwl2U+isn/QP/mD/AFrihT+Sh++v547hY0+BfxIqv+HT/df82xf47/05/dT/AENhYWKfbD5OfCX+C37lP+OBud/xU/zF/wD2Y7hYrwa+AjT/AOn/APUP+gYg4h09P4nCwsZT6BdMg+IP+kT92n/HALjHy0v8r+eFhY0j+01gHuB7P/mH8xi+nzU/8wfnhYWEzJ/uLHB/8Cn6/wDuxWy/yv8AvH8xjmFi5dHWv2mt+Idqvon54pZrYetT8jhYWMJ+BTOcE3T/ACx/qbB3JfKfQYWFjWPRpDoq8R3X93+JwsLCxZZ//9k="/>
          <p:cNvSpPr>
            <a:spLocks noChangeAspect="1" noChangeArrowheads="1"/>
          </p:cNvSpPr>
          <p:nvPr/>
        </p:nvSpPr>
        <p:spPr bwMode="auto">
          <a:xfrm>
            <a:off x="169863" y="-166688"/>
            <a:ext cx="304800" cy="304801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44038" name="AutoShape 6" descr="data:image/jpeg;base64,/9j/4AAQSkZJRgABAQAAAQABAAD/2wCEAAkGBhQREBUUExQVFRUWGR0YGBgYGBocHhwYHBweHSAZIBwcHSYeGx4lGR8YHy8gIycpLSwtHR8xNTAqNScrLCkBCQoKDgwOGg8PGiwkHyQsLCwsLCwsLCwsLCkpLCwsLCwsLCksLCwsLCwsLCwsLCwsLCwsLCwsLCwsLCwsLCwsLP/AABEIAQEAxAMBIgACEQEDEQH/xAAcAAABBQEBAQAAAAAAAAAAAAAFAAIDBAYBBwj/xABGEAACAQIEBAQDBAcHAgQHAAABAhEDIQAEEjEFIkFRE2FxgQYyoUJSkbEUI2JywdHwBxUzc7Lh8TSSJIKDwhYXQ0STs8P/xAAZAQADAQEBAAAAAAAAAAAAAAAAAQIDBAX/xAApEQACAgICAQMDBAMAAAAAAAAAAQIRAyESMUEEE1EiYXEUMkKBBbHw/9oADAMBAAIRAxEAPwD23CwzXjurFGY7Cw3VhasAx2GtUA6i1/bFDjfE/AoM4jVHKO5wOyTeHRNXMHnIDNty3J0+09LYlyo1hilLZoQ47jHceZZXi9etVgBtCpPLsd42G5OnyjuBgrm/iKrlUAZYtyMold/lbpcfgSL74lTTKlhaNxjuAvw78TJm0McrjdfKY1DupwXJxoY1Q/HJxwNjobAI7OGlrxjoOFOADuFjmO4BiwsLCnAMWFOFhYAFOFOOYU4AFOFOFjmAQ7HMdGOYAPGMt/ajnVID+EZPVI/I4I//ADPzWgstOiWW5WHuvcc3TtjznLIdQCMNIvBN8cbJPqkMfKLR79seZ7sr7Ofkz0zK/wBrNQ3alTjY6dUg+Ym4wfyPxhXqMf8Awp0bhwTBHuMeb5TJVEArAIzR8w3PtsSB1xUz3xBmkJ0VCPKP54lZp3XIfJ/J7AnEnr1Cpp6RTMliZE9rjzn2GMv8V8RLkgMdKmAAdzsSfOZxYyXHlp5GklapqqVVDVYkESA0COyx9TjMJxmioYKKpK9SwI9iVE4qeX5ds9v0dxVMGZ7i9Yqy0xDSeUEjV2kztizls/UWifFICtonSRAaRMXiQLHAnPcXWY06gdgwBA9MdTiOqEBEtACgdO3lH1nBBN7Z15ZV9KfeqNP8OfEC5fNLfkAnUxk6bll5Re538wT3x6RT+LssRPigCJurj8xjxzjFMU6yaDEBA0D5WuQsjcsIEGwn8I8/nGAQIHGkECXUyZImRvYfXfbHU8jUbR43qIODa+D2tfibLHavS/7h/HE9HjuXaIr0iTsBUX+ePCklUXVzE3ibevp74n4VWKMzHTqA5SB8rHb3xmvUyumjj5s92HEaUx4lOf31/niYVQeo/EY+enqB6RBs6mffqf44dWz6sguQ6AggzcDYyOw79sX+o+w+Z9CA47j56yOd1E6qzhSIGlmtbyOK2U49maZamK1UbnUXaRHvOBeptXQ1M+jpwpx85p8cZ1CB+kVT/wCdv4m2NVlfjnM0qLa6zO5IAuCQJ3EbyLTfDfqUu0Pmj2HVjmrHj+X/ALRMxptmBUaLyqj6acWx/aBm1VGZqcMSLoLGLA+Zwl6uDdUw5o9WnHZx5flv7SczqEikVb5TpI9jDd7bYH5r+2TMJXNLwKLEGN6g/InGqzwYc0ev6sc1Y8+o/wBpjkAmgsd9ZH5qbYmP9pyrGqi9+iuD/wC3C/UY/kXNG+wsNpNKg9wD9MLGxZ8wtmVavqVAo2AUmCY6TeMXabyCD1xb/wDhBioaGWPujb/bEVfINTQsJaN7bdj6Y8bJtaOZ7BuXyjuTpJF5LbRgxlK4qAqzamHfcgeYwwMVCUhu3XsOp9SZwZTgYooTyrO5IBgeu+Cuatj7BRqGZqMGaNKgzaSPba2BiKRUa5KlSB6n+QwVy1Ndcaw3aPpBxFxah4a+IpWR8yHcT0Mdu+DGnKVHuf4/1OJY3DL2naf+/wCgDm1KqTGwJxSyWeamRUUc/Rje/kMTcR4y1RdAUID83UnyxDTyxEAW6xqE/wDPl6474Q1sPU5o+5eJhjL5hXA1KzmZeQNz2IuTJ1TvYdsTU8vKumoRGsQTGkWF2AMsYhYvHScQUGAFywa5DE8gBsbbF4sIAxaXIeCAXDAO0hwVYHSNwrEXDMADaxaMW1qjjf1dlyrWRaQPzO1r2vtsNgNhhUz+qi3z6WiL26eY388UEzlWsfDKKQJN52HQ+3TF7h9EhHpkBOqdpF49z/HHFW9nA0D61Qgn+pH9fniDP0jUBdWhyYgbG30wcPDhmCpDAECCo3k3387Yv5D4WJHyQLyzmBjLnvQfgxPDnKKdW/5Rixms3BEAFhMz7fXGm4rwjI5aPEqHWbxTVj+ZAxnc7QyzvIqMF+zq3PmYsMbJ27HQssi1jAANpM20+U4KpklFqYZj+8TH0jDU4vSoLoo0gezvcHz5TE+s4WU4lUqqykhVg62VQJnYCNsYTTl+AaHtw+8uRqF42AvaSN+tsXs6w8JQGkMJYRGxs47aT+eBGa4kAZK8pgEdT0menljS8G4JUzppLRhVVbsw5VWYv1kibdfri4w+AS8IGZJII1fLMkz8rDce/wDEYk4PwpfEq1yCWdiV1Lt1uACQP9saDM/CVTLI9NX0lnC8++iN1sRPc/ZAGNLwDhc02pZWqgRY1yrszE9WaVHflHucbxwyOj2KW2eM/EeTzbOdeoDpHyx0jBz4N4dqy2mqerFGgyo33iGBPTGk4zRXxfCY+HVptzidetewMWBtZjItc4myvClpspRRSBmVZgGMxcKSIxllk4VBoxyQcdHqlEQoHkMLCBjCx6pR5Pw/P1aI8OpdWEq56nqD0/DFJM4oqQEYuxgyeXQRcREec4MnjJemaVbLlH+y2khW8r/K2Mw402QEljcmbeV8eRNGT0MGSNDNlzzADkgfh0xFxHh+azLs5ZgpsFMgRvFt74O8TdzSRhpgLB0/SwueuAeYzSqvMtRuu4H0vjNSldB5BbcCrUuZ1IjY4tfEmblqaEgMifrIADS2krIXdQIE+uIKeY8Z+RWCKCxUNJIUSfKbWtihnK3iVTHhxOmSdJXSICk73AiLexx24F22b4vkEigWJbTI2garz2w6mqi1TWFNxpTf06n8cTKqM41IWuANDmCb2vsO+JzVfUKWuqW2jdVjaIMERjpNi/wpVAFQVBQUTo1trDOJglYOm/8AxgnlUp1NVVq9GpUUBVQo8OSYZiNlADGIgEgbDcG9VldC9JKlVvtVNIW8/ZtBgC59cHuCcXywqrSDnLUxLPWpg62ePkn7KC4Ai/vgKH1+CipmPHoqRQZiU1dpiYJkbHf8sM+Ks0tN1C7rBJHfGip8RpN4gXVW/UqKaqpWmPDpyVg/NV0QTAE6T5jAPO8FGYpLVpgyZFtjAn+fpjjyrjLfRy5I0x/wzkDVzZYQUhWPSB835Wwc4zmAoLsYDNtNhPX3wI+HeJtQ1hkXnUqAGuCNjtFr4F/EHFvGOnqrBr9Y6DGMknozCvFMnFyBUWx5lmAevpgNxyjl/AIWi1WoRylBpVD35bt6RGCvxFxPSMiaTAioCCJ2uBfzEnHM5lrs1O0NDpsR1+u+IUXjdoOjzE5h1bcqdj0+mNzlcpcUhGqA1Q+ZvH1wJ4tkdVXxGcMDZVAIIjofT8caL4dRq1UiQrMbmNhux7WUE42nNTqi3T6Is9kKaqGa5b5V+l8b8fBjU0R8rWGumimOrE/aAPyg9CemMdk0TN083Xhi1BCKYi3M0B/ZQx9Tgrnvj1Kn6FUCshAanVJuIjTuYk/a8sdGGFK2bYo1s0eYzHEsu6y1GrIGskToEzFoaI/H8MAX+JTlq5/Q8x4oZi9Sl4bC/XdduwBJtivlsyKFZMwW05aszUw7TJGwJ7iQMAqC08rxSCdaNfV5G+rqPxxvZqzRcZ+MKVUNVpoyM4iugk03T9uVGlr2YTGBuRz6CslSin6TSDBVqvIdNX2GIsQAT07xgLwiqadXNVFAA1iASZ0nVzDy2k+mNl8MqKwVlpFamsKdPysNUmfzv1E448s258Tmyy/ier4WO45j0RHAT3xHVyyt8yqfVQfzGJQccnElg6p8P5dhBoUo3soH5YpZj4JybqV8LSDvpdhP1we1YUYnhF7oKR5T8Z/DFLh6UzlEdnZxyMwYRNhpIBck2iTtjDVsiQvipTb0RCUqRuNpVgGgk2OPQfjzimniNMeGFkIiVyQSvNMoCdIZXNyd9pGPOeK5lqbsWaolVWJYLAQmbMoFgCOt8KkujRKkD3bLM+uaykyGVVHL09744OH1WhKTNU1/ZXou41HYW/LBPhFem2p6hdCVINSQJcbCI7R+GKzLVb/CzRqVWjkS0z0mwJGGMZlaFSg5L0lUMdE1CDpBm6iZPri3lapSp4au1WnTJPIgKFhcMe14Jm/niiuaqDXSei9ZmjTrB5TPT1Nt8TU89m5FMvUpq1mVEKgAwLgC/p5YBo9D4Tn864WvUoU2Bca6QAUl0maw+6xUMvnA3xj6vGKmVzBSnCrTYjS3btHePfF3IihTqgNmarosFay/KoiYI820xH3jOPXOBcPpVaEVFpV9JKq7IjF0FlZjHzbg9bYicOaonJG0eTcQVVAzCD/FUlhcwVB/j/DALKVxWUsoGtfnTy+8PLvj37M/CGUddLZenpvYArvv8sYBN/Znw4VAadN0fceHVe/TqSIxl7GuzH27PFOKU9JRtgDuAdjt+BxNk+OPSrHXqZnYFiTv3J7yDj1TinwNkVch2qimIFTmGkBptZNW97drxgb8SfBGWbMaqdYqajA/4TPpBFjKuAEgi+k9umF7bopYn5MfxCmDqCQAbg9up+mL+UyLMqJSBOqQxEkgFb8ou1pGkbzHXGpyH9nNJalVK1cPU08qQwQAC7NFyIj7Q3wQzOSoJWHjHQ9FAUGXRVAB2ccxZo8hI3OJjgfcgji+TD5r4rOWBp8PDKrBaRSrTUPIm4gkGSWJn7xxDls4MzXNDOUWDU6MCakaWHZQsAbeeNzxypmRl3o1EWtQvpzAEkHfmQC8bSL7euMxxvgbK2XzShmVIWs+kmFELzuCQw3Gq8R5Y7DZoyuSo+LlMypv4LAoSSSB1HkDGGcH4LUzGZdSxYGaauscpAkW6DSD9cFGyxetm6mUUshGjSpmdX2uUQVnqY3wO4bmFQU9cKwcIWU6YvbV6H6YliCXBuIiiuqoPGYkoYPOqoxlp2IMgQZna0TjV5fiLFsr+jvKtXphlA/+mWhpB2F5jpbfGTfKBBBIRKbOkz8x8RoPmxED2wU4OEXiOUCjlNVDfeQ2+OKSvLZzTdyo9yxzCwsekMaMIjEQfDpxJoOjAP4l+I1ywFNXUVnHICC08wXYXJuYHkcG5x458d8dNZ6ulor5XMHwiNzTgAj2IB98JlJHP77zlVEFSnSrIpqFk0yzhWggrAIN2I9zgD8QV8pWpowaoAuyabpf5FYi4HQHph+VSnWmq1Y+O8MCjBNB09msQWBB9sRNmcyyjKVPBUOY1mLmQdUjrtfE+S/AErZpAv6vVPZjqDTYk/dMfTFMqUYMIoVPshZk+e+NNVylbh4MV6L7MVgEt6TfyxUHB3zZeoaZQgBmYKBE9QtjHnhhQPrU85bxHK6oIkxJF5/L3IwV4NwHMirNYN4ZVpcuLFlKqxgxytDR5YBnPsz/AK5/FSj8q/eNgI+h9sWKWXZjppVx+ss1LXF/uybHphAg/wAM4XVehUoeCKmXRmY1gYOrk1EN0GkC22+Nn8DfEtNaNR0pugUS1MEkCs9TQsX2ZSsg9VnffM/DnBRmFKrmDl2VDqoEtzlFGpj2DEr9YxqstlcmhqZqvUppTrsrJTpMxYFYMHSdPzAEWnzxSGaw5xw4Rn0VXncOaZAFgQflYrMRAsRuMV6FFXC0KytTIHi028TlJk2Am2+3bAng/FfDrtmGqu2WqMwUMjFxJlRf7JMwVm4g4tZfOu2acaHpUUJqana4BGwExpJMiJKnytiXopIZxbOpVo6qpRRU5C6mVJUNDiRIKkAEfte+Ba592y5Ks65ii4LEiesBueJpuvSTf1wU4nm00NTZABpL6lRRIchS1pEyQGixBkQRGAeb4e9PPU0eoQgC5cXZtQIDKrgsLPcaliCMIYTzC1swctnqJpkGmKZRyAzMZDL90kGT0w7hwoLlKn6UQXoAU3YDm0HYXmD0lfujfGb4dxFcuapRqbPQdj4LAgMNi3cEbTNzi1ls8n6WUrJTNPN09WhTMHTqAvEbGP5Yomwvk+OkV6QSp4tFLbEs6VBYkxYg2IO/lEYz2Z4jVpUM9RCto1ySxHL5b9e43wX+HuDUhw6rWpvrdpBnshPKANryfQ4OZ3h5KZfQgVHUeIdIKkAaoN5E3v8AXEhZhaFRn4cGpuP1SAOrBk3MmGW1VdpU3Enth7/CoNT9CqNRM0nrUWQkglgCFM3IF2B7HDMxkMuMnngrS6VRCndU6GZG5kEgdBiDI06tLMouYgtRygSiAeYmpCqs3hhqe94Am4wxGx+GeEZLOUE15aWogbswIe4ZrMAZYap/aGDeU+CMolWnVWm6tTbUvOSAR5EnFX4J+Hjl1aprDJURDTPXSZYl+moyota2NRSN+nt+f8MUoryjnfZPGFjk4WNBFTC1XxH4mG+J/wAYys0K3xJnalPK1WooXfSQoG99z7CT7DHj6cYr0zUIpozSrOLBmp+EFVh9ogLNx1k42fxhnTUrAU83Ty5oT4gmSUbQS3aRMBet8ec8Vq1CiuobXlyabSZYoRvIA5TcjyOEy0qQNq5UZiP0emIEArqgqZJO5up/PBbhdXJ+ForU2FZ10qzzpUn7U9IvfFTh+WXM5hDlhpr/AHTAVoBJJ72v7Yn4k7BimbrO9ISo0KBqItKkiCA3XywxlH+78sG0tmJqWhlB0r+1J3t0EYJ5fLZWeTO1gxAnlJlut/u74C0OBF+ZdCUzcNUcbCRBA679MTUjkVs7VqhAjkCqsjz/AI4BlGpRp6X8RyNJhVQCXv8ANiPI500dRXLhrxqqLJmdoNp9sazL8Go5xVcOMuqFVpqbse5k798Vn4GUrVDSqPUCkhdQBZ2Bnc2iO3pgCixkKlKspbPo9AqCKfhKAWk6pYHaCZHqcbN04YqUa6vpWmyl1KklyosNJsJJJMCDjH5D9MZqdV/Dp0yI1VRIZZgiBdoMCMXuIcKy9TOhVbxDBeotqSMwE6E1Xvew64OhmmHxa2bdmqml+hoxZE2dwhgAAcwe47DfphmXzs5x1WlU8SqhemHcAIWghhB+7c7nyGA3CPh458iqopUiWFJEVdlWZY6SL9J7DArLtUy3E2NQajTJpoUkjUeUKJvtO+Jeylo2HDeMa8jXbNk6vFNLUehiFYDaAeVgBBG4xayHEaZ4dQqsCitqoyTIUySjCb6RVUFZnSCRtjMHLeJl8qlao3h1cxVWtT2IqSYhhJPNAt1nDKWV/wDAU01swonU1CCQdLnXqj5F0we92whFbPcJr13dW0UXrOynXbS5ZYBIltBdQAYgMT7hOM5qolcQxJpUkEnoTy2/EnHoKqaWbrjSaiugqUAWnxaMAkaybFQAVJkyotN8Z3OUEzDK7HRQrgK7U1sjLMBuW7oOYqLQbW2a0S97In4zVpA0QkU64Da+oYAS8Dv1xe4h8XO70MnTZwqlSWkdOszI98Zvj9PMZTMxXAqKtL9WyGVamRAcEdIM+WM9/eWlYQ3Ny3XzGHRNm44lTp1P7wXLCNASpDHsWDrJ84IHW/vWyPETW/WovOr0kSbnRTpsD/5iXpIO+qOuMlTzTrTqikxFJgq1GJ3PQfjNsehf2fZUVOIBtINOzIm+nQgbUfNSaS/vemEwvR6zkcuadGmh3REU+ygH8sW6TCcV3rXi84kQwe+NUYlnCwwt5YWKsQIy2bV1Vu46Yh4tnFp0HYswhZlRJCyJYeiknAbKcX0ojELEdLCSLD8tsUeLcQbMO9KlU8MilruwCuCwBQmPuifcd8ceKfJI2WwdUyS138VMrQIqMzJmNTBFdCwGtWE80AREYz2derTqr4hFIEFVVSrAJ67OoMjusDF/jJesy11osMpVUvVpLWmWJMsALBp0mBgVQcZioVyysqINWh2ULbcqrjc76dt8bUWVeBUA9SorVACG+xTksuxIja1/QHBLitWpI1IsqI1VEJ0n7iCSW826nDuEcQY13QUi1RqWkMGVNBBJIlbXUtYEyYxE1ZTXZcu5oVQCF8ZpPck6iQn1JwwM/wAQyFDWWc5kMfsmnBLd7iBPbEmVdMuArU6Vdy0gHVInppFsFBTzGzZ2iz3s1wBeTO2KlTNOJ01fE0watVKQLBmgQG/qMAhwanVZqteqB0CKCFUkTpEfdJNrbfgTo5CgtE1HNQfqytMagWZySGbT0WII+uGUqlZKXJSp0KYJfVVI1u0ESZ6wTiiEepT8RqkBlaQBPIIjqLlpPbCbLQSydGjTSgxuNYqWDFnkkhVHQakgnpffHclxKo1XM5oqfF+VEIkqT9oyDpAgXMDfFXg/xJXylE5indFAoqG7GTKne7avxwVX4gqZHLVlq00cZoAmDtqBie4gzPrgEVOC/ENahWzb0QAVDFiJCQRddMfe5gREGe+K1HiqtlFpJLV69UVKjN9kIZB9AJPucVuIUqmW/UtUp06JQOttRg2I2ufobR5Cl4iFrFjNJVpkUwRBYMIB9CLk4RNm0y/Gab1aFUQKdDPAIFUQVqks3mSr/Qjth2T4ealIF6op0aVesaxhpLyRYGxBkSJtBxkdZNGm7FEo04ZV+07LADbdTPsDh2e48amhGD9alQGRrqvLQF9WPthDNBwvjdXVkWQNNGs1FW6FJkr/ANhM+mLVLjleo+by9FabkO9dSAASynS0dDKE29e+BGWpN4+Xy1Fiq0l11jq2LfOZ9DA6icU+AVf0elm6wmRNJDI781+sjtgA0Fbj1KjkqSk+JVW9NW+alqlamXeIOht1IgiehE4wnxHwdaTkKlVCBrNNyJCnpsJKzv1EHvjTfD1QNw7PGp9oKEY3lluR72vgNnM6Wp0Kzan5WRidjYrp9hF+sYLYUmgPw/WHAiPtAECFH3oNie0491/s84N+i5YOy6XqAWO605JCk9ySWPmfLHm3wjwVXzyhxrYP4hBuBRXmUx+0Sox66lU67m0ee/fAnszl8BH9Pi1sT5fNguBsYNvTGe4iWICzGsnYwQAJmfwHvi9wMAMLCy/hi+WyDQzhYHvmr4WLsVHntalKI0GaYPK4aIvBAJsRsR2gjADjfxHS1GlmcudFIkU3BIJBAPvPKZxpXddJWBESPKRHe3fptjI8bqVSz038OqmrSHaB4JiFY9+Qrf26Y8r0z+r+h43sC5jN0aLhqVWo6gEqlxoc7GOsC8eQwVesAipWy1WrWX5y0rAIgKIsoiT5nAyrxqpSgVaFN3K2fe09Y9xhlXM5msNVTMKguCpPMoE7rF+v9HHpGoYy+bha5WnQoqqyEqEzEmWWD81hBxWanRr0FNYeACNSMCXd9wSxMkC1gcDKaNSRSVp5mmTq1RLAsLL3AmDitRZHJOYqPSsAqgW0XtHTYRgCwgvB11h8toamOVvG2Jidv66YZnczmEC01qUl1X0UrAdZJjEKJldAapmGdRMUwNP5dcDRR8WoNCGnSkXJO3qdzgAv1KnMoqu1dyYC6jpuP4HHM3xJnqNSp3Z9KgiwEHYdh/LFXMU4FZqAimsDV16SJ+uLvBaVOhTXMGWqMCFBiJ798JhZX4pnmITLiQtPkO5DGZn640By36c2kVQvh01UBgYhBe3Qk7e+M1ww66xLMAEYOx73GCo4oatbM1LikUaY21my27k4BhupxN8zzBA3jgZZFMHS1MggmdgQSZ6RjKZuq61K2sfrBKMSLIvWL79Bg9lqgTK5ZX5dFWpqgwdcb23i18D/AIspNVqPVS6hgKrKJUNA/OCcIQOasWJqVFGkcqUza5ECR0AkG+8YdRzgoq7OurMEgLq3WN29TimE1JclVZhvct0/ACcP/vFFYmmlxMMSbWAH0BI9cIAll8y2XyjOdQqV2sY+wpnfe5m2G5shMoiM7AuxqhR8sNbf0jFWlmamZdTUnwkgsdhA39zGJ8vnkzGa1VbUqaswHkuy+9sDGh65ioMilFVP6xi9vtdNv62xF/d9RBTWtPhATynpPoepvODPBc2SKtfw0KrCIjGNCu13UC7X3iIv3xqK+QNqUq2jMujKwF1rU4QRHySdJ84wDSsM/B/w94SeOSFaqo0gXIp6RpnudOn09zjSZcHrHbA/g2eU5amx30AXmbWj2YFY7qcX61cBZF/687YjyZMqZitqJIg6ZWZA5jci5n7uLvAnBLfu/wARjNZWsxNVjygMeUgSPpf+GC/B8xJa243kdY/jhKWxBypmQN4GFgXWoVyxNMKV/a7+3thY15BRka9NAxAaQTAMRO/Xz3/DGZ+NcsS6VVp6wBoqLMah0PLAJFx323wazWdBmFIWSDbl/n/QxE6AoRuGtB2iIiD1/wCceRFrFUl/yIdRSaMNlHZFLJWWmrfZbmMdJ9xim6BzqqBnqVJIgiCZsfL0wU4/wUI5Zac0yvK0/aAEhvPzt+eM+KIDgEle5+6eh9jj1IzUlaNE7COSyroNdJ9LL86GxB8gd53wyrnMu5DOHZhdpPzHt5D+WKtTLVGJYsCRF9QuPL+WInzrTdVDTvEXH0xoMJJxClTJ8PL8x2180ed8Uq2YYkCrUMHcLeO3lhy0CxL1qgA6wQSfwxDQrHXFJB5Eife+AZYq5mKKKAVQEFgT8zdfO+Jszm/0ipSUU9FMRYdup/3xTrOajHxWBKWt1/DpiXIlqjMdWhVWPbthAT5goWNKgt5u09P5DFnh1dfH8EH9WG1QN2ZQIH44F5PMhNSAk6uogH3J6YscMpNTmsQABIUdWba388ABXhuYqFncG4qDw5uQ5aTA8+uCFCuEGbUtqmqkDbUdU7e2BGQoVPFK0zFZbqLEa45j2xb4HkWrVWoOQHLeIXm8r6b4Bk/xPwNKT1iBGgoVUmVAqC6+xvjO5qhVokI2hZUHtIPtM40hXxaFc1mZqn6RTBJNyIIA9YEe+A3FMq9Yh7wzaATAEiwVRMmNpwgYPWqxphEJInaev8MFOCZFdFRWUvU1JAW4EmBPe52GLhpajqaNOXQF4UCXNtNuvngmpWjSy9JQoqlwzxc3uCx6gCD7YBpERWpl1AvNA62mADLbLG4PnjQf3nTVamphregR15dOh0aZJ1XjfcYzWaaVoZYyWYirVP3pMmT2AjFkcNpvQrVCWapUR2phdgtJ9JHWV0gNPlhFmw4FxjmVbw4eovfmFNiP/wAniD8cGf0nWoIaR79fbtjHcP4gtKoEifAy4QDqzNDu3n8yme04IcH4ryQyOoZiQdJIveDHmD06Yxm90Yz7DCpNOoZsC9+1zi7wrLAuVvGkGbEbnr7fXGfHENTNoK+GpJufm1HeOoA285wa+GuJpVrVfDHKoprYWk6jt0tpH44IpWSaGpw6erWsIJ29iMdwJq8ZC1KgZ4hrA6ttI7Y5i3kS0FgCrw2BtBgPeL0zC6fxhvx7YG1snUVFFQy3dYAudgIHTb0wSaqXMsx06QABuAo/ACZ+uIWrnXTGjWQOaZ5QLjbzER548Zzb0c7dlDP8PWohy93AsTNpXcyLDGQ478Pfo9UmkivSIGnUZkRcHsQdj5dMeh5pB4QhVQtcy1wO8fMZ7DAyvkqaFAVJZwSxaSAD0CTHa57zGOiGRwev7K5tHlddFJMI6x0B/h/LEyV2CCFJA9xPn1Uz0wc+JfhTwGlCSu+0kfh5Qffa2M6aZEHWT0ib/S/scelGakkzZOxlTKsx1OVSeht9BiQ1SSKaPFrk2H0xB4QLH52I6bHDiSBsKYPrJ/jiyhxyqCBJczciw/HFp8sdBVdIDAcqnVYdSfOfpipRy2q2pgg9N/SbYlGbCoyUhY/M53jtgAbOnkpqCTaep/lgnlHRKlNXE7W3gjqBsT7YHZd0psZksAT7/wDE3w6mTrWo3LJ5fr9MMA5wZpz7lZiGm/tiTgtY062ZZTLBSARe5Pc+eBvC82dTxy6jDOdgpHXsZgg4m4RmDTLEL4qq0kC2vpveQN4wFIKVMyf0Rjpu1fxC4vBQQF2A36/TB3M5MMSzaVqIq11B+8QQwjsYn1wMr5unXyGinK+FzN5uZMAdh3xRZMwaySZeugF+b9UV3k7ERvhFFjh9WlUzdR2vQUDVCgK9QDfTtvJxRqVmqUvFBHi1qpVI3VEFx5SDhicOqOXpyKdJDDEXAPS4MEnviGmruyaAFWTSpn7oHzP5mOvrgEX88vis5sFWmygqftgBlTvEELiJalSi+hrPXTRy7JRJhgB3IEYGZMuW5Byqdybat9Z77THpizpOYqhaZZnYxqO2hRdj5FiW9h3wm6Cz0H4O47TZ3Zknxf1biAQEQAIQe4UGQO2BuZDeIml2KFiBH2RqIET0Jv6YMZXQMtSo0wpVRqPSCY37GBc9yb44clTbV4Z5aYUGQSSCSOtxc9ccE8rl0YvI30DMmFWlqaTcxcC2qC1rgbbb32jCyvF6mW1GlA1mXlOsfNYyJ7G344I53h4dAQBsQ9oADmVgD0nykz0wHzPCVWspYEsyksCIGkmQD2lb3PXChJxYk92dX4gqSxPMS0kyb2F+u4g4WFUSosKqIQFUfe6Dr6RhYHPYuRoKuYY2JCkL9kDtsexAIt1JGHU8wuiZCgiZ6zJ2tM7CfW8nAlU1alVh6nYcu59D+NsWCqgrqYFAQSt7gSDBMTFtrX3xw15MOTZZQgvLgtABk9ugPr233xNnKiGNQJqMdR8lMwO8BT+J8hinmM2aiQhKg2aIHKOixvbr1FsKm2t9RXlgWmCNURttBIH/ADgvjYFNjTdXDGSWvJvOwPl1FpN8YbjnAKlB5ZITVAPS+09VPqInHodPLrVKmmpEmNjcz6dIJ/DBTMZBqobxaRZSZYMDp0j71toj3x1YszhrwVGTR4bXGnp1IuBaO/tjiG06gvnp39LY0vxX8JnLHXTDeC3WNUEdG79IPaMZt6DAmBexiReesdselCakrR0J2c1KNtLN3hv42w6kxmQq6h1Nj+G2OGi4I6eZiMcFMXkT+0h29u2LGE6dJUUlnGrflFwTNvMe2K2SDKrPonoGPQHqB69ccy2RpsJLlY3n+WCGd4mHpChRUsB9qLx5/wA8UM4csBSYq2pjGsiAo8h3OH8LqaMvUe5d20qP5DqcNq0UdNCNoRBLmN29/fE3CyWXxTAp0pCKOrd8SykEuB8QTwf0YDmck1WPRevqYw/McQOs11P6mivgg/e1dB1IFsZ5c2ShVE5mY6qkWE9JwToZtdARDNKlzM52LdI73v7YTGhwzR0PQIK+My1HHRaa9fUjFKmzNIpAJT5grE/KkgM3mTiJKoLsdMI+7MTARTH1OJC5qEKCdLfIircjoSNgNyAfU4TYWIU1aKdEEoGLc0330gx00jV7Y1nw5wjwRWaoNLeGfmHMB0IGyybBZtPWLR/DvBnRQyqS82gFtIO5JiGY/KfKwtMmKYmm8OyuQg5pGnSxbYm5IkkenY448ublpdHNPJekS1iqkQrKsHV31t80bekeeHDPKoKAauW97E3IXzAJP9RiCuhctLaVchgfuiQPUkwP6viThvBdSMVZdUHe8R3j5fwuSPbn5JukYpssZbMwVVzrJAGnsOhnrtt/vjlZ0fMOQpUbAxA1AHw97MOSIsPwxQywI6nZubeQouQ3rI9z7dy9dj8oFzYduUydUb7mMDdOi4vwEKdSmswjtN51R0AAuJ2APvhYutQUEhHgAxBDT7wpE/1GFiuLZpRkqFF3DFWPJzEGAPMSTc9YjocWjUSwuVAJJ6yBA9bkH1x2nQb9HqkAaiVGoAAaBqJAEySQQJPXvbDQ6QrQXm5gXADTIN9t5PUY5XRztUgvwenK1CwgaSComwIMlY+1bfpfzw9cwrI+lVVCqiVuwBOxt1ImZ69LYGVaxS6wFkhRfa3ft5YrJWl/DWZY7A9DO+39ThW+vyLkFqvE1cqYIp7kW5mJ2kQRbeO+G5XNawRB3E369BHpe/mYvirnKICBV5tN7dbGTPaZsfLF/hmZVUqQAGaRqaZ6+drfl6YlPlsSdMsVueloZixDrKmF3+b5RG8RaYv1xmOIfCmWqqQF0MFNTUDtB6Da8gxFsFW4rOkq0i4gfdG0efzf79OPxxKqkMvOCDMDboNvMW/Z8saKcltMrnT0Y1vgeuHKswKgEyTEwNo3B/n1xDxP4GqU6IrKJUEqwEEhgATEHmA2JHtIvjV/3nqUpbUxLk9Tqjc9NvT1xcqcY5FVmBOoMII2F3JvOonSL98dS9TMtZWeUiknVGa24m+J8rmGlko8isOYnqMaN/hkViz0zpsXi8AEmw7SbDGYqLIIM+zD8jjux5VNaOiMkyemyUx4f+IWIuYgX/HF/iXiBShK06fZdyewjfAukkf4VO43drfnbElSqsSahd+pjb0740bLQ/NVSVWnBVQLIN2m5mNsPdS0KdAQfZX5R6n7R9/XDeF8Leq8KrQd2YdMHf7oVASvMBYEgadVoPnf1xjPIo6JlNIoZDhxquvihhRHNMXdR92YkRIHT1xoqemk+gKEE6iCZjSTEneY5Z98DKmd1so1WW3NawgAQN+a8flierxEVKjsQtiL+QjY2gzaY645cjcuzmlNyCGXqEidUSZESTHaOnp6YL1YA1K1gdKEk8xK2ubbwI8zfqc7lCSAwmDMQY62j3/hti7mlDUgGYhReGG21oBvJAE451rRMUXTmFKGACZkGQ0aYNidjH0n3s5bNsuhiQIMkWusbTO/9d8U+H5VOafsAFgLCbiAenSfQYI06KsloYCCUFj1AHaRb2Jw/uUl5LHD6i88gKhB0ADoATpvYAbWjbrgfmFqGoUpBiNtQG6sJAPZdj2k4e3iKQUFNmU8xKxdVHKBJ3MyB3id8R5isyLAHUaQJMSTHvvsJ+mG0m9lbDtfhNXMQ4k8oB0jVcbyQ0bzt0jCxQVM2yqaBKJHyzpMyZJjcnecdxtcfJoLNVdQALwAxYkD5iwtPnYSfPpfA/NrUpoHeGgBSsnY9J6kyI6gR3xdXKgUHVj8xEA9QqyCBEAkki+9sVaWYRNbs0gkwhkhZb1u1hftbpjjpdnP+RcS4dTp0FUlnqlZA0kaZWbk7yALgD64iPC/Cq8+mQLkzMr2Ewq9L3N9sLjNUV3puzwSpOtYMgkC620zaPTrgvxHNUauXBYaqpUSwBtcWLTE6SbAG53FsNNO0hqm9GXocWqGFbUAylm1HSLRLXNhaBtcnCTMNpNPdz8zDfTEwCflA79YnFum7aqgpwNZlmI+yALKDt0v79IxDm88CQAxCrKwRaZtO0iCTPf1s2tUjNkNOulBApImBTE3Dee28MLk9T2g12qlKbMImZHNsD63ZthAHX2Fbxl1nSJvYkCTYSRO0ifwxDXq62ubk3NhCm4UdibYIwt7Ds6M/rJVtRO5uYESZ8zbbpOIxVjTcEnlBHQQZA3mMdqUwoYqRDAqvWxAlr9RPXqZxDlzpHLDWMdl7C/XvHoMb8fgqgzw/NSbWm0E/tW9hb6Yn+LPg9KlMVaQAqaQYH2rmR/vgPlKyRZiQCRq9LwAPXrf8MbPKZkvSGoy0BjJ+SbLTA/dEz3DeWKi3BtmuNO6R5VleH1HcoAQOupdvIzf8MHaPCFpuEJMgwRsJ67Y0dUKKoBB6kxEwok39dIv3wG4rV/XkgmJnp/Qw/dlPfSO7ik6C9QMgYBAG2Ftl21eXUT/ADxQruxJPhqRJUgKBabNAI8xPlg7Vz1GvSQUxpq0iGebjwxuR1P8MA6VGmS51MQSVIBClmnoR8oN+8R54lLycmWDhIC8SokIGA0gyACDfz282/DznHcvQanTMQWPORpm3QR1hTq2+0O2NCvDS4VqhU06YhUXUFF9QkbmTIvJN7ycMo5QTqeSwOonubkr/M+wsDNuaWjMoZOmKpFwW+bTOnlvuRcepwcyg06tRkRM6SOl1tcgG09fLbAxcuzk6579LLvEn5o6TbrsMWqKMCQXVUYAA3JW97j8GtBJsLDGc6CrYYyNEVFcARKgwJ6GYkzeRMHoMOyqMArAhTqB+bYCYnzg++K9CuaYNMqZuwYAwREgSJE2I7/TElVmIOks4cgggBVpwJv1JM9LeeMuLsKYVo0PHChdK6YUCxm5Jk9y3Xp1Iwhw4grWLKSgCwBqGolpA6SBEmbE74F8Py7CmFphmqPIUCbTIMx06+YBxdz3ENLim4CP0AU/Ntr02iSBfbbAm6spSdFw6PmKNU180yDE9Jn+pwsdpuTdTAN9gf8AVt/XfCww5MBioWH6zUZ69hbcfakC8+XfAjO1Qaja5KrLBFaJIJGmTsCSB1tiVKupmUMNTCAekXiPWAPfHV4a4UsIjTpBYgzOpiI/ZESTa4xKjs5+xVKnI7qoCJ9kbDaPMxc+2KnFs1U08xJgjvs8f7j2xdzOSbRVVF2pkkGDLRpMxYRPS1sDny5q0bmNLKTP/dv6kn+hh15YcSKlnJOm97GD3O+KucqE1KljpA1geRsPabe2I1yjq5L8rMwIBGmxO8dFj+uuJczmUXWoEQYMncyZ/GSQZiLDbGqVdDUSsshCWOk7kdYO1u2/XYfjHUJVLxqgEAfvACfUH6YfVqq5NOCTACnyHn1vft9ccrzUH6sAwpQkDyBU+8W9MapFJERVyJUpczGoTJ6Af8YmpVQbaQdJiWJj8Ljab4o0qZCAiRygE+Qn+FsQ0WLNAPkZ/Dpvf6424p9FUHKK6+QQ0CxAC7mbKIAgWxtsjlTRyqlvnYSxjeBCg+i9+5xjvhnI/pGYWirnQvNUO3KN4ud7D3tjY/FGa0oxAFoA6f7dsY5b6OvBGvqYHylamlZ6jvUkIqqlOATqLSGc/KLCYBPmMCsv+vqMwWFT5/MSFt5kmfY4HZZSKgbV0iDv1MexknBCpWKItNYEnU8D5iTMn8B+GDjWifd7ZzWyVjUpnQU72kRbf9rv0+pLh+fFViSqAmdXKGUWnUF2jpHkL9hQbxSAsDrJmwFyxi3l/wA4uU6qoSySEMyJ5j32HW5jvhy0tESk5dhWrWY0ggVtMiSzASBJso2WegtO/nHWsnNBIBZqbAkRI5h1F5sRsB2JNZGd21AEBevRR69L/XHVeTqNQs03EkjT19yLdr4xTV0RSF4fjKo0FIkwjEAxBuBMxK79jtti7m+GEfJUVWFgSsyABuDAEkXI7+uJeCUVNSSgVBqgkwdbgwTIiJXuNvWCNVyX0lIDdSIldW4Ext9r1uBvrpo1hVFI5WKV3AqSQ2kGVZQLg9bbBuxG0HFnL5IIjFZkQdSnSRbr7EC1tp6DFlOGKisDN2nUDJgXC6SAFeYFrG56GLIytN1I/wAPZ5UhhGorebbDbrOM6Ja+AQQKyyQJAk7mCBEwCLkfhfoMR0AQHYq0iJLMSTIiALdIm5tEdsFMqy0wGC6SrRzPYpOzGQoEQIuY2BN8W0qaq+latMmmNUFammQCSCxAA5ryegm2JUXRNNkHDuAVa6a1AAmPnibAzcdiNsLBLg1VHpAhwkEggVFW4673nv2jHMCx/YOKPNcjRZagc/dUgA7dRP0nB/P1w1MMoPKrCB5nUW7ATuD5dL4XFeDjWjq4XVpCAH5iyjv3Okk9NLWxXk+I5ZzLKxOgxIMi3k17EbDzxDVrZzpUXKGbXUUs0iAdv1ZEQewE/TA+iSZVeUKglzeWu0hQN97j7o9MW1yhWpMSGTUh6WAm83Fwf+Dh+bBNVWgBQRqZbSxhACOwsFA6DzOCr7LRmn4dTZDWBqNYhqjGFnSDOkS2zdCflNsS1uH0jl6bP4hHhggIAC7QNMkyBYEGxMCcG6tBzRq0ZC0ioKNEhNPzCBfSYFu7HDOKZUtRQAsTCaVMTqB0ySNok+Ug+WN76KMjl8u2vVoKggkGfIkb77AYu8K4Y7UmRg1PTVF4GwBba39HFrL/AA94aCsSzBnCk9FBAi+8kz+PrjQ1amiAl9SibXDFV5fxT6xGLcvgX3MhV4Q71FWnEtLKBI5Wk6SNgeWPwwU4Nk1eoFenTLAAuCs7idxEdr+eDKJ4AcEyWhPMbsb9wCAR0gjrhucbQrN8oZTPnIIJPkCYHp5YVutmsZpFvgmWpUFJp00RnI1ETsOm/uOmAvxU7uy0xvOprdAR+PeOsYt8EpmuSCpUKAVMcxvePbr3jEPFtL5gGQqU3mNyzAW2+7IJP7XXCX3Oh5FxpGcyrAq5YStP5gokkk7T06z6YipVOVtucdSbDt3P+2DdDhCuTSJZEDlnaN2I+9+zYXkGD64rZj4XajV5tIQgkdWgDfaDG9iMU6o5eOrKCZwgRt6RLe528gBgjRNT9qPM6UA7c1zifJcIMM7ABQAVaZJOxG23yiQdz6xB44LSdCxsV5yI8zYb7i+JbbGo2Wqj+HzPVAiCBN599xhJVDLyAmYAYQiA+jWkm5gQScRtklq1QyRzQCSPtj1HXvgpw3KlPmg7gSZgAmJ9vz88UikrdMZwvLMYUmWEqFvaZPn947/lg3kqo1MuowdI5bE3NwbEERtPXrgdVqgMjpGu4UgHkDCJubbmwncGxmZDQYECSRp5uoJkHpEH8iMZyvwXw+A1QpaKekFylQDqdRbq02PQbdzO+IM3wWoyKU0Era7NoJE3IExa0tqgiNmGhcOzbFDTqU+X5lIViBpuBzEEkweUHvvIxOmYVkKh6mokkAtYhjAGmDpWJsDvEjfEVKLplLQOqZUU0CNqpmdJdua8zBA0gKCvTaBiPRmVbSzAJGpXUAjmiwWQWJgXt7RGDuTqLp8ICbliTIHMbAG+wB9b4uNkVgBgjHciDv7jfvbG0YprY1itAUcKy1Ylv0diQYLOFJY7lvm6k/nhYNPk1fdQYsPkMAdPxnCw+I/ZZluKf/bf5n/86mBFX5f/ACN/rfCwsc3g89hPJ/8AT0f3v4Phuf8A8St/6f8Arp4WFi49lLsIN8rf5h/1YizX/Sr/AJy/6lx3Cwl2U+isn/QP/mD/AFrihT+Sh++v547hY0+BfxIqv+HT/df82xf47/05/dT/AENhYWKfbD5OfCX+C37lP+OBud/xU/zF/wD2Y7hYrwa+AjT/AOn/APUP+gYg4h09P4nCwsZT6BdMg+IP+kT92n/HALjHy0v8r+eFhY0j+01gHuB7P/mH8xi+nzU/8wfnhYWEzJ/uLHB/8Cn6/wDuxWy/yv8AvH8xjmFi5dHWv2mt+Idqvon54pZrYetT8jhYWMJ+BTOcE3T/ACx/qbB3JfKfQYWFjWPRpDoq8R3X93+JwsLCxZZ//9k="/>
          <p:cNvSpPr>
            <a:spLocks noChangeAspect="1" noChangeArrowheads="1"/>
          </p:cNvSpPr>
          <p:nvPr/>
        </p:nvSpPr>
        <p:spPr bwMode="auto">
          <a:xfrm>
            <a:off x="169863" y="-166688"/>
            <a:ext cx="304800" cy="304801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2600" y="1143000"/>
            <a:ext cx="3581400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Show a cross between a man who has normal vision and woman who is a carrier for color-blindness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Polygenic</a:t>
            </a:r>
          </a:p>
        </p:txBody>
      </p:sp>
      <p:sp>
        <p:nvSpPr>
          <p:cNvPr id="17411" name="Content Placeholder 10"/>
          <p:cNvSpPr>
            <a:spLocks noGrp="1"/>
          </p:cNvSpPr>
          <p:nvPr>
            <p:ph idx="1"/>
          </p:nvPr>
        </p:nvSpPr>
        <p:spPr>
          <a:xfrm>
            <a:off x="838200" y="1219200"/>
            <a:ext cx="4343400" cy="495617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mtClean="0"/>
              <a:t>Example:  Skin color</a:t>
            </a:r>
          </a:p>
          <a:p>
            <a:pPr>
              <a:buFontTx/>
              <a:buNone/>
            </a:pPr>
            <a:endParaRPr lang="en-US" altLang="en-US" smtClean="0"/>
          </a:p>
          <a:p>
            <a:pPr>
              <a:buFontTx/>
              <a:buNone/>
            </a:pPr>
            <a:r>
              <a:rPr lang="en-US" altLang="en-US" smtClean="0"/>
              <a:t>NO PUNNETT SQUARE!</a:t>
            </a:r>
          </a:p>
          <a:p>
            <a:pPr>
              <a:buFontTx/>
              <a:buNone/>
            </a:pPr>
            <a:r>
              <a:rPr lang="en-US" altLang="en-US" smtClean="0"/>
              <a:t>	</a:t>
            </a:r>
          </a:p>
          <a:p>
            <a:pPr>
              <a:buFontTx/>
              <a:buNone/>
            </a:pPr>
            <a:endParaRPr lang="en-US" altLang="en-US" smtClean="0"/>
          </a:p>
          <a:p>
            <a:pPr>
              <a:buFontTx/>
              <a:buNone/>
            </a:pPr>
            <a:endParaRPr lang="en-US" altLang="en-US" smtClean="0"/>
          </a:p>
          <a:p>
            <a:pPr>
              <a:buFontTx/>
              <a:buNone/>
            </a:pPr>
            <a:endParaRPr lang="en-US" altLang="en-US" smtClean="0"/>
          </a:p>
          <a:p>
            <a:pPr>
              <a:buFontTx/>
              <a:buNone/>
            </a:pPr>
            <a:r>
              <a:rPr lang="en-US" altLang="en-US" smtClean="0"/>
              <a:t>						</a:t>
            </a:r>
          </a:p>
          <a:p>
            <a:pPr>
              <a:buFontTx/>
              <a:buNone/>
            </a:pPr>
            <a:r>
              <a:rPr lang="en-US" altLang="en-US" smtClean="0"/>
              <a:t>						   </a:t>
            </a:r>
          </a:p>
          <a:p>
            <a:pPr>
              <a:buFontTx/>
              <a:buNone/>
            </a:pPr>
            <a:endParaRPr lang="en-US" altLang="en-US" smtClean="0"/>
          </a:p>
        </p:txBody>
      </p:sp>
      <p:sp>
        <p:nvSpPr>
          <p:cNvPr id="44036" name="AutoShape 4" descr="data:image/jpeg;base64,/9j/4AAQSkZJRgABAQAAAQABAAD/2wCEAAkGBhQREBUUExQVFRUWGR0YGBgYGBocHhwYHBweHSAZIBwcHSYeGx4lGR8YHy8gIycpLSwtHR8xNTAqNScrLCkBCQoKDgwOGg8PGiwkHyQsLCwsLCwsLCwsLCkpLCwsLCwsLCksLCwsLCwsLCwsLCwsLCwsLCwsLCwsLCwsLCwsLP/AABEIAQEAxAMBIgACEQEDEQH/xAAcAAABBQEBAQAAAAAAAAAAAAAFAAIDBAYBBwj/xABGEAACAQIEBAQDBAcHAgQHAAABAhEDIQAEEjEFIkFRE2FxgQYyoUJSkbEUI2JywdHwBxUzc7Lh8TSSJIKDwhYXQ0STs8P/xAAZAQADAQEBAAAAAAAAAAAAAAAAAQIDBAX/xAApEQACAgICAQMDBAMAAAAAAAAAAQIRAyESMUEEE1EiYXEUMkKBBbHw/9oADAMBAAIRAxEAPwD23CwzXjurFGY7Cw3VhasAx2GtUA6i1/bFDjfE/AoM4jVHKO5wOyTeHRNXMHnIDNty3J0+09LYlyo1hilLZoQ47jHceZZXi9etVgBtCpPLsd42G5OnyjuBgrm/iKrlUAZYtyMold/lbpcfgSL74lTTKlhaNxjuAvw78TJm0McrjdfKY1DupwXJxoY1Q/HJxwNjobAI7OGlrxjoOFOADuFjmO4BiwsLCnAMWFOFhYAFOFOOYU4AFOFOFjmAQ7HMdGOYAPGMt/ajnVID+EZPVI/I4I//ADPzWgstOiWW5WHuvcc3TtjznLIdQCMNIvBN8cbJPqkMfKLR79seZ7sr7Ofkz0zK/wBrNQ3alTjY6dUg+Ym4wfyPxhXqMf8Awp0bhwTBHuMeb5TJVEArAIzR8w3PtsSB1xUz3xBmkJ0VCPKP54lZp3XIfJ/J7AnEnr1Cpp6RTMliZE9rjzn2GMv8V8RLkgMdKmAAdzsSfOZxYyXHlp5GklapqqVVDVYkESA0COyx9TjMJxmioYKKpK9SwI9iVE4qeX5ds9v0dxVMGZ7i9Yqy0xDSeUEjV2kztizls/UWifFICtonSRAaRMXiQLHAnPcXWY06gdgwBA9MdTiOqEBEtACgdO3lH1nBBN7Z15ZV9KfeqNP8OfEC5fNLfkAnUxk6bll5Re538wT3x6RT+LssRPigCJurj8xjxzjFMU6yaDEBA0D5WuQsjcsIEGwn8I8/nGAQIHGkECXUyZImRvYfXfbHU8jUbR43qIODa+D2tfibLHavS/7h/HE9HjuXaIr0iTsBUX+ePCklUXVzE3ibevp74n4VWKMzHTqA5SB8rHb3xmvUyumjj5s92HEaUx4lOf31/niYVQeo/EY+enqB6RBs6mffqf44dWz6sguQ6AggzcDYyOw79sX+o+w+Z9CA47j56yOd1E6qzhSIGlmtbyOK2U49maZamK1UbnUXaRHvOBeptXQ1M+jpwpx85p8cZ1CB+kVT/wCdv4m2NVlfjnM0qLa6zO5IAuCQJ3EbyLTfDfqUu0Pmj2HVjmrHj+X/ALRMxptmBUaLyqj6acWx/aBm1VGZqcMSLoLGLA+Zwl6uDdUw5o9WnHZx5flv7SczqEikVb5TpI9jDd7bYH5r+2TMJXNLwKLEGN6g/InGqzwYc0ev6sc1Y8+o/wBpjkAmgsd9ZH5qbYmP9pyrGqi9+iuD/wC3C/UY/kXNG+wsNpNKg9wD9MLGxZ8wtmVavqVAo2AUmCY6TeMXabyCD1xb/wDhBioaGWPujb/bEVfINTQsJaN7bdj6Y8bJtaOZ7BuXyjuTpJF5LbRgxlK4qAqzamHfcgeYwwMVCUhu3XsOp9SZwZTgYooTyrO5IBgeu+Cuatj7BRqGZqMGaNKgzaSPba2BiKRUa5KlSB6n+QwVy1Ndcaw3aPpBxFxah4a+IpWR8yHcT0Mdu+DGnKVHuf4/1OJY3DL2naf+/wCgDm1KqTGwJxSyWeamRUUc/Rje/kMTcR4y1RdAUID83UnyxDTyxEAW6xqE/wDPl6474Q1sPU5o+5eJhjL5hXA1KzmZeQNz2IuTJ1TvYdsTU8vKumoRGsQTGkWF2AMsYhYvHScQUGAFywa5DE8gBsbbF4sIAxaXIeCAXDAO0hwVYHSNwrEXDMADaxaMW1qjjf1dlyrWRaQPzO1r2vtsNgNhhUz+qi3z6WiL26eY388UEzlWsfDKKQJN52HQ+3TF7h9EhHpkBOqdpF49z/HHFW9nA0D61Qgn+pH9fniDP0jUBdWhyYgbG30wcPDhmCpDAECCo3k3387Yv5D4WJHyQLyzmBjLnvQfgxPDnKKdW/5Rixms3BEAFhMz7fXGm4rwjI5aPEqHWbxTVj+ZAxnc7QyzvIqMF+zq3PmYsMbJ27HQssi1jAANpM20+U4KpklFqYZj+8TH0jDU4vSoLoo0gezvcHz5TE+s4WU4lUqqykhVg62VQJnYCNsYTTl+AaHtw+8uRqF42AvaSN+tsXs6w8JQGkMJYRGxs47aT+eBGa4kAZK8pgEdT0menljS8G4JUzppLRhVVbsw5VWYv1kibdfri4w+AS8IGZJII1fLMkz8rDce/wDEYk4PwpfEq1yCWdiV1Lt1uACQP9saDM/CVTLI9NX0lnC8++iN1sRPc/ZAGNLwDhc02pZWqgRY1yrszE9WaVHflHucbxwyOj2KW2eM/EeTzbOdeoDpHyx0jBz4N4dqy2mqerFGgyo33iGBPTGk4zRXxfCY+HVptzidetewMWBtZjItc4myvClpspRRSBmVZgGMxcKSIxllk4VBoxyQcdHqlEQoHkMLCBjCx6pR5Pw/P1aI8OpdWEq56nqD0/DFJM4oqQEYuxgyeXQRcREec4MnjJemaVbLlH+y2khW8r/K2Mw402QEljcmbeV8eRNGT0MGSNDNlzzADkgfh0xFxHh+azLs5ZgpsFMgRvFt74O8TdzSRhpgLB0/SwueuAeYzSqvMtRuu4H0vjNSldB5BbcCrUuZ1IjY4tfEmblqaEgMifrIADS2krIXdQIE+uIKeY8Z+RWCKCxUNJIUSfKbWtihnK3iVTHhxOmSdJXSICk73AiLexx24F22b4vkEigWJbTI2garz2w6mqi1TWFNxpTf06n8cTKqM41IWuANDmCb2vsO+JzVfUKWuqW2jdVjaIMERjpNi/wpVAFQVBQUTo1trDOJglYOm/8AxgnlUp1NVVq9GpUUBVQo8OSYZiNlADGIgEgbDcG9VldC9JKlVvtVNIW8/ZtBgC59cHuCcXywqrSDnLUxLPWpg62ePkn7KC4Ai/vgKH1+CipmPHoqRQZiU1dpiYJkbHf8sM+Ks0tN1C7rBJHfGip8RpN4gXVW/UqKaqpWmPDpyVg/NV0QTAE6T5jAPO8FGYpLVpgyZFtjAn+fpjjyrjLfRy5I0x/wzkDVzZYQUhWPSB835Wwc4zmAoLsYDNtNhPX3wI+HeJtQ1hkXnUqAGuCNjtFr4F/EHFvGOnqrBr9Y6DGMknozCvFMnFyBUWx5lmAevpgNxyjl/AIWi1WoRylBpVD35bt6RGCvxFxPSMiaTAioCCJ2uBfzEnHM5lrs1O0NDpsR1+u+IUXjdoOjzE5h1bcqdj0+mNzlcpcUhGqA1Q+ZvH1wJ4tkdVXxGcMDZVAIIjofT8caL4dRq1UiQrMbmNhux7WUE42nNTqi3T6Is9kKaqGa5b5V+l8b8fBjU0R8rWGumimOrE/aAPyg9CemMdk0TN083Xhi1BCKYi3M0B/ZQx9Tgrnvj1Kn6FUCshAanVJuIjTuYk/a8sdGGFK2bYo1s0eYzHEsu6y1GrIGskToEzFoaI/H8MAX+JTlq5/Q8x4oZi9Sl4bC/XdduwBJtivlsyKFZMwW05aszUw7TJGwJ7iQMAqC08rxSCdaNfV5G+rqPxxvZqzRcZ+MKVUNVpoyM4iugk03T9uVGlr2YTGBuRz6CslSin6TSDBVqvIdNX2GIsQAT07xgLwiqadXNVFAA1iASZ0nVzDy2k+mNl8MqKwVlpFamsKdPysNUmfzv1E448s258Tmyy/ier4WO45j0RHAT3xHVyyt8yqfVQfzGJQccnElg6p8P5dhBoUo3soH5YpZj4JybqV8LSDvpdhP1we1YUYnhF7oKR5T8Z/DFLh6UzlEdnZxyMwYRNhpIBck2iTtjDVsiQvipTb0RCUqRuNpVgGgk2OPQfjzimniNMeGFkIiVyQSvNMoCdIZXNyd9pGPOeK5lqbsWaolVWJYLAQmbMoFgCOt8KkujRKkD3bLM+uaykyGVVHL09744OH1WhKTNU1/ZXou41HYW/LBPhFem2p6hdCVINSQJcbCI7R+GKzLVb/CzRqVWjkS0z0mwJGGMZlaFSg5L0lUMdE1CDpBm6iZPri3lapSp4au1WnTJPIgKFhcMe14Jm/niiuaqDXSei9ZmjTrB5TPT1Nt8TU89m5FMvUpq1mVEKgAwLgC/p5YBo9D4Tn864WvUoU2Bca6QAUl0maw+6xUMvnA3xj6vGKmVzBSnCrTYjS3btHePfF3IihTqgNmarosFay/KoiYI820xH3jOPXOBcPpVaEVFpV9JKq7IjF0FlZjHzbg9bYicOaonJG0eTcQVVAzCD/FUlhcwVB/j/DALKVxWUsoGtfnTy+8PLvj37M/CGUddLZenpvYArvv8sYBN/Znw4VAadN0fceHVe/TqSIxl7GuzH27PFOKU9JRtgDuAdjt+BxNk+OPSrHXqZnYFiTv3J7yDj1TinwNkVch2qimIFTmGkBptZNW97drxgb8SfBGWbMaqdYqajA/4TPpBFjKuAEgi+k9umF7bopYn5MfxCmDqCQAbg9up+mL+UyLMqJSBOqQxEkgFb8ou1pGkbzHXGpyH9nNJalVK1cPU08qQwQAC7NFyIj7Q3wQzOSoJWHjHQ9FAUGXRVAB2ccxZo8hI3OJjgfcgji+TD5r4rOWBp8PDKrBaRSrTUPIm4gkGSWJn7xxDls4MzXNDOUWDU6MCakaWHZQsAbeeNzxypmRl3o1EWtQvpzAEkHfmQC8bSL7euMxxvgbK2XzShmVIWs+kmFELzuCQw3Gq8R5Y7DZoyuSo+LlMypv4LAoSSSB1HkDGGcH4LUzGZdSxYGaauscpAkW6DSD9cFGyxetm6mUUshGjSpmdX2uUQVnqY3wO4bmFQU9cKwcIWU6YvbV6H6YliCXBuIiiuqoPGYkoYPOqoxlp2IMgQZna0TjV5fiLFsr+jvKtXphlA/+mWhpB2F5jpbfGTfKBBBIRKbOkz8x8RoPmxED2wU4OEXiOUCjlNVDfeQ2+OKSvLZzTdyo9yxzCwsekMaMIjEQfDpxJoOjAP4l+I1ywFNXUVnHICC08wXYXJuYHkcG5x458d8dNZ6ulor5XMHwiNzTgAj2IB98JlJHP77zlVEFSnSrIpqFk0yzhWggrAIN2I9zgD8QV8pWpowaoAuyabpf5FYi4HQHph+VSnWmq1Y+O8MCjBNB09msQWBB9sRNmcyyjKVPBUOY1mLmQdUjrtfE+S/AErZpAv6vVPZjqDTYk/dMfTFMqUYMIoVPshZk+e+NNVylbh4MV6L7MVgEt6TfyxUHB3zZeoaZQgBmYKBE9QtjHnhhQPrU85bxHK6oIkxJF5/L3IwV4NwHMirNYN4ZVpcuLFlKqxgxytDR5YBnPsz/AK5/FSj8q/eNgI+h9sWKWXZjppVx+ss1LXF/uybHphAg/wAM4XVehUoeCKmXRmY1gYOrk1EN0GkC22+Nn8DfEtNaNR0pugUS1MEkCs9TQsX2ZSsg9VnffM/DnBRmFKrmDl2VDqoEtzlFGpj2DEr9YxqstlcmhqZqvUppTrsrJTpMxYFYMHSdPzAEWnzxSGaw5xw4Rn0VXncOaZAFgQflYrMRAsRuMV6FFXC0KytTIHi028TlJk2Am2+3bAng/FfDrtmGqu2WqMwUMjFxJlRf7JMwVm4g4tZfOu2acaHpUUJqana4BGwExpJMiJKnytiXopIZxbOpVo6qpRRU5C6mVJUNDiRIKkAEfte+Ba592y5Ks65ii4LEiesBueJpuvSTf1wU4nm00NTZABpL6lRRIchS1pEyQGixBkQRGAeb4e9PPU0eoQgC5cXZtQIDKrgsLPcaliCMIYTzC1swctnqJpkGmKZRyAzMZDL90kGT0w7hwoLlKn6UQXoAU3YDm0HYXmD0lfujfGb4dxFcuapRqbPQdj4LAgMNi3cEbTNzi1ls8n6WUrJTNPN09WhTMHTqAvEbGP5Yomwvk+OkV6QSp4tFLbEs6VBYkxYg2IO/lEYz2Z4jVpUM9RCto1ySxHL5b9e43wX+HuDUhw6rWpvrdpBnshPKANryfQ4OZ3h5KZfQgVHUeIdIKkAaoN5E3v8AXEhZhaFRn4cGpuP1SAOrBk3MmGW1VdpU3Enth7/CoNT9CqNRM0nrUWQkglgCFM3IF2B7HDMxkMuMnngrS6VRCndU6GZG5kEgdBiDI06tLMouYgtRygSiAeYmpCqs3hhqe94Am4wxGx+GeEZLOUE15aWogbswIe4ZrMAZYap/aGDeU+CMolWnVWm6tTbUvOSAR5EnFX4J+Hjl1aprDJURDTPXSZYl+moyota2NRSN+nt+f8MUoryjnfZPGFjk4WNBFTC1XxH4mG+J/wAYys0K3xJnalPK1WooXfSQoG99z7CT7DHj6cYr0zUIpozSrOLBmp+EFVh9ogLNx1k42fxhnTUrAU83Ty5oT4gmSUbQS3aRMBet8ec8Vq1CiuobXlyabSZYoRvIA5TcjyOEy0qQNq5UZiP0emIEArqgqZJO5up/PBbhdXJ+ForU2FZ10qzzpUn7U9IvfFTh+WXM5hDlhpr/AHTAVoBJJ72v7Yn4k7BimbrO9ISo0KBqItKkiCA3XywxlH+78sG0tmJqWhlB0r+1J3t0EYJ5fLZWeTO1gxAnlJlut/u74C0OBF+ZdCUzcNUcbCRBA679MTUjkVs7VqhAjkCqsjz/AI4BlGpRp6X8RyNJhVQCXv8ANiPI500dRXLhrxqqLJmdoNp9sazL8Go5xVcOMuqFVpqbse5k798Vn4GUrVDSqPUCkhdQBZ2Bnc2iO3pgCixkKlKspbPo9AqCKfhKAWk6pYHaCZHqcbN04YqUa6vpWmyl1KklyosNJsJJJMCDjH5D9MZqdV/Dp0yI1VRIZZgiBdoMCMXuIcKy9TOhVbxDBeotqSMwE6E1Xvew64OhmmHxa2bdmqml+hoxZE2dwhgAAcwe47DfphmXzs5x1WlU8SqhemHcAIWghhB+7c7nyGA3CPh458iqopUiWFJEVdlWZY6SL9J7DArLtUy3E2NQajTJpoUkjUeUKJvtO+Jeylo2HDeMa8jXbNk6vFNLUehiFYDaAeVgBBG4xayHEaZ4dQqsCitqoyTIUySjCb6RVUFZnSCRtjMHLeJl8qlao3h1cxVWtT2IqSYhhJPNAt1nDKWV/wDAU01swonU1CCQdLnXqj5F0we92whFbPcJr13dW0UXrOynXbS5ZYBIltBdQAYgMT7hOM5qolcQxJpUkEnoTy2/EnHoKqaWbrjSaiugqUAWnxaMAkaybFQAVJkyotN8Z3OUEzDK7HRQrgK7U1sjLMBuW7oOYqLQbW2a0S97In4zVpA0QkU64Da+oYAS8Dv1xe4h8XO70MnTZwqlSWkdOszI98Zvj9PMZTMxXAqKtL9WyGVamRAcEdIM+WM9/eWlYQ3Ny3XzGHRNm44lTp1P7wXLCNASpDHsWDrJ84IHW/vWyPETW/WovOr0kSbnRTpsD/5iXpIO+qOuMlTzTrTqikxFJgq1GJ3PQfjNsehf2fZUVOIBtINOzIm+nQgbUfNSaS/vemEwvR6zkcuadGmh3REU+ygH8sW6TCcV3rXi84kQwe+NUYlnCwwt5YWKsQIy2bV1Vu46Yh4tnFp0HYswhZlRJCyJYeiknAbKcX0ojELEdLCSLD8tsUeLcQbMO9KlU8MilruwCuCwBQmPuifcd8ceKfJI2WwdUyS138VMrQIqMzJmNTBFdCwGtWE80AREYz2derTqr4hFIEFVVSrAJ67OoMjusDF/jJesy11osMpVUvVpLWmWJMsALBp0mBgVQcZioVyysqINWh2ULbcqrjc76dt8bUWVeBUA9SorVACG+xTksuxIja1/QHBLitWpI1IsqI1VEJ0n7iCSW826nDuEcQY13QUi1RqWkMGVNBBJIlbXUtYEyYxE1ZTXZcu5oVQCF8ZpPck6iQn1JwwM/wAQyFDWWc5kMfsmnBLd7iBPbEmVdMuArU6Vdy0gHVInppFsFBTzGzZ2iz3s1wBeTO2KlTNOJ01fE0watVKQLBmgQG/qMAhwanVZqteqB0CKCFUkTpEfdJNrbfgTo5CgtE1HNQfqytMagWZySGbT0WII+uGUqlZKXJSp0KYJfVVI1u0ESZ6wTiiEepT8RqkBlaQBPIIjqLlpPbCbLQSydGjTSgxuNYqWDFnkkhVHQakgnpffHclxKo1XM5oqfF+VEIkqT9oyDpAgXMDfFXg/xJXylE5indFAoqG7GTKne7avxwVX4gqZHLVlq00cZoAmDtqBie4gzPrgEVOC/ENahWzb0QAVDFiJCQRddMfe5gREGe+K1HiqtlFpJLV69UVKjN9kIZB9AJPucVuIUqmW/UtUp06JQOttRg2I2ufobR5Cl4iFrFjNJVpkUwRBYMIB9CLk4RNm0y/Gab1aFUQKdDPAIFUQVqks3mSr/Qjth2T4ealIF6op0aVesaxhpLyRYGxBkSJtBxkdZNGm7FEo04ZV+07LADbdTPsDh2e48amhGD9alQGRrqvLQF9WPthDNBwvjdXVkWQNNGs1FW6FJkr/ANhM+mLVLjleo+by9FabkO9dSAASynS0dDKE29e+BGWpN4+Xy1Fiq0l11jq2LfOZ9DA6icU+AVf0elm6wmRNJDI781+sjtgA0Fbj1KjkqSk+JVW9NW+alqlamXeIOht1IgiehE4wnxHwdaTkKlVCBrNNyJCnpsJKzv1EHvjTfD1QNw7PGp9oKEY3lluR72vgNnM6Wp0Kzan5WRidjYrp9hF+sYLYUmgPw/WHAiPtAECFH3oNie0491/s84N+i5YOy6XqAWO605JCk9ySWPmfLHm3wjwVXzyhxrYP4hBuBRXmUx+0Sox66lU67m0ee/fAnszl8BH9Pi1sT5fNguBsYNvTGe4iWICzGsnYwQAJmfwHvi9wMAMLCy/hi+WyDQzhYHvmr4WLsVHntalKI0GaYPK4aIvBAJsRsR2gjADjfxHS1GlmcudFIkU3BIJBAPvPKZxpXddJWBESPKRHe3fptjI8bqVSz038OqmrSHaB4JiFY9+Qrf26Y8r0z+r+h43sC5jN0aLhqVWo6gEqlxoc7GOsC8eQwVesAipWy1WrWX5y0rAIgKIsoiT5nAyrxqpSgVaFN3K2fe09Y9xhlXM5msNVTMKguCpPMoE7rF+v9HHpGoYy+bha5WnQoqqyEqEzEmWWD81hBxWanRr0FNYeACNSMCXd9wSxMkC1gcDKaNSRSVp5mmTq1RLAsLL3AmDitRZHJOYqPSsAqgW0XtHTYRgCwgvB11h8toamOVvG2Jidv66YZnczmEC01qUl1X0UrAdZJjEKJldAapmGdRMUwNP5dcDRR8WoNCGnSkXJO3qdzgAv1KnMoqu1dyYC6jpuP4HHM3xJnqNSp3Z9KgiwEHYdh/LFXMU4FZqAimsDV16SJ+uLvBaVOhTXMGWqMCFBiJ798JhZX4pnmITLiQtPkO5DGZn640By36c2kVQvh01UBgYhBe3Qk7e+M1ww66xLMAEYOx73GCo4oatbM1LikUaY21my27k4BhupxN8zzBA3jgZZFMHS1MggmdgQSZ6RjKZuq61K2sfrBKMSLIvWL79Bg9lqgTK5ZX5dFWpqgwdcb23i18D/AIspNVqPVS6hgKrKJUNA/OCcIQOasWJqVFGkcqUza5ECR0AkG+8YdRzgoq7OurMEgLq3WN29TimE1JclVZhvct0/ACcP/vFFYmmlxMMSbWAH0BI9cIAll8y2XyjOdQqV2sY+wpnfe5m2G5shMoiM7AuxqhR8sNbf0jFWlmamZdTUnwkgsdhA39zGJ8vnkzGa1VbUqaswHkuy+9sDGh65ioMilFVP6xi9vtdNv62xF/d9RBTWtPhATynpPoepvODPBc2SKtfw0KrCIjGNCu13UC7X3iIv3xqK+QNqUq2jMujKwF1rU4QRHySdJ84wDSsM/B/w94SeOSFaqo0gXIp6RpnudOn09zjSZcHrHbA/g2eU5amx30AXmbWj2YFY7qcX61cBZF/687YjyZMqZitqJIg6ZWZA5jci5n7uLvAnBLfu/wARjNZWsxNVjygMeUgSPpf+GC/B8xJa243kdY/jhKWxBypmQN4GFgXWoVyxNMKV/a7+3thY15BRka9NAxAaQTAMRO/Xz3/DGZ+NcsS6VVp6wBoqLMah0PLAJFx323wazWdBmFIWSDbl/n/QxE6AoRuGtB2iIiD1/wCceRFrFUl/yIdRSaMNlHZFLJWWmrfZbmMdJ9xim6BzqqBnqVJIgiCZsfL0wU4/wUI5Zac0yvK0/aAEhvPzt+eM+KIDgEle5+6eh9jj1IzUlaNE7COSyroNdJ9LL86GxB8gd53wyrnMu5DOHZhdpPzHt5D+WKtTLVGJYsCRF9QuPL+WInzrTdVDTvEXH0xoMJJxClTJ8PL8x2180ed8Uq2YYkCrUMHcLeO3lhy0CxL1qgA6wQSfwxDQrHXFJB5Eife+AZYq5mKKKAVQEFgT8zdfO+Jszm/0ipSUU9FMRYdup/3xTrOajHxWBKWt1/DpiXIlqjMdWhVWPbthAT5goWNKgt5u09P5DFnh1dfH8EH9WG1QN2ZQIH44F5PMhNSAk6uogH3J6YscMpNTmsQABIUdWba388ABXhuYqFncG4qDw5uQ5aTA8+uCFCuEGbUtqmqkDbUdU7e2BGQoVPFK0zFZbqLEa45j2xb4HkWrVWoOQHLeIXm8r6b4Bk/xPwNKT1iBGgoVUmVAqC6+xvjO5qhVokI2hZUHtIPtM40hXxaFc1mZqn6RTBJNyIIA9YEe+A3FMq9Yh7wzaATAEiwVRMmNpwgYPWqxphEJInaev8MFOCZFdFRWUvU1JAW4EmBPe52GLhpajqaNOXQF4UCXNtNuvngmpWjSy9JQoqlwzxc3uCx6gCD7YBpERWpl1AvNA62mADLbLG4PnjQf3nTVamphregR15dOh0aZJ1XjfcYzWaaVoZYyWYirVP3pMmT2AjFkcNpvQrVCWapUR2phdgtJ9JHWV0gNPlhFmw4FxjmVbw4eovfmFNiP/wAniD8cGf0nWoIaR79fbtjHcP4gtKoEifAy4QDqzNDu3n8yme04IcH4ryQyOoZiQdJIveDHmD06Yxm90Yz7DCpNOoZsC9+1zi7wrLAuVvGkGbEbnr7fXGfHENTNoK+GpJufm1HeOoA285wa+GuJpVrVfDHKoprYWk6jt0tpH44IpWSaGpw6erWsIJ29iMdwJq8ZC1KgZ4hrA6ttI7Y5i3kS0FgCrw2BtBgPeL0zC6fxhvx7YG1snUVFFQy3dYAudgIHTb0wSaqXMsx06QABuAo/ACZ+uIWrnXTGjWQOaZ5QLjbzER548Zzb0c7dlDP8PWohy93AsTNpXcyLDGQ478Pfo9UmkivSIGnUZkRcHsQdj5dMeh5pB4QhVQtcy1wO8fMZ7DAyvkqaFAVJZwSxaSAD0CTHa57zGOiGRwev7K5tHlddFJMI6x0B/h/LEyV2CCFJA9xPn1Uz0wc+JfhTwGlCSu+0kfh5Qffa2M6aZEHWT0ib/S/scelGakkzZOxlTKsx1OVSeht9BiQ1SSKaPFrk2H0xB4QLH52I6bHDiSBsKYPrJ/jiyhxyqCBJczciw/HFp8sdBVdIDAcqnVYdSfOfpipRy2q2pgg9N/SbYlGbCoyUhY/M53jtgAbOnkpqCTaep/lgnlHRKlNXE7W3gjqBsT7YHZd0psZksAT7/wDE3w6mTrWo3LJ5fr9MMA5wZpz7lZiGm/tiTgtY062ZZTLBSARe5Pc+eBvC82dTxy6jDOdgpHXsZgg4m4RmDTLEL4qq0kC2vpveQN4wFIKVMyf0Rjpu1fxC4vBQQF2A36/TB3M5MMSzaVqIq11B+8QQwjsYn1wMr5unXyGinK+FzN5uZMAdh3xRZMwaySZeugF+b9UV3k7ERvhFFjh9WlUzdR2vQUDVCgK9QDfTtvJxRqVmqUvFBHi1qpVI3VEFx5SDhicOqOXpyKdJDDEXAPS4MEnviGmruyaAFWTSpn7oHzP5mOvrgEX88vis5sFWmygqftgBlTvEELiJalSi+hrPXTRy7JRJhgB3IEYGZMuW5Byqdybat9Z77THpizpOYqhaZZnYxqO2hRdj5FiW9h3wm6Cz0H4O47TZ3Zknxf1biAQEQAIQe4UGQO2BuZDeIml2KFiBH2RqIET0Jv6YMZXQMtSo0wpVRqPSCY37GBc9yb44clTbV4Z5aYUGQSSCSOtxc9ccE8rl0YvI30DMmFWlqaTcxcC2qC1rgbbb32jCyvF6mW1GlA1mXlOsfNYyJ7G344I53h4dAQBsQ9oADmVgD0nykz0wHzPCVWspYEsyksCIGkmQD2lb3PXChJxYk92dX4gqSxPMS0kyb2F+u4g4WFUSosKqIQFUfe6Dr6RhYHPYuRoKuYY2JCkL9kDtsexAIt1JGHU8wuiZCgiZ6zJ2tM7CfW8nAlU1alVh6nYcu59D+NsWCqgrqYFAQSt7gSDBMTFtrX3xw15MOTZZQgvLgtABk9ugPr233xNnKiGNQJqMdR8lMwO8BT+J8hinmM2aiQhKg2aIHKOixvbr1FsKm2t9RXlgWmCNURttBIH/ADgvjYFNjTdXDGSWvJvOwPl1FpN8YbjnAKlB5ZITVAPS+09VPqInHodPLrVKmmpEmNjcz6dIJ/DBTMZBqobxaRZSZYMDp0j71toj3x1YszhrwVGTR4bXGnp1IuBaO/tjiG06gvnp39LY0vxX8JnLHXTDeC3WNUEdG79IPaMZt6DAmBexiReesdselCakrR0J2c1KNtLN3hv42w6kxmQq6h1Nj+G2OGi4I6eZiMcFMXkT+0h29u2LGE6dJUUlnGrflFwTNvMe2K2SDKrPonoGPQHqB69ccy2RpsJLlY3n+WCGd4mHpChRUsB9qLx5/wA8UM4csBSYq2pjGsiAo8h3OH8LqaMvUe5d20qP5DqcNq0UdNCNoRBLmN29/fE3CyWXxTAp0pCKOrd8SykEuB8QTwf0YDmck1WPRevqYw/McQOs11P6mivgg/e1dB1IFsZ5c2ShVE5mY6qkWE9JwToZtdARDNKlzM52LdI73v7YTGhwzR0PQIK+My1HHRaa9fUjFKmzNIpAJT5grE/KkgM3mTiJKoLsdMI+7MTARTH1OJC5qEKCdLfIircjoSNgNyAfU4TYWIU1aKdEEoGLc0330gx00jV7Y1nw5wjwRWaoNLeGfmHMB0IGyybBZtPWLR/DvBnRQyqS82gFtIO5JiGY/KfKwtMmKYmm8OyuQg5pGnSxbYm5IkkenY448ublpdHNPJekS1iqkQrKsHV31t80bekeeHDPKoKAauW97E3IXzAJP9RiCuhctLaVchgfuiQPUkwP6viThvBdSMVZdUHe8R3j5fwuSPbn5JukYpssZbMwVVzrJAGnsOhnrtt/vjlZ0fMOQpUbAxA1AHw97MOSIsPwxQywI6nZubeQouQ3rI9z7dy9dj8oFzYduUydUb7mMDdOi4vwEKdSmswjtN51R0AAuJ2APvhYutQUEhHgAxBDT7wpE/1GFiuLZpRkqFF3DFWPJzEGAPMSTc9YjocWjUSwuVAJJ6yBA9bkH1x2nQb9HqkAaiVGoAAaBqJAEySQQJPXvbDQ6QrQXm5gXADTIN9t5PUY5XRztUgvwenK1CwgaSComwIMlY+1bfpfzw9cwrI+lVVCqiVuwBOxt1ImZ69LYGVaxS6wFkhRfa3ft5YrJWl/DWZY7A9DO+39ThW+vyLkFqvE1cqYIp7kW5mJ2kQRbeO+G5XNawRB3E369BHpe/mYvirnKICBV5tN7dbGTPaZsfLF/hmZVUqQAGaRqaZ6+drfl6YlPlsSdMsVueloZixDrKmF3+b5RG8RaYv1xmOIfCmWqqQF0MFNTUDtB6Da8gxFsFW4rOkq0i4gfdG0efzf79OPxxKqkMvOCDMDboNvMW/Z8saKcltMrnT0Y1vgeuHKswKgEyTEwNo3B/n1xDxP4GqU6IrKJUEqwEEhgATEHmA2JHtIvjV/3nqUpbUxLk9Tqjc9NvT1xcqcY5FVmBOoMII2F3JvOonSL98dS9TMtZWeUiknVGa24m+J8rmGlko8isOYnqMaN/hkViz0zpsXi8AEmw7SbDGYqLIIM+zD8jjux5VNaOiMkyemyUx4f+IWIuYgX/HF/iXiBShK06fZdyewjfAukkf4VO43drfnbElSqsSahd+pjb0740bLQ/NVSVWnBVQLIN2m5mNsPdS0KdAQfZX5R6n7R9/XDeF8Leq8KrQd2YdMHf7oVASvMBYEgadVoPnf1xjPIo6JlNIoZDhxquvihhRHNMXdR92YkRIHT1xoqemk+gKEE6iCZjSTEneY5Z98DKmd1so1WW3NawgAQN+a8flierxEVKjsQtiL+QjY2gzaY645cjcuzmlNyCGXqEidUSZESTHaOnp6YL1YA1K1gdKEk8xK2ubbwI8zfqc7lCSAwmDMQY62j3/hti7mlDUgGYhReGG21oBvJAE451rRMUXTmFKGACZkGQ0aYNidjH0n3s5bNsuhiQIMkWusbTO/9d8U+H5VOafsAFgLCbiAenSfQYI06KsloYCCUFj1AHaRb2Jw/uUl5LHD6i88gKhB0ADoATpvYAbWjbrgfmFqGoUpBiNtQG6sJAPZdj2k4e3iKQUFNmU8xKxdVHKBJ3MyB3id8R5isyLAHUaQJMSTHvvsJ+mG0m9lbDtfhNXMQ4k8oB0jVcbyQ0bzt0jCxQVM2yqaBKJHyzpMyZJjcnecdxtcfJoLNVdQALwAxYkD5iwtPnYSfPpfA/NrUpoHeGgBSsnY9J6kyI6gR3xdXKgUHVj8xEA9QqyCBEAkki+9sVaWYRNbs0gkwhkhZb1u1hftbpjjpdnP+RcS4dTp0FUlnqlZA0kaZWbk7yALgD64iPC/Cq8+mQLkzMr2Ewq9L3N9sLjNUV3puzwSpOtYMgkC620zaPTrgvxHNUauXBYaqpUSwBtcWLTE6SbAG53FsNNO0hqm9GXocWqGFbUAylm1HSLRLXNhaBtcnCTMNpNPdz8zDfTEwCflA79YnFum7aqgpwNZlmI+yALKDt0v79IxDm88CQAxCrKwRaZtO0iCTPf1s2tUjNkNOulBApImBTE3Dee28MLk9T2g12qlKbMImZHNsD63ZthAHX2Fbxl1nSJvYkCTYSRO0ifwxDXq62ubk3NhCm4UdibYIwt7Ds6M/rJVtRO5uYESZ8zbbpOIxVjTcEnlBHQQZA3mMdqUwoYqRDAqvWxAlr9RPXqZxDlzpHLDWMdl7C/XvHoMb8fgqgzw/NSbWm0E/tW9hb6Yn+LPg9KlMVaQAqaQYH2rmR/vgPlKyRZiQCRq9LwAPXrf8MbPKZkvSGoy0BjJ+SbLTA/dEz3DeWKi3BtmuNO6R5VleH1HcoAQOupdvIzf8MHaPCFpuEJMgwRsJ67Y0dUKKoBB6kxEwok39dIv3wG4rV/XkgmJnp/Qw/dlPfSO7ik6C9QMgYBAG2Ftl21eXUT/ADxQruxJPhqRJUgKBabNAI8xPlg7Vz1GvSQUxpq0iGebjwxuR1P8MA6VGmS51MQSVIBClmnoR8oN+8R54lLycmWDhIC8SokIGA0gyACDfz282/DznHcvQanTMQWPORpm3QR1hTq2+0O2NCvDS4VqhU06YhUXUFF9QkbmTIvJN7ycMo5QTqeSwOonubkr/M+wsDNuaWjMoZOmKpFwW+bTOnlvuRcepwcyg06tRkRM6SOl1tcgG09fLbAxcuzk6579LLvEn5o6TbrsMWqKMCQXVUYAA3JW97j8GtBJsLDGc6CrYYyNEVFcARKgwJ6GYkzeRMHoMOyqMArAhTqB+bYCYnzg++K9CuaYNMqZuwYAwREgSJE2I7/TElVmIOks4cgggBVpwJv1JM9LeeMuLsKYVo0PHChdK6YUCxm5Jk9y3Xp1Iwhw4grWLKSgCwBqGolpA6SBEmbE74F8Py7CmFphmqPIUCbTIMx06+YBxdz3ENLim4CP0AU/Ntr02iSBfbbAm6spSdFw6PmKNU180yDE9Jn+pwsdpuTdTAN9gf8AVt/XfCww5MBioWH6zUZ69hbcfakC8+XfAjO1Qaja5KrLBFaJIJGmTsCSB1tiVKupmUMNTCAekXiPWAPfHV4a4UsIjTpBYgzOpiI/ZESTa4xKjs5+xVKnI7qoCJ9kbDaPMxc+2KnFs1U08xJgjvs8f7j2xdzOSbRVVF2pkkGDLRpMxYRPS1sDny5q0bmNLKTP/dv6kn+hh15YcSKlnJOm97GD3O+KucqE1KljpA1geRsPabe2I1yjq5L8rMwIBGmxO8dFj+uuJczmUXWoEQYMncyZ/GSQZiLDbGqVdDUSsshCWOk7kdYO1u2/XYfjHUJVLxqgEAfvACfUH6YfVqq5NOCTACnyHn1vft9ccrzUH6sAwpQkDyBU+8W9MapFJERVyJUpczGoTJ6Af8YmpVQbaQdJiWJj8Ljab4o0qZCAiRygE+Qn+FsQ0WLNAPkZ/Dpvf6424p9FUHKK6+QQ0CxAC7mbKIAgWxtsjlTRyqlvnYSxjeBCg+i9+5xjvhnI/pGYWirnQvNUO3KN4ud7D3tjY/FGa0oxAFoA6f7dsY5b6OvBGvqYHylamlZ6jvUkIqqlOATqLSGc/KLCYBPmMCsv+vqMwWFT5/MSFt5kmfY4HZZSKgbV0iDv1MexknBCpWKItNYEnU8D5iTMn8B+GDjWifd7ZzWyVjUpnQU72kRbf9rv0+pLh+fFViSqAmdXKGUWnUF2jpHkL9hQbxSAsDrJmwFyxi3l/wA4uU6qoSySEMyJ5j32HW5jvhy0tESk5dhWrWY0ggVtMiSzASBJso2WegtO/nHWsnNBIBZqbAkRI5h1F5sRsB2JNZGd21AEBevRR69L/XHVeTqNQs03EkjT19yLdr4xTV0RSF4fjKo0FIkwjEAxBuBMxK79jtti7m+GEfJUVWFgSsyABuDAEkXI7+uJeCUVNSSgVBqgkwdbgwTIiJXuNvWCNVyX0lIDdSIldW4Ext9r1uBvrpo1hVFI5WKV3AqSQ2kGVZQLg9bbBuxG0HFnL5IIjFZkQdSnSRbr7EC1tp6DFlOGKisDN2nUDJgXC6SAFeYFrG56GLIytN1I/wAPZ5UhhGorebbDbrOM6Ja+AQQKyyQJAk7mCBEwCLkfhfoMR0AQHYq0iJLMSTIiALdIm5tEdsFMqy0wGC6SrRzPYpOzGQoEQIuY2BN8W0qaq+latMmmNUFammQCSCxAA5ryegm2JUXRNNkHDuAVa6a1AAmPnibAzcdiNsLBLg1VHpAhwkEggVFW4673nv2jHMCx/YOKPNcjRZagc/dUgA7dRP0nB/P1w1MMoPKrCB5nUW7ATuD5dL4XFeDjWjq4XVpCAH5iyjv3Okk9NLWxXk+I5ZzLKxOgxIMi3k17EbDzxDVrZzpUXKGbXUUs0iAdv1ZEQewE/TA+iSZVeUKglzeWu0hQN97j7o9MW1yhWpMSGTUh6WAm83Fwf+Dh+bBNVWgBQRqZbSxhACOwsFA6DzOCr7LRmn4dTZDWBqNYhqjGFnSDOkS2zdCflNsS1uH0jl6bP4hHhggIAC7QNMkyBYEGxMCcG6tBzRq0ZC0ioKNEhNPzCBfSYFu7HDOKZUtRQAsTCaVMTqB0ySNok+Ug+WN76KMjl8u2vVoKggkGfIkb77AYu8K4Y7UmRg1PTVF4GwBba39HFrL/AA94aCsSzBnCk9FBAi+8kz+PrjQ1amiAl9SibXDFV5fxT6xGLcvgX3MhV4Q71FWnEtLKBI5Wk6SNgeWPwwU4Nk1eoFenTLAAuCs7idxEdr+eDKJ4AcEyWhPMbsb9wCAR0gjrhucbQrN8oZTPnIIJPkCYHp5YVutmsZpFvgmWpUFJp00RnI1ETsOm/uOmAvxU7uy0xvOprdAR+PeOsYt8EpmuSCpUKAVMcxvePbr3jEPFtL5gGQqU3mNyzAW2+7IJP7XXCX3Oh5FxpGcyrAq5YStP5gokkk7T06z6YipVOVtucdSbDt3P+2DdDhCuTSJZEDlnaN2I+9+zYXkGD64rZj4XajV5tIQgkdWgDfaDG9iMU6o5eOrKCZwgRt6RLe528gBgjRNT9qPM6UA7c1zifJcIMM7ABQAVaZJOxG23yiQdz6xB44LSdCxsV5yI8zYb7i+JbbGo2Wqj+HzPVAiCBN599xhJVDLyAmYAYQiA+jWkm5gQScRtklq1QyRzQCSPtj1HXvgpw3KlPmg7gSZgAmJ9vz88UikrdMZwvLMYUmWEqFvaZPn947/lg3kqo1MuowdI5bE3NwbEERtPXrgdVqgMjpGu4UgHkDCJubbmwncGxmZDQYECSRp5uoJkHpEH8iMZyvwXw+A1QpaKekFylQDqdRbq02PQbdzO+IM3wWoyKU0Era7NoJE3IExa0tqgiNmGhcOzbFDTqU+X5lIViBpuBzEEkweUHvvIxOmYVkKh6mokkAtYhjAGmDpWJsDvEjfEVKLplLQOqZUU0CNqpmdJdua8zBA0gKCvTaBiPRmVbSzAJGpXUAjmiwWQWJgXt7RGDuTqLp8ICbliTIHMbAG+wB9b4uNkVgBgjHciDv7jfvbG0YprY1itAUcKy1Ylv0diQYLOFJY7lvm6k/nhYNPk1fdQYsPkMAdPxnCw+I/ZZluKf/bf5n/86mBFX5f/ACN/rfCwsc3g89hPJ/8AT0f3v4Phuf8A8St/6f8Arp4WFi49lLsIN8rf5h/1YizX/Sr/AJy/6lx3Cwl2U+isn/QP/mD/AFrihT+Sh++v547hY0+BfxIqv+HT/df82xf47/05/dT/AENhYWKfbD5OfCX+C37lP+OBud/xU/zF/wD2Y7hYrwa+AjT/AOn/APUP+gYg4h09P4nCwsZT6BdMg+IP+kT92n/HALjHy0v8r+eFhY0j+01gHuB7P/mH8xi+nzU/8wfnhYWEzJ/uLHB/8Cn6/wDuxWy/yv8AvH8xjmFi5dHWv2mt+Idqvon54pZrYetT8jhYWMJ+BTOcE3T/ACx/qbB3JfKfQYWFjWPRpDoq8R3X93+JwsLCxZZ//9k="/>
          <p:cNvSpPr>
            <a:spLocks noChangeAspect="1" noChangeArrowheads="1"/>
          </p:cNvSpPr>
          <p:nvPr/>
        </p:nvSpPr>
        <p:spPr bwMode="auto">
          <a:xfrm>
            <a:off x="169863" y="-166688"/>
            <a:ext cx="304800" cy="304801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44038" name="AutoShape 6" descr="data:image/jpeg;base64,/9j/4AAQSkZJRgABAQAAAQABAAD/2wCEAAkGBhQREBUUExQVFRUWGR0YGBgYGBocHhwYHBweHSAZIBwcHSYeGx4lGR8YHy8gIycpLSwtHR8xNTAqNScrLCkBCQoKDgwOGg8PGiwkHyQsLCwsLCwsLCwsLCkpLCwsLCwsLCksLCwsLCwsLCwsLCwsLCwsLCwsLCwsLCwsLCwsLP/AABEIAQEAxAMBIgACEQEDEQH/xAAcAAABBQEBAQAAAAAAAAAAAAAFAAIDBAYBBwj/xABGEAACAQIEBAQDBAcHAgQHAAABAhEDIQAEEjEFIkFRE2FxgQYyoUJSkbEUI2JywdHwBxUzc7Lh8TSSJIKDwhYXQ0STs8P/xAAZAQADAQEBAAAAAAAAAAAAAAAAAQIDBAX/xAApEQACAgICAQMDBAMAAAAAAAAAAQIRAyESMUEEE1EiYXEUMkKBBbHw/9oADAMBAAIRAxEAPwD23CwzXjurFGY7Cw3VhasAx2GtUA6i1/bFDjfE/AoM4jVHKO5wOyTeHRNXMHnIDNty3J0+09LYlyo1hilLZoQ47jHceZZXi9etVgBtCpPLsd42G5OnyjuBgrm/iKrlUAZYtyMold/lbpcfgSL74lTTKlhaNxjuAvw78TJm0McrjdfKY1DupwXJxoY1Q/HJxwNjobAI7OGlrxjoOFOADuFjmO4BiwsLCnAMWFOFhYAFOFOOYU4AFOFOFjmAQ7HMdGOYAPGMt/ajnVID+EZPVI/I4I//ADPzWgstOiWW5WHuvcc3TtjznLIdQCMNIvBN8cbJPqkMfKLR79seZ7sr7Ofkz0zK/wBrNQ3alTjY6dUg+Ym4wfyPxhXqMf8Awp0bhwTBHuMeb5TJVEArAIzR8w3PtsSB1xUz3xBmkJ0VCPKP54lZp3XIfJ/J7AnEnr1Cpp6RTMliZE9rjzn2GMv8V8RLkgMdKmAAdzsSfOZxYyXHlp5GklapqqVVDVYkESA0COyx9TjMJxmioYKKpK9SwI9iVE4qeX5ds9v0dxVMGZ7i9Yqy0xDSeUEjV2kztizls/UWifFICtonSRAaRMXiQLHAnPcXWY06gdgwBA9MdTiOqEBEtACgdO3lH1nBBN7Z15ZV9KfeqNP8OfEC5fNLfkAnUxk6bll5Re538wT3x6RT+LssRPigCJurj8xjxzjFMU6yaDEBA0D5WuQsjcsIEGwn8I8/nGAQIHGkECXUyZImRvYfXfbHU8jUbR43qIODa+D2tfibLHavS/7h/HE9HjuXaIr0iTsBUX+ePCklUXVzE3ibevp74n4VWKMzHTqA5SB8rHb3xmvUyumjj5s92HEaUx4lOf31/niYVQeo/EY+enqB6RBs6mffqf44dWz6sguQ6AggzcDYyOw79sX+o+w+Z9CA47j56yOd1E6qzhSIGlmtbyOK2U49maZamK1UbnUXaRHvOBeptXQ1M+jpwpx85p8cZ1CB+kVT/wCdv4m2NVlfjnM0qLa6zO5IAuCQJ3EbyLTfDfqUu0Pmj2HVjmrHj+X/ALRMxptmBUaLyqj6acWx/aBm1VGZqcMSLoLGLA+Zwl6uDdUw5o9WnHZx5flv7SczqEikVb5TpI9jDd7bYH5r+2TMJXNLwKLEGN6g/InGqzwYc0ev6sc1Y8+o/wBpjkAmgsd9ZH5qbYmP9pyrGqi9+iuD/wC3C/UY/kXNG+wsNpNKg9wD9MLGxZ8wtmVavqVAo2AUmCY6TeMXabyCD1xb/wDhBioaGWPujb/bEVfINTQsJaN7bdj6Y8bJtaOZ7BuXyjuTpJF5LbRgxlK4qAqzamHfcgeYwwMVCUhu3XsOp9SZwZTgYooTyrO5IBgeu+Cuatj7BRqGZqMGaNKgzaSPba2BiKRUa5KlSB6n+QwVy1Ndcaw3aPpBxFxah4a+IpWR8yHcT0Mdu+DGnKVHuf4/1OJY3DL2naf+/wCgDm1KqTGwJxSyWeamRUUc/Rje/kMTcR4y1RdAUID83UnyxDTyxEAW6xqE/wDPl6474Q1sPU5o+5eJhjL5hXA1KzmZeQNz2IuTJ1TvYdsTU8vKumoRGsQTGkWF2AMsYhYvHScQUGAFywa5DE8gBsbbF4sIAxaXIeCAXDAO0hwVYHSNwrEXDMADaxaMW1qjjf1dlyrWRaQPzO1r2vtsNgNhhUz+qi3z6WiL26eY388UEzlWsfDKKQJN52HQ+3TF7h9EhHpkBOqdpF49z/HHFW9nA0D61Qgn+pH9fniDP0jUBdWhyYgbG30wcPDhmCpDAECCo3k3387Yv5D4WJHyQLyzmBjLnvQfgxPDnKKdW/5Rixms3BEAFhMz7fXGm4rwjI5aPEqHWbxTVj+ZAxnc7QyzvIqMF+zq3PmYsMbJ27HQssi1jAANpM20+U4KpklFqYZj+8TH0jDU4vSoLoo0gezvcHz5TE+s4WU4lUqqykhVg62VQJnYCNsYTTl+AaHtw+8uRqF42AvaSN+tsXs6w8JQGkMJYRGxs47aT+eBGa4kAZK8pgEdT0menljS8G4JUzppLRhVVbsw5VWYv1kibdfri4w+AS8IGZJII1fLMkz8rDce/wDEYk4PwpfEq1yCWdiV1Lt1uACQP9saDM/CVTLI9NX0lnC8++iN1sRPc/ZAGNLwDhc02pZWqgRY1yrszE9WaVHflHucbxwyOj2KW2eM/EeTzbOdeoDpHyx0jBz4N4dqy2mqerFGgyo33iGBPTGk4zRXxfCY+HVptzidetewMWBtZjItc4myvClpspRRSBmVZgGMxcKSIxllk4VBoxyQcdHqlEQoHkMLCBjCx6pR5Pw/P1aI8OpdWEq56nqD0/DFJM4oqQEYuxgyeXQRcREec4MnjJemaVbLlH+y2khW8r/K2Mw402QEljcmbeV8eRNGT0MGSNDNlzzADkgfh0xFxHh+azLs5ZgpsFMgRvFt74O8TdzSRhpgLB0/SwueuAeYzSqvMtRuu4H0vjNSldB5BbcCrUuZ1IjY4tfEmblqaEgMifrIADS2krIXdQIE+uIKeY8Z+RWCKCxUNJIUSfKbWtihnK3iVTHhxOmSdJXSICk73AiLexx24F22b4vkEigWJbTI2garz2w6mqi1TWFNxpTf06n8cTKqM41IWuANDmCb2vsO+JzVfUKWuqW2jdVjaIMERjpNi/wpVAFQVBQUTo1trDOJglYOm/8AxgnlUp1NVVq9GpUUBVQo8OSYZiNlADGIgEgbDcG9VldC9JKlVvtVNIW8/ZtBgC59cHuCcXywqrSDnLUxLPWpg62ePkn7KC4Ai/vgKH1+CipmPHoqRQZiU1dpiYJkbHf8sM+Ks0tN1C7rBJHfGip8RpN4gXVW/UqKaqpWmPDpyVg/NV0QTAE6T5jAPO8FGYpLVpgyZFtjAn+fpjjyrjLfRy5I0x/wzkDVzZYQUhWPSB835Wwc4zmAoLsYDNtNhPX3wI+HeJtQ1hkXnUqAGuCNjtFr4F/EHFvGOnqrBr9Y6DGMknozCvFMnFyBUWx5lmAevpgNxyjl/AIWi1WoRylBpVD35bt6RGCvxFxPSMiaTAioCCJ2uBfzEnHM5lrs1O0NDpsR1+u+IUXjdoOjzE5h1bcqdj0+mNzlcpcUhGqA1Q+ZvH1wJ4tkdVXxGcMDZVAIIjofT8caL4dRq1UiQrMbmNhux7WUE42nNTqi3T6Is9kKaqGa5b5V+l8b8fBjU0R8rWGumimOrE/aAPyg9CemMdk0TN083Xhi1BCKYi3M0B/ZQx9Tgrnvj1Kn6FUCshAanVJuIjTuYk/a8sdGGFK2bYo1s0eYzHEsu6y1GrIGskToEzFoaI/H8MAX+JTlq5/Q8x4oZi9Sl4bC/XdduwBJtivlsyKFZMwW05aszUw7TJGwJ7iQMAqC08rxSCdaNfV5G+rqPxxvZqzRcZ+MKVUNVpoyM4iugk03T9uVGlr2YTGBuRz6CslSin6TSDBVqvIdNX2GIsQAT07xgLwiqadXNVFAA1iASZ0nVzDy2k+mNl8MqKwVlpFamsKdPysNUmfzv1E448s258Tmyy/ier4WO45j0RHAT3xHVyyt8yqfVQfzGJQccnElg6p8P5dhBoUo3soH5YpZj4JybqV8LSDvpdhP1we1YUYnhF7oKR5T8Z/DFLh6UzlEdnZxyMwYRNhpIBck2iTtjDVsiQvipTb0RCUqRuNpVgGgk2OPQfjzimniNMeGFkIiVyQSvNMoCdIZXNyd9pGPOeK5lqbsWaolVWJYLAQmbMoFgCOt8KkujRKkD3bLM+uaykyGVVHL09744OH1WhKTNU1/ZXou41HYW/LBPhFem2p6hdCVINSQJcbCI7R+GKzLVb/CzRqVWjkS0z0mwJGGMZlaFSg5L0lUMdE1CDpBm6iZPri3lapSp4au1WnTJPIgKFhcMe14Jm/niiuaqDXSei9ZmjTrB5TPT1Nt8TU89m5FMvUpq1mVEKgAwLgC/p5YBo9D4Tn864WvUoU2Bca6QAUl0maw+6xUMvnA3xj6vGKmVzBSnCrTYjS3btHePfF3IihTqgNmarosFay/KoiYI820xH3jOPXOBcPpVaEVFpV9JKq7IjF0FlZjHzbg9bYicOaonJG0eTcQVVAzCD/FUlhcwVB/j/DALKVxWUsoGtfnTy+8PLvj37M/CGUddLZenpvYArvv8sYBN/Znw4VAadN0fceHVe/TqSIxl7GuzH27PFOKU9JRtgDuAdjt+BxNk+OPSrHXqZnYFiTv3J7yDj1TinwNkVch2qimIFTmGkBptZNW97drxgb8SfBGWbMaqdYqajA/4TPpBFjKuAEgi+k9umF7bopYn5MfxCmDqCQAbg9up+mL+UyLMqJSBOqQxEkgFb8ou1pGkbzHXGpyH9nNJalVK1cPU08qQwQAC7NFyIj7Q3wQzOSoJWHjHQ9FAUGXRVAB2ccxZo8hI3OJjgfcgji+TD5r4rOWBp8PDKrBaRSrTUPIm4gkGSWJn7xxDls4MzXNDOUWDU6MCakaWHZQsAbeeNzxypmRl3o1EWtQvpzAEkHfmQC8bSL7euMxxvgbK2XzShmVIWs+kmFELzuCQw3Gq8R5Y7DZoyuSo+LlMypv4LAoSSSB1HkDGGcH4LUzGZdSxYGaauscpAkW6DSD9cFGyxetm6mUUshGjSpmdX2uUQVnqY3wO4bmFQU9cKwcIWU6YvbV6H6YliCXBuIiiuqoPGYkoYPOqoxlp2IMgQZna0TjV5fiLFsr+jvKtXphlA/+mWhpB2F5jpbfGTfKBBBIRKbOkz8x8RoPmxED2wU4OEXiOUCjlNVDfeQ2+OKSvLZzTdyo9yxzCwsekMaMIjEQfDpxJoOjAP4l+I1ywFNXUVnHICC08wXYXJuYHkcG5x458d8dNZ6ulor5XMHwiNzTgAj2IB98JlJHP77zlVEFSnSrIpqFk0yzhWggrAIN2I9zgD8QV8pWpowaoAuyabpf5FYi4HQHph+VSnWmq1Y+O8MCjBNB09msQWBB9sRNmcyyjKVPBUOY1mLmQdUjrtfE+S/AErZpAv6vVPZjqDTYk/dMfTFMqUYMIoVPshZk+e+NNVylbh4MV6L7MVgEt6TfyxUHB3zZeoaZQgBmYKBE9QtjHnhhQPrU85bxHK6oIkxJF5/L3IwV4NwHMirNYN4ZVpcuLFlKqxgxytDR5YBnPsz/AK5/FSj8q/eNgI+h9sWKWXZjppVx+ss1LXF/uybHphAg/wAM4XVehUoeCKmXRmY1gYOrk1EN0GkC22+Nn8DfEtNaNR0pugUS1MEkCs9TQsX2ZSsg9VnffM/DnBRmFKrmDl2VDqoEtzlFGpj2DEr9YxqstlcmhqZqvUppTrsrJTpMxYFYMHSdPzAEWnzxSGaw5xw4Rn0VXncOaZAFgQflYrMRAsRuMV6FFXC0KytTIHi028TlJk2Am2+3bAng/FfDrtmGqu2WqMwUMjFxJlRf7JMwVm4g4tZfOu2acaHpUUJqana4BGwExpJMiJKnytiXopIZxbOpVo6qpRRU5C6mVJUNDiRIKkAEfte+Ba592y5Ks65ii4LEiesBueJpuvSTf1wU4nm00NTZABpL6lRRIchS1pEyQGixBkQRGAeb4e9PPU0eoQgC5cXZtQIDKrgsLPcaliCMIYTzC1swctnqJpkGmKZRyAzMZDL90kGT0w7hwoLlKn6UQXoAU3YDm0HYXmD0lfujfGb4dxFcuapRqbPQdj4LAgMNi3cEbTNzi1ls8n6WUrJTNPN09WhTMHTqAvEbGP5Yomwvk+OkV6QSp4tFLbEs6VBYkxYg2IO/lEYz2Z4jVpUM9RCto1ySxHL5b9e43wX+HuDUhw6rWpvrdpBnshPKANryfQ4OZ3h5KZfQgVHUeIdIKkAaoN5E3v8AXEhZhaFRn4cGpuP1SAOrBk3MmGW1VdpU3Enth7/CoNT9CqNRM0nrUWQkglgCFM3IF2B7HDMxkMuMnngrS6VRCndU6GZG5kEgdBiDI06tLMouYgtRygSiAeYmpCqs3hhqe94Am4wxGx+GeEZLOUE15aWogbswIe4ZrMAZYap/aGDeU+CMolWnVWm6tTbUvOSAR5EnFX4J+Hjl1aprDJURDTPXSZYl+moyota2NRSN+nt+f8MUoryjnfZPGFjk4WNBFTC1XxH4mG+J/wAYys0K3xJnalPK1WooXfSQoG99z7CT7DHj6cYr0zUIpozSrOLBmp+EFVh9ogLNx1k42fxhnTUrAU83Ty5oT4gmSUbQS3aRMBet8ec8Vq1CiuobXlyabSZYoRvIA5TcjyOEy0qQNq5UZiP0emIEArqgqZJO5up/PBbhdXJ+ForU2FZ10qzzpUn7U9IvfFTh+WXM5hDlhpr/AHTAVoBJJ72v7Yn4k7BimbrO9ISo0KBqItKkiCA3XywxlH+78sG0tmJqWhlB0r+1J3t0EYJ5fLZWeTO1gxAnlJlut/u74C0OBF+ZdCUzcNUcbCRBA679MTUjkVs7VqhAjkCqsjz/AI4BlGpRp6X8RyNJhVQCXv8ANiPI500dRXLhrxqqLJmdoNp9sazL8Go5xVcOMuqFVpqbse5k798Vn4GUrVDSqPUCkhdQBZ2Bnc2iO3pgCixkKlKspbPo9AqCKfhKAWk6pYHaCZHqcbN04YqUa6vpWmyl1KklyosNJsJJJMCDjH5D9MZqdV/Dp0yI1VRIZZgiBdoMCMXuIcKy9TOhVbxDBeotqSMwE6E1Xvew64OhmmHxa2bdmqml+hoxZE2dwhgAAcwe47DfphmXzs5x1WlU8SqhemHcAIWghhB+7c7nyGA3CPh458iqopUiWFJEVdlWZY6SL9J7DArLtUy3E2NQajTJpoUkjUeUKJvtO+Jeylo2HDeMa8jXbNk6vFNLUehiFYDaAeVgBBG4xayHEaZ4dQqsCitqoyTIUySjCb6RVUFZnSCRtjMHLeJl8qlao3h1cxVWtT2IqSYhhJPNAt1nDKWV/wDAU01swonU1CCQdLnXqj5F0we92whFbPcJr13dW0UXrOynXbS5ZYBIltBdQAYgMT7hOM5qolcQxJpUkEnoTy2/EnHoKqaWbrjSaiugqUAWnxaMAkaybFQAVJkyotN8Z3OUEzDK7HRQrgK7U1sjLMBuW7oOYqLQbW2a0S97In4zVpA0QkU64Da+oYAS8Dv1xe4h8XO70MnTZwqlSWkdOszI98Zvj9PMZTMxXAqKtL9WyGVamRAcEdIM+WM9/eWlYQ3Ny3XzGHRNm44lTp1P7wXLCNASpDHsWDrJ84IHW/vWyPETW/WovOr0kSbnRTpsD/5iXpIO+qOuMlTzTrTqikxFJgq1GJ3PQfjNsehf2fZUVOIBtINOzIm+nQgbUfNSaS/vemEwvR6zkcuadGmh3REU+ygH8sW6TCcV3rXi84kQwe+NUYlnCwwt5YWKsQIy2bV1Vu46Yh4tnFp0HYswhZlRJCyJYeiknAbKcX0ojELEdLCSLD8tsUeLcQbMO9KlU8MilruwCuCwBQmPuifcd8ceKfJI2WwdUyS138VMrQIqMzJmNTBFdCwGtWE80AREYz2derTqr4hFIEFVVSrAJ67OoMjusDF/jJesy11osMpVUvVpLWmWJMsALBp0mBgVQcZioVyysqINWh2ULbcqrjc76dt8bUWVeBUA9SorVACG+xTksuxIja1/QHBLitWpI1IsqI1VEJ0n7iCSW826nDuEcQY13QUi1RqWkMGVNBBJIlbXUtYEyYxE1ZTXZcu5oVQCF8ZpPck6iQn1JwwM/wAQyFDWWc5kMfsmnBLd7iBPbEmVdMuArU6Vdy0gHVInppFsFBTzGzZ2iz3s1wBeTO2KlTNOJ01fE0watVKQLBmgQG/qMAhwanVZqteqB0CKCFUkTpEfdJNrbfgTo5CgtE1HNQfqytMagWZySGbT0WII+uGUqlZKXJSp0KYJfVVI1u0ESZ6wTiiEepT8RqkBlaQBPIIjqLlpPbCbLQSydGjTSgxuNYqWDFnkkhVHQakgnpffHclxKo1XM5oqfF+VEIkqT9oyDpAgXMDfFXg/xJXylE5indFAoqG7GTKne7avxwVX4gqZHLVlq00cZoAmDtqBie4gzPrgEVOC/ENahWzb0QAVDFiJCQRddMfe5gREGe+K1HiqtlFpJLV69UVKjN9kIZB9AJPucVuIUqmW/UtUp06JQOttRg2I2ufobR5Cl4iFrFjNJVpkUwRBYMIB9CLk4RNm0y/Gab1aFUQKdDPAIFUQVqks3mSr/Qjth2T4ealIF6op0aVesaxhpLyRYGxBkSJtBxkdZNGm7FEo04ZV+07LADbdTPsDh2e48amhGD9alQGRrqvLQF9WPthDNBwvjdXVkWQNNGs1FW6FJkr/ANhM+mLVLjleo+by9FabkO9dSAASynS0dDKE29e+BGWpN4+Xy1Fiq0l11jq2LfOZ9DA6icU+AVf0elm6wmRNJDI781+sjtgA0Fbj1KjkqSk+JVW9NW+alqlamXeIOht1IgiehE4wnxHwdaTkKlVCBrNNyJCnpsJKzv1EHvjTfD1QNw7PGp9oKEY3lluR72vgNnM6Wp0Kzan5WRidjYrp9hF+sYLYUmgPw/WHAiPtAECFH3oNie0491/s84N+i5YOy6XqAWO605JCk9ySWPmfLHm3wjwVXzyhxrYP4hBuBRXmUx+0Sox66lU67m0ee/fAnszl8BH9Pi1sT5fNguBsYNvTGe4iWICzGsnYwQAJmfwHvi9wMAMLCy/hi+WyDQzhYHvmr4WLsVHntalKI0GaYPK4aIvBAJsRsR2gjADjfxHS1GlmcudFIkU3BIJBAPvPKZxpXddJWBESPKRHe3fptjI8bqVSz038OqmrSHaB4JiFY9+Qrf26Y8r0z+r+h43sC5jN0aLhqVWo6gEqlxoc7GOsC8eQwVesAipWy1WrWX5y0rAIgKIsoiT5nAyrxqpSgVaFN3K2fe09Y9xhlXM5msNVTMKguCpPMoE7rF+v9HHpGoYy+bha5WnQoqqyEqEzEmWWD81hBxWanRr0FNYeACNSMCXd9wSxMkC1gcDKaNSRSVp5mmTq1RLAsLL3AmDitRZHJOYqPSsAqgW0XtHTYRgCwgvB11h8toamOVvG2Jidv66YZnczmEC01qUl1X0UrAdZJjEKJldAapmGdRMUwNP5dcDRR8WoNCGnSkXJO3qdzgAv1KnMoqu1dyYC6jpuP4HHM3xJnqNSp3Z9KgiwEHYdh/LFXMU4FZqAimsDV16SJ+uLvBaVOhTXMGWqMCFBiJ798JhZX4pnmITLiQtPkO5DGZn640By36c2kVQvh01UBgYhBe3Qk7e+M1ww66xLMAEYOx73GCo4oatbM1LikUaY21my27k4BhupxN8zzBA3jgZZFMHS1MggmdgQSZ6RjKZuq61K2sfrBKMSLIvWL79Bg9lqgTK5ZX5dFWpqgwdcb23i18D/AIspNVqPVS6hgKrKJUNA/OCcIQOasWJqVFGkcqUza5ECR0AkG+8YdRzgoq7OurMEgLq3WN29TimE1JclVZhvct0/ACcP/vFFYmmlxMMSbWAH0BI9cIAll8y2XyjOdQqV2sY+wpnfe5m2G5shMoiM7AuxqhR8sNbf0jFWlmamZdTUnwkgsdhA39zGJ8vnkzGa1VbUqaswHkuy+9sDGh65ioMilFVP6xi9vtdNv62xF/d9RBTWtPhATynpPoepvODPBc2SKtfw0KrCIjGNCu13UC7X3iIv3xqK+QNqUq2jMujKwF1rU4QRHySdJ84wDSsM/B/w94SeOSFaqo0gXIp6RpnudOn09zjSZcHrHbA/g2eU5amx30AXmbWj2YFY7qcX61cBZF/687YjyZMqZitqJIg6ZWZA5jci5n7uLvAnBLfu/wARjNZWsxNVjygMeUgSPpf+GC/B8xJa243kdY/jhKWxBypmQN4GFgXWoVyxNMKV/a7+3thY15BRka9NAxAaQTAMRO/Xz3/DGZ+NcsS6VVp6wBoqLMah0PLAJFx323wazWdBmFIWSDbl/n/QxE6AoRuGtB2iIiD1/wCceRFrFUl/yIdRSaMNlHZFLJWWmrfZbmMdJ9xim6BzqqBnqVJIgiCZsfL0wU4/wUI5Zac0yvK0/aAEhvPzt+eM+KIDgEle5+6eh9jj1IzUlaNE7COSyroNdJ9LL86GxB8gd53wyrnMu5DOHZhdpPzHt5D+WKtTLVGJYsCRF9QuPL+WInzrTdVDTvEXH0xoMJJxClTJ8PL8x2180ed8Uq2YYkCrUMHcLeO3lhy0CxL1qgA6wQSfwxDQrHXFJB5Eife+AZYq5mKKKAVQEFgT8zdfO+Jszm/0ipSUU9FMRYdup/3xTrOajHxWBKWt1/DpiXIlqjMdWhVWPbthAT5goWNKgt5u09P5DFnh1dfH8EH9WG1QN2ZQIH44F5PMhNSAk6uogH3J6YscMpNTmsQABIUdWba388ABXhuYqFncG4qDw5uQ5aTA8+uCFCuEGbUtqmqkDbUdU7e2BGQoVPFK0zFZbqLEa45j2xb4HkWrVWoOQHLeIXm8r6b4Bk/xPwNKT1iBGgoVUmVAqC6+xvjO5qhVokI2hZUHtIPtM40hXxaFc1mZqn6RTBJNyIIA9YEe+A3FMq9Yh7wzaATAEiwVRMmNpwgYPWqxphEJInaev8MFOCZFdFRWUvU1JAW4EmBPe52GLhpajqaNOXQF4UCXNtNuvngmpWjSy9JQoqlwzxc3uCx6gCD7YBpERWpl1AvNA62mADLbLG4PnjQf3nTVamphregR15dOh0aZJ1XjfcYzWaaVoZYyWYirVP3pMmT2AjFkcNpvQrVCWapUR2phdgtJ9JHWV0gNPlhFmw4FxjmVbw4eovfmFNiP/wAniD8cGf0nWoIaR79fbtjHcP4gtKoEifAy4QDqzNDu3n8yme04IcH4ryQyOoZiQdJIveDHmD06Yxm90Yz7DCpNOoZsC9+1zi7wrLAuVvGkGbEbnr7fXGfHENTNoK+GpJufm1HeOoA285wa+GuJpVrVfDHKoprYWk6jt0tpH44IpWSaGpw6erWsIJ29iMdwJq8ZC1KgZ4hrA6ttI7Y5i3kS0FgCrw2BtBgPeL0zC6fxhvx7YG1snUVFFQy3dYAudgIHTb0wSaqXMsx06QABuAo/ACZ+uIWrnXTGjWQOaZ5QLjbzER548Zzb0c7dlDP8PWohy93AsTNpXcyLDGQ478Pfo9UmkivSIGnUZkRcHsQdj5dMeh5pB4QhVQtcy1wO8fMZ7DAyvkqaFAVJZwSxaSAD0CTHa57zGOiGRwev7K5tHlddFJMI6x0B/h/LEyV2CCFJA9xPn1Uz0wc+JfhTwGlCSu+0kfh5Qffa2M6aZEHWT0ib/S/scelGakkzZOxlTKsx1OVSeht9BiQ1SSKaPFrk2H0xB4QLH52I6bHDiSBsKYPrJ/jiyhxyqCBJczciw/HFp8sdBVdIDAcqnVYdSfOfpipRy2q2pgg9N/SbYlGbCoyUhY/M53jtgAbOnkpqCTaep/lgnlHRKlNXE7W3gjqBsT7YHZd0psZksAT7/wDE3w6mTrWo3LJ5fr9MMA5wZpz7lZiGm/tiTgtY062ZZTLBSARe5Pc+eBvC82dTxy6jDOdgpHXsZgg4m4RmDTLEL4qq0kC2vpveQN4wFIKVMyf0Rjpu1fxC4vBQQF2A36/TB3M5MMSzaVqIq11B+8QQwjsYn1wMr5unXyGinK+FzN5uZMAdh3xRZMwaySZeugF+b9UV3k7ERvhFFjh9WlUzdR2vQUDVCgK9QDfTtvJxRqVmqUvFBHi1qpVI3VEFx5SDhicOqOXpyKdJDDEXAPS4MEnviGmruyaAFWTSpn7oHzP5mOvrgEX88vis5sFWmygqftgBlTvEELiJalSi+hrPXTRy7JRJhgB3IEYGZMuW5Byqdybat9Z77THpizpOYqhaZZnYxqO2hRdj5FiW9h3wm6Cz0H4O47TZ3Zknxf1biAQEQAIQe4UGQO2BuZDeIml2KFiBH2RqIET0Jv6YMZXQMtSo0wpVRqPSCY37GBc9yb44clTbV4Z5aYUGQSSCSOtxc9ccE8rl0YvI30DMmFWlqaTcxcC2qC1rgbbb32jCyvF6mW1GlA1mXlOsfNYyJ7G344I53h4dAQBsQ9oADmVgD0nykz0wHzPCVWspYEsyksCIGkmQD2lb3PXChJxYk92dX4gqSxPMS0kyb2F+u4g4WFUSosKqIQFUfe6Dr6RhYHPYuRoKuYY2JCkL9kDtsexAIt1JGHU8wuiZCgiZ6zJ2tM7CfW8nAlU1alVh6nYcu59D+NsWCqgrqYFAQSt7gSDBMTFtrX3xw15MOTZZQgvLgtABk9ugPr233xNnKiGNQJqMdR8lMwO8BT+J8hinmM2aiQhKg2aIHKOixvbr1FsKm2t9RXlgWmCNURttBIH/ADgvjYFNjTdXDGSWvJvOwPl1FpN8YbjnAKlB5ZITVAPS+09VPqInHodPLrVKmmpEmNjcz6dIJ/DBTMZBqobxaRZSZYMDp0j71toj3x1YszhrwVGTR4bXGnp1IuBaO/tjiG06gvnp39LY0vxX8JnLHXTDeC3WNUEdG79IPaMZt6DAmBexiReesdselCakrR0J2c1KNtLN3hv42w6kxmQq6h1Nj+G2OGi4I6eZiMcFMXkT+0h29u2LGE6dJUUlnGrflFwTNvMe2K2SDKrPonoGPQHqB69ccy2RpsJLlY3n+WCGd4mHpChRUsB9qLx5/wA8UM4csBSYq2pjGsiAo8h3OH8LqaMvUe5d20qP5DqcNq0UdNCNoRBLmN29/fE3CyWXxTAp0pCKOrd8SykEuB8QTwf0YDmck1WPRevqYw/McQOs11P6mivgg/e1dB1IFsZ5c2ShVE5mY6qkWE9JwToZtdARDNKlzM52LdI73v7YTGhwzR0PQIK+My1HHRaa9fUjFKmzNIpAJT5grE/KkgM3mTiJKoLsdMI+7MTARTH1OJC5qEKCdLfIircjoSNgNyAfU4TYWIU1aKdEEoGLc0330gx00jV7Y1nw5wjwRWaoNLeGfmHMB0IGyybBZtPWLR/DvBnRQyqS82gFtIO5JiGY/KfKwtMmKYmm8OyuQg5pGnSxbYm5IkkenY448ublpdHNPJekS1iqkQrKsHV31t80bekeeHDPKoKAauW97E3IXzAJP9RiCuhctLaVchgfuiQPUkwP6viThvBdSMVZdUHe8R3j5fwuSPbn5JukYpssZbMwVVzrJAGnsOhnrtt/vjlZ0fMOQpUbAxA1AHw97MOSIsPwxQywI6nZubeQouQ3rI9z7dy9dj8oFzYduUydUb7mMDdOi4vwEKdSmswjtN51R0AAuJ2APvhYutQUEhHgAxBDT7wpE/1GFiuLZpRkqFF3DFWPJzEGAPMSTc9YjocWjUSwuVAJJ6yBA9bkH1x2nQb9HqkAaiVGoAAaBqJAEySQQJPXvbDQ6QrQXm5gXADTIN9t5PUY5XRztUgvwenK1CwgaSComwIMlY+1bfpfzw9cwrI+lVVCqiVuwBOxt1ImZ69LYGVaxS6wFkhRfa3ft5YrJWl/DWZY7A9DO+39ThW+vyLkFqvE1cqYIp7kW5mJ2kQRbeO+G5XNawRB3E369BHpe/mYvirnKICBV5tN7dbGTPaZsfLF/hmZVUqQAGaRqaZ6+drfl6YlPlsSdMsVueloZixDrKmF3+b5RG8RaYv1xmOIfCmWqqQF0MFNTUDtB6Da8gxFsFW4rOkq0i4gfdG0efzf79OPxxKqkMvOCDMDboNvMW/Z8saKcltMrnT0Y1vgeuHKswKgEyTEwNo3B/n1xDxP4GqU6IrKJUEqwEEhgATEHmA2JHtIvjV/3nqUpbUxLk9Tqjc9NvT1xcqcY5FVmBOoMII2F3JvOonSL98dS9TMtZWeUiknVGa24m+J8rmGlko8isOYnqMaN/hkViz0zpsXi8AEmw7SbDGYqLIIM+zD8jjux5VNaOiMkyemyUx4f+IWIuYgX/HF/iXiBShK06fZdyewjfAukkf4VO43drfnbElSqsSahd+pjb0740bLQ/NVSVWnBVQLIN2m5mNsPdS0KdAQfZX5R6n7R9/XDeF8Leq8KrQd2YdMHf7oVASvMBYEgadVoPnf1xjPIo6JlNIoZDhxquvihhRHNMXdR92YkRIHT1xoqemk+gKEE6iCZjSTEneY5Z98DKmd1so1WW3NawgAQN+a8flierxEVKjsQtiL+QjY2gzaY645cjcuzmlNyCGXqEidUSZESTHaOnp6YL1YA1K1gdKEk8xK2ubbwI8zfqc7lCSAwmDMQY62j3/hti7mlDUgGYhReGG21oBvJAE451rRMUXTmFKGACZkGQ0aYNidjH0n3s5bNsuhiQIMkWusbTO/9d8U+H5VOafsAFgLCbiAenSfQYI06KsloYCCUFj1AHaRb2Jw/uUl5LHD6i88gKhB0ADoATpvYAbWjbrgfmFqGoUpBiNtQG6sJAPZdj2k4e3iKQUFNmU8xKxdVHKBJ3MyB3id8R5isyLAHUaQJMSTHvvsJ+mG0m9lbDtfhNXMQ4k8oB0jVcbyQ0bzt0jCxQVM2yqaBKJHyzpMyZJjcnecdxtcfJoLNVdQALwAxYkD5iwtPnYSfPpfA/NrUpoHeGgBSsnY9J6kyI6gR3xdXKgUHVj8xEA9QqyCBEAkki+9sVaWYRNbs0gkwhkhZb1u1hftbpjjpdnP+RcS4dTp0FUlnqlZA0kaZWbk7yALgD64iPC/Cq8+mQLkzMr2Ewq9L3N9sLjNUV3puzwSpOtYMgkC620zaPTrgvxHNUauXBYaqpUSwBtcWLTE6SbAG53FsNNO0hqm9GXocWqGFbUAylm1HSLRLXNhaBtcnCTMNpNPdz8zDfTEwCflA79YnFum7aqgpwNZlmI+yALKDt0v79IxDm88CQAxCrKwRaZtO0iCTPf1s2tUjNkNOulBApImBTE3Dee28MLk9T2g12qlKbMImZHNsD63ZthAHX2Fbxl1nSJvYkCTYSRO0ifwxDXq62ubk3NhCm4UdibYIwt7Ds6M/rJVtRO5uYESZ8zbbpOIxVjTcEnlBHQQZA3mMdqUwoYqRDAqvWxAlr9RPXqZxDlzpHLDWMdl7C/XvHoMb8fgqgzw/NSbWm0E/tW9hb6Yn+LPg9KlMVaQAqaQYH2rmR/vgPlKyRZiQCRq9LwAPXrf8MbPKZkvSGoy0BjJ+SbLTA/dEz3DeWKi3BtmuNO6R5VleH1HcoAQOupdvIzf8MHaPCFpuEJMgwRsJ67Y0dUKKoBB6kxEwok39dIv3wG4rV/XkgmJnp/Qw/dlPfSO7ik6C9QMgYBAG2Ftl21eXUT/ADxQruxJPhqRJUgKBabNAI8xPlg7Vz1GvSQUxpq0iGebjwxuR1P8MA6VGmS51MQSVIBClmnoR8oN+8R54lLycmWDhIC8SokIGA0gyACDfz282/DznHcvQanTMQWPORpm3QR1hTq2+0O2NCvDS4VqhU06YhUXUFF9QkbmTIvJN7ycMo5QTqeSwOonubkr/M+wsDNuaWjMoZOmKpFwW+bTOnlvuRcepwcyg06tRkRM6SOl1tcgG09fLbAxcuzk6579LLvEn5o6TbrsMWqKMCQXVUYAA3JW97j8GtBJsLDGc6CrYYyNEVFcARKgwJ6GYkzeRMHoMOyqMArAhTqB+bYCYnzg++K9CuaYNMqZuwYAwREgSJE2I7/TElVmIOks4cgggBVpwJv1JM9LeeMuLsKYVo0PHChdK6YUCxm5Jk9y3Xp1Iwhw4grWLKSgCwBqGolpA6SBEmbE74F8Py7CmFphmqPIUCbTIMx06+YBxdz3ENLim4CP0AU/Ntr02iSBfbbAm6spSdFw6PmKNU180yDE9Jn+pwsdpuTdTAN9gf8AVt/XfCww5MBioWH6zUZ69hbcfakC8+XfAjO1Qaja5KrLBFaJIJGmTsCSB1tiVKupmUMNTCAekXiPWAPfHV4a4UsIjTpBYgzOpiI/ZESTa4xKjs5+xVKnI7qoCJ9kbDaPMxc+2KnFs1U08xJgjvs8f7j2xdzOSbRVVF2pkkGDLRpMxYRPS1sDny5q0bmNLKTP/dv6kn+hh15YcSKlnJOm97GD3O+KucqE1KljpA1geRsPabe2I1yjq5L8rMwIBGmxO8dFj+uuJczmUXWoEQYMncyZ/GSQZiLDbGqVdDUSsshCWOk7kdYO1u2/XYfjHUJVLxqgEAfvACfUH6YfVqq5NOCTACnyHn1vft9ccrzUH6sAwpQkDyBU+8W9MapFJERVyJUpczGoTJ6Af8YmpVQbaQdJiWJj8Ljab4o0qZCAiRygE+Qn+FsQ0WLNAPkZ/Dpvf6424p9FUHKK6+QQ0CxAC7mbKIAgWxtsjlTRyqlvnYSxjeBCg+i9+5xjvhnI/pGYWirnQvNUO3KN4ud7D3tjY/FGa0oxAFoA6f7dsY5b6OvBGvqYHylamlZ6jvUkIqqlOATqLSGc/KLCYBPmMCsv+vqMwWFT5/MSFt5kmfY4HZZSKgbV0iDv1MexknBCpWKItNYEnU8D5iTMn8B+GDjWifd7ZzWyVjUpnQU72kRbf9rv0+pLh+fFViSqAmdXKGUWnUF2jpHkL9hQbxSAsDrJmwFyxi3l/wA4uU6qoSySEMyJ5j32HW5jvhy0tESk5dhWrWY0ggVtMiSzASBJso2WegtO/nHWsnNBIBZqbAkRI5h1F5sRsB2JNZGd21AEBevRR69L/XHVeTqNQs03EkjT19yLdr4xTV0RSF4fjKo0FIkwjEAxBuBMxK79jtti7m+GEfJUVWFgSsyABuDAEkXI7+uJeCUVNSSgVBqgkwdbgwTIiJXuNvWCNVyX0lIDdSIldW4Ext9r1uBvrpo1hVFI5WKV3AqSQ2kGVZQLg9bbBuxG0HFnL5IIjFZkQdSnSRbr7EC1tp6DFlOGKisDN2nUDJgXC6SAFeYFrG56GLIytN1I/wAPZ5UhhGorebbDbrOM6Ja+AQQKyyQJAk7mCBEwCLkfhfoMR0AQHYq0iJLMSTIiALdIm5tEdsFMqy0wGC6SrRzPYpOzGQoEQIuY2BN8W0qaq+latMmmNUFammQCSCxAA5ryegm2JUXRNNkHDuAVa6a1AAmPnibAzcdiNsLBLg1VHpAhwkEggVFW4673nv2jHMCx/YOKPNcjRZagc/dUgA7dRP0nB/P1w1MMoPKrCB5nUW7ATuD5dL4XFeDjWjq4XVpCAH5iyjv3Okk9NLWxXk+I5ZzLKxOgxIMi3k17EbDzxDVrZzpUXKGbXUUs0iAdv1ZEQewE/TA+iSZVeUKglzeWu0hQN97j7o9MW1yhWpMSGTUh6WAm83Fwf+Dh+bBNVWgBQRqZbSxhACOwsFA6DzOCr7LRmn4dTZDWBqNYhqjGFnSDOkS2zdCflNsS1uH0jl6bP4hHhggIAC7QNMkyBYEGxMCcG6tBzRq0ZC0ioKNEhNPzCBfSYFu7HDOKZUtRQAsTCaVMTqB0ySNok+Ug+WN76KMjl8u2vVoKggkGfIkb77AYu8K4Y7UmRg1PTVF4GwBba39HFrL/AA94aCsSzBnCk9FBAi+8kz+PrjQ1amiAl9SibXDFV5fxT6xGLcvgX3MhV4Q71FWnEtLKBI5Wk6SNgeWPwwU4Nk1eoFenTLAAuCs7idxEdr+eDKJ4AcEyWhPMbsb9wCAR0gjrhucbQrN8oZTPnIIJPkCYHp5YVutmsZpFvgmWpUFJp00RnI1ETsOm/uOmAvxU7uy0xvOprdAR+PeOsYt8EpmuSCpUKAVMcxvePbr3jEPFtL5gGQqU3mNyzAW2+7IJP7XXCX3Oh5FxpGcyrAq5YStP5gokkk7T06z6YipVOVtucdSbDt3P+2DdDhCuTSJZEDlnaN2I+9+zYXkGD64rZj4XajV5tIQgkdWgDfaDG9iMU6o5eOrKCZwgRt6RLe528gBgjRNT9qPM6UA7c1zifJcIMM7ABQAVaZJOxG23yiQdz6xB44LSdCxsV5yI8zYb7i+JbbGo2Wqj+HzPVAiCBN599xhJVDLyAmYAYQiA+jWkm5gQScRtklq1QyRzQCSPtj1HXvgpw3KlPmg7gSZgAmJ9vz88UikrdMZwvLMYUmWEqFvaZPn947/lg3kqo1MuowdI5bE3NwbEERtPXrgdVqgMjpGu4UgHkDCJubbmwncGxmZDQYECSRp5uoJkHpEH8iMZyvwXw+A1QpaKekFylQDqdRbq02PQbdzO+IM3wWoyKU0Era7NoJE3IExa0tqgiNmGhcOzbFDTqU+X5lIViBpuBzEEkweUHvvIxOmYVkKh6mokkAtYhjAGmDpWJsDvEjfEVKLplLQOqZUU0CNqpmdJdua8zBA0gKCvTaBiPRmVbSzAJGpXUAjmiwWQWJgXt7RGDuTqLp8ICbliTIHMbAG+wB9b4uNkVgBgjHciDv7jfvbG0YprY1itAUcKy1Ylv0diQYLOFJY7lvm6k/nhYNPk1fdQYsPkMAdPxnCw+I/ZZluKf/bf5n/86mBFX5f/ACN/rfCwsc3g89hPJ/8AT0f3v4Phuf8A8St/6f8Arp4WFi49lLsIN8rf5h/1YizX/Sr/AJy/6lx3Cwl2U+isn/QP/mD/AFrihT+Sh++v547hY0+BfxIqv+HT/df82xf47/05/dT/AENhYWKfbD5OfCX+C37lP+OBud/xU/zF/wD2Y7hYrwa+AjT/AOn/APUP+gYg4h09P4nCwsZT6BdMg+IP+kT92n/HALjHy0v8r+eFhY0j+01gHuB7P/mH8xi+nzU/8wfnhYWEzJ/uLHB/8Cn6/wDuxWy/yv8AvH8xjmFi5dHWv2mt+Idqvon54pZrYetT8jhYWMJ+BTOcE3T/ACx/qbB3JfKfQYWFjWPRpDoq8R3X93+JwsLCxZZ//9k="/>
          <p:cNvSpPr>
            <a:spLocks noChangeAspect="1" noChangeArrowheads="1"/>
          </p:cNvSpPr>
          <p:nvPr/>
        </p:nvSpPr>
        <p:spPr bwMode="auto">
          <a:xfrm>
            <a:off x="169863" y="-166688"/>
            <a:ext cx="304800" cy="304801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grpSp>
        <p:nvGrpSpPr>
          <p:cNvPr id="17414" name="Group 2"/>
          <p:cNvGrpSpPr>
            <a:grpSpLocks/>
          </p:cNvGrpSpPr>
          <p:nvPr/>
        </p:nvGrpSpPr>
        <p:grpSpPr bwMode="auto">
          <a:xfrm>
            <a:off x="1371600" y="2895600"/>
            <a:ext cx="4800600" cy="2662238"/>
            <a:chOff x="4860" y="5220"/>
            <a:chExt cx="4860" cy="2719"/>
          </a:xfrm>
        </p:grpSpPr>
        <p:sp>
          <p:nvSpPr>
            <p:cNvPr id="47107" name="Line 3"/>
            <p:cNvSpPr>
              <a:spLocks noChangeShapeType="1"/>
            </p:cNvSpPr>
            <p:nvPr/>
          </p:nvSpPr>
          <p:spPr bwMode="auto">
            <a:xfrm>
              <a:off x="6840" y="5220"/>
              <a:ext cx="0" cy="21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47108" name="Line 4"/>
            <p:cNvSpPr>
              <a:spLocks noChangeShapeType="1"/>
            </p:cNvSpPr>
            <p:nvPr/>
          </p:nvSpPr>
          <p:spPr bwMode="auto">
            <a:xfrm>
              <a:off x="6840" y="7380"/>
              <a:ext cx="28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47109" name="Rectangle 5"/>
            <p:cNvSpPr>
              <a:spLocks noChangeArrowheads="1"/>
            </p:cNvSpPr>
            <p:nvPr/>
          </p:nvSpPr>
          <p:spPr bwMode="auto">
            <a:xfrm>
              <a:off x="7200" y="6660"/>
              <a:ext cx="36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47110" name="Rectangle 6"/>
            <p:cNvSpPr>
              <a:spLocks noChangeArrowheads="1"/>
            </p:cNvSpPr>
            <p:nvPr/>
          </p:nvSpPr>
          <p:spPr bwMode="auto">
            <a:xfrm>
              <a:off x="8280" y="6300"/>
              <a:ext cx="360" cy="1080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47111" name="Rectangle 7"/>
            <p:cNvSpPr>
              <a:spLocks noChangeArrowheads="1"/>
            </p:cNvSpPr>
            <p:nvPr/>
          </p:nvSpPr>
          <p:spPr bwMode="auto">
            <a:xfrm>
              <a:off x="7920" y="5760"/>
              <a:ext cx="360" cy="162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47112" name="Rectangle 8"/>
            <p:cNvSpPr>
              <a:spLocks noChangeArrowheads="1"/>
            </p:cNvSpPr>
            <p:nvPr/>
          </p:nvSpPr>
          <p:spPr bwMode="auto">
            <a:xfrm>
              <a:off x="7560" y="6300"/>
              <a:ext cx="360" cy="108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47113" name="Rectangle 9"/>
            <p:cNvSpPr>
              <a:spLocks noChangeArrowheads="1"/>
            </p:cNvSpPr>
            <p:nvPr/>
          </p:nvSpPr>
          <p:spPr bwMode="auto">
            <a:xfrm>
              <a:off x="8640" y="6660"/>
              <a:ext cx="360" cy="720"/>
            </a:xfrm>
            <a:prstGeom prst="rect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47114" name="Text Box 10"/>
            <p:cNvSpPr txBox="1">
              <a:spLocks noChangeArrowheads="1"/>
            </p:cNvSpPr>
            <p:nvPr/>
          </p:nvSpPr>
          <p:spPr bwMode="auto">
            <a:xfrm>
              <a:off x="7483" y="7555"/>
              <a:ext cx="1774" cy="38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      Skin color</a:t>
              </a:r>
              <a:endParaRPr lang="en-US" sz="18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endParaRPr>
            </a:p>
          </p:txBody>
        </p:sp>
        <p:sp>
          <p:nvSpPr>
            <p:cNvPr id="17424" name="Text Box 11"/>
            <p:cNvSpPr txBox="1">
              <a:spLocks noChangeArrowheads="1"/>
            </p:cNvSpPr>
            <p:nvPr/>
          </p:nvSpPr>
          <p:spPr bwMode="auto">
            <a:xfrm>
              <a:off x="4860" y="5940"/>
              <a:ext cx="1389" cy="68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n-US" altLang="en-US" sz="1800">
                  <a:latin typeface="Calibri" panose="020F0502020204030204" pitchFamily="34" charset="0"/>
                </a:rPr>
                <a:t>  Number of   individuals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324600" y="2743200"/>
            <a:ext cx="2286000" cy="280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Graph shows a normal distribution where MOST individuals are average, but there are some at either extreme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Genetics</a:t>
            </a:r>
          </a:p>
        </p:txBody>
      </p:sp>
      <p:sp>
        <p:nvSpPr>
          <p:cNvPr id="4099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Genetics is the study of HEREDITY or the INHERITANCE of traits</a:t>
            </a:r>
          </a:p>
          <a:p>
            <a:pPr lvl="2">
              <a:buFontTx/>
              <a:buNone/>
            </a:pPr>
            <a:endParaRPr lang="en-US" altLang="en-US" smtClean="0"/>
          </a:p>
          <a:p>
            <a:pPr lvl="2">
              <a:buFontTx/>
              <a:buNone/>
            </a:pPr>
            <a:r>
              <a:rPr lang="en-US" altLang="en-US" smtClean="0"/>
              <a:t>Gregor Mendel:</a:t>
            </a:r>
          </a:p>
          <a:p>
            <a:pPr lvl="2">
              <a:buFontTx/>
              <a:buNone/>
            </a:pPr>
            <a:r>
              <a:rPr lang="en-US" altLang="en-US" smtClean="0"/>
              <a:t>“Father of Genetics”</a:t>
            </a:r>
          </a:p>
          <a:p>
            <a:pPr lvl="2">
              <a:buFontTx/>
              <a:buNone/>
            </a:pPr>
            <a:endParaRPr lang="en-US" altLang="en-US" smtClean="0"/>
          </a:p>
          <a:p>
            <a:pPr lvl="2">
              <a:buFontTx/>
              <a:buNone/>
            </a:pPr>
            <a:r>
              <a:rPr lang="en-US" altLang="en-US" smtClean="0"/>
              <a:t>Worked with pea plants </a:t>
            </a:r>
          </a:p>
          <a:p>
            <a:pPr lvl="2">
              <a:buFontTx/>
              <a:buNone/>
            </a:pPr>
            <a:r>
              <a:rPr lang="en-US" altLang="en-US" smtClean="0"/>
              <a:t>to discover the principles </a:t>
            </a:r>
          </a:p>
          <a:p>
            <a:pPr lvl="2">
              <a:buFontTx/>
              <a:buNone/>
            </a:pPr>
            <a:r>
              <a:rPr lang="en-US" altLang="en-US" smtClean="0"/>
              <a:t>of heredity.</a:t>
            </a:r>
          </a:p>
        </p:txBody>
      </p:sp>
      <p:pic>
        <p:nvPicPr>
          <p:cNvPr id="4100" name="Picture 5" descr="http://upload.wikimedia.org/wikipedia/commons/3/36/Gregor_Mendel_Mon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90800"/>
            <a:ext cx="2595563" cy="363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3 Principles of Heredity</a:t>
            </a:r>
          </a:p>
        </p:txBody>
      </p:sp>
      <p:sp>
        <p:nvSpPr>
          <p:cNvPr id="512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Dominance:  one form of a trait can hide or “mask” the other form</a:t>
            </a:r>
          </a:p>
          <a:p>
            <a:endParaRPr lang="en-US" altLang="en-US" smtClean="0"/>
          </a:p>
        </p:txBody>
      </p:sp>
      <p:pic>
        <p:nvPicPr>
          <p:cNvPr id="5124" name="Picture 5" descr="http://blog.scs.sk.ca/bwapple/image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14600"/>
            <a:ext cx="60960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3 Principles of Heredity</a:t>
            </a:r>
          </a:p>
        </p:txBody>
      </p:sp>
      <p:sp>
        <p:nvSpPr>
          <p:cNvPr id="614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Segregation:  Each individual has 2 alleles for a trait, which are separated when the gametes are formed during MEIOSIS</a:t>
            </a:r>
          </a:p>
          <a:p>
            <a:endParaRPr lang="en-US" altLang="en-US" smtClean="0"/>
          </a:p>
        </p:txBody>
      </p:sp>
      <p:pic>
        <p:nvPicPr>
          <p:cNvPr id="6148" name="Picture 2" descr="http://www.nature.com/scitable/content/ne0000/ne0000/ne0000/ne0000/13295802/andrews_figure1_k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95600"/>
            <a:ext cx="6553200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3 Principles of Heredity</a:t>
            </a:r>
          </a:p>
        </p:txBody>
      </p:sp>
      <p:sp>
        <p:nvSpPr>
          <p:cNvPr id="7171" name="Content Placeholder 3"/>
          <p:cNvSpPr>
            <a:spLocks noGrp="1"/>
          </p:cNvSpPr>
          <p:nvPr>
            <p:ph idx="1"/>
          </p:nvPr>
        </p:nvSpPr>
        <p:spPr>
          <a:xfrm>
            <a:off x="990600" y="1143000"/>
            <a:ext cx="7551738" cy="4956175"/>
          </a:xfrm>
        </p:spPr>
        <p:txBody>
          <a:bodyPr/>
          <a:lstStyle/>
          <a:p>
            <a:r>
              <a:rPr lang="en-US" altLang="en-US" smtClean="0"/>
              <a:t>Independent Assortment:  Genes on chromosomes are separated independently of one another when the gametes are formed.  This results in different combinations of genes in each gamete, allowing for genetic variation</a:t>
            </a:r>
          </a:p>
          <a:p>
            <a:endParaRPr lang="en-US" altLang="en-US" smtClean="0"/>
          </a:p>
        </p:txBody>
      </p:sp>
      <p:pic>
        <p:nvPicPr>
          <p:cNvPr id="7172" name="Picture 2" descr="http://www.sussexvt.k12.de.us/science/Genetics,%20Heredity%20&amp;%20DNA/Gregor%20Mendell_files/image00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200400"/>
            <a:ext cx="502761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Important terms to KNOW when studying genetics: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31938" y="1828800"/>
          <a:ext cx="7231062" cy="44196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576698"/>
                <a:gridCol w="1155339"/>
                <a:gridCol w="4499025"/>
              </a:tblGrid>
              <a:tr h="5210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Term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Example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Definition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</a:tr>
              <a:tr h="5569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Dominant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ahoma"/>
                          <a:ea typeface="Calibri"/>
                          <a:cs typeface="Times New Roman"/>
                        </a:rPr>
                        <a:t>A form of a trait that can hide/mask the other form</a:t>
                      </a:r>
                      <a:endParaRPr lang="en-US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</a:tr>
              <a:tr h="5569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Recessive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ahoma"/>
                          <a:ea typeface="Calibri"/>
                          <a:cs typeface="Times New Roman"/>
                        </a:rPr>
                        <a:t>A form of a trait that</a:t>
                      </a:r>
                      <a:r>
                        <a:rPr lang="en-US" sz="1400" baseline="0" dirty="0" smtClean="0">
                          <a:latin typeface="Tahoma"/>
                          <a:ea typeface="Calibri"/>
                          <a:cs typeface="Times New Roman"/>
                        </a:rPr>
                        <a:t> can be hidden / masked</a:t>
                      </a:r>
                      <a:endParaRPr lang="en-US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</a:tr>
              <a:tr h="5569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Allele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T or 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ahoma"/>
                          <a:ea typeface="Calibri"/>
                          <a:cs typeface="Times New Roman"/>
                        </a:rPr>
                        <a:t>A form, or version, of a trait</a:t>
                      </a:r>
                      <a:endParaRPr lang="en-US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</a:tr>
              <a:tr h="5569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Genotype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Tt, TT, tt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ahoma"/>
                          <a:ea typeface="Calibri"/>
                          <a:cs typeface="Times New Roman"/>
                        </a:rPr>
                        <a:t>The combination of alleles</a:t>
                      </a:r>
                      <a:r>
                        <a:rPr lang="en-US" sz="1400" baseline="0" dirty="0" smtClean="0">
                          <a:latin typeface="Tahoma"/>
                          <a:ea typeface="Calibri"/>
                          <a:cs typeface="Times New Roman"/>
                        </a:rPr>
                        <a:t> present in an organism for a particular trait</a:t>
                      </a:r>
                      <a:endParaRPr lang="en-US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</a:tr>
              <a:tr h="5569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Phenotype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Tall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ahoma"/>
                          <a:ea typeface="Calibri"/>
                          <a:cs typeface="Times New Roman"/>
                        </a:rPr>
                        <a:t>The physical expression of a trait</a:t>
                      </a:r>
                      <a:endParaRPr lang="en-US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</a:tr>
              <a:tr h="5569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Homozygous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TT, tt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ahoma"/>
                          <a:ea typeface="Calibri"/>
                          <a:cs typeface="Times New Roman"/>
                        </a:rPr>
                        <a:t>Having 2 of the SAME alleles for a trait; also called</a:t>
                      </a:r>
                      <a:r>
                        <a:rPr lang="en-US" sz="1400" baseline="0" dirty="0" smtClean="0">
                          <a:latin typeface="Tahoma"/>
                          <a:ea typeface="Calibri"/>
                          <a:cs typeface="Times New Roman"/>
                        </a:rPr>
                        <a:t> “</a:t>
                      </a:r>
                      <a:r>
                        <a:rPr lang="en-US" sz="1400" baseline="0" dirty="0" err="1" smtClean="0">
                          <a:latin typeface="Tahoma"/>
                          <a:ea typeface="Calibri"/>
                          <a:cs typeface="Times New Roman"/>
                        </a:rPr>
                        <a:t>purebreeding</a:t>
                      </a:r>
                      <a:r>
                        <a:rPr lang="en-US" sz="1400" baseline="0" dirty="0" smtClean="0">
                          <a:latin typeface="Tahoma"/>
                          <a:ea typeface="Calibri"/>
                          <a:cs typeface="Times New Roman"/>
                        </a:rPr>
                        <a:t>”</a:t>
                      </a:r>
                      <a:endParaRPr lang="en-US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</a:tr>
              <a:tr h="5569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Heterozygous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Tt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ahoma"/>
                          <a:ea typeface="Calibri"/>
                          <a:cs typeface="Times New Roman"/>
                        </a:rPr>
                        <a:t>Having 2 DIFFERENT alleles for a trait;</a:t>
                      </a:r>
                      <a:r>
                        <a:rPr lang="en-US" sz="1400" baseline="0" dirty="0" smtClean="0">
                          <a:latin typeface="Tahoma"/>
                          <a:ea typeface="Calibri"/>
                          <a:cs typeface="Times New Roman"/>
                        </a:rPr>
                        <a:t> also called “hybrid”</a:t>
                      </a:r>
                      <a:endParaRPr lang="en-US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Remember….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mtClean="0"/>
              <a:t>	A TRAIT is a physical or physiological characteristic of an organism.</a:t>
            </a:r>
          </a:p>
          <a:p>
            <a:pPr>
              <a:buFontTx/>
              <a:buNone/>
            </a:pPr>
            <a:endParaRPr lang="en-US" altLang="en-US" smtClean="0"/>
          </a:p>
          <a:p>
            <a:pPr>
              <a:buFontTx/>
              <a:buNone/>
            </a:pPr>
            <a:r>
              <a:rPr lang="en-US" altLang="en-US" smtClean="0"/>
              <a:t>Traits are determined</a:t>
            </a:r>
          </a:p>
          <a:p>
            <a:pPr>
              <a:buFontTx/>
              <a:buNone/>
            </a:pPr>
            <a:r>
              <a:rPr lang="en-US" altLang="en-US" smtClean="0"/>
              <a:t>by  your genes / DNA</a:t>
            </a:r>
          </a:p>
          <a:p>
            <a:pPr>
              <a:buFontTx/>
              <a:buNone/>
            </a:pPr>
            <a:r>
              <a:rPr lang="en-US" altLang="en-US" smtClean="0"/>
              <a:t>which is a code for the</a:t>
            </a:r>
          </a:p>
          <a:p>
            <a:pPr>
              <a:buFontTx/>
              <a:buNone/>
            </a:pPr>
            <a:r>
              <a:rPr lang="en-US" altLang="en-US" smtClean="0"/>
              <a:t>production of protein!</a:t>
            </a:r>
          </a:p>
        </p:txBody>
      </p:sp>
      <p:pic>
        <p:nvPicPr>
          <p:cNvPr id="9220" name="Picture 6" descr="http://learn.genetics.utah.edu/content/inheritance/activities/images/traitre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14600"/>
            <a:ext cx="4572000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Nature vs. Nurture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1295400"/>
            <a:ext cx="7620000" cy="4708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2F2F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“Nature” refers to your genes / DNA</a:t>
            </a:r>
          </a:p>
          <a:p>
            <a:pPr>
              <a:defRPr/>
            </a:pPr>
            <a:endParaRPr lang="en-US" dirty="0">
              <a:solidFill>
                <a:srgbClr val="F2F2F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>
              <a:defRPr/>
            </a:pPr>
            <a:r>
              <a:rPr lang="en-US" dirty="0">
                <a:solidFill>
                  <a:srgbClr val="F2F2F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“Nurture” refers to your environment</a:t>
            </a:r>
          </a:p>
          <a:p>
            <a:pPr>
              <a:defRPr/>
            </a:pPr>
            <a:r>
              <a:rPr lang="en-US" dirty="0">
                <a:solidFill>
                  <a:srgbClr val="F2F2F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ex. food, education, medication, upbringing</a:t>
            </a:r>
          </a:p>
          <a:p>
            <a:pPr>
              <a:defRPr/>
            </a:pPr>
            <a:endParaRPr lang="en-US" dirty="0">
              <a:solidFill>
                <a:srgbClr val="F2F2F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>
              <a:defRPr/>
            </a:pPr>
            <a:r>
              <a:rPr lang="en-US" u="sng" dirty="0">
                <a:solidFill>
                  <a:srgbClr val="F2F2F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Diseases often result from nature AND nurture: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F2F2F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Cancers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F2F2F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Diabetes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F2F2F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Heart disease 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>
              <a:solidFill>
                <a:srgbClr val="F2F2F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>
              <a:defRPr/>
            </a:pPr>
            <a:r>
              <a:rPr lang="en-US" dirty="0">
                <a:solidFill>
                  <a:srgbClr val="F2F2F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TWIN STUDIES give us information on nature vs. nurture</a:t>
            </a:r>
          </a:p>
          <a:p>
            <a:pPr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hlinkClick r:id="rId2"/>
              </a:rPr>
              <a:t>Twins: Is it All in the Genes? - Our America with Lisa Ling - Oprah Winfrey Network - YouTube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>
              <a:defRPr/>
            </a:pPr>
            <a:endParaRPr lang="en-US" dirty="0">
              <a:solidFill>
                <a:srgbClr val="F2F2F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>
              <a:defRPr/>
            </a:pPr>
            <a:endParaRPr lang="en-US" dirty="0">
              <a:solidFill>
                <a:srgbClr val="F2F2F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SIX paths of inheritance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209800" y="1676400"/>
            <a:ext cx="5029200" cy="42672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200" b="1" dirty="0">
              <a:latin typeface="Tahoma" pitchFamily="34" charset="0"/>
              <a:cs typeface="+mn-cs"/>
            </a:endParaRPr>
          </a:p>
          <a:p>
            <a:pPr>
              <a:defRPr/>
            </a:pPr>
            <a:r>
              <a:rPr lang="en-US" sz="2000" dirty="0">
                <a:latin typeface="Tahoma" pitchFamily="34" charset="0"/>
                <a:cs typeface="+mn-cs"/>
              </a:rPr>
              <a:t>1. </a:t>
            </a:r>
            <a:r>
              <a:rPr lang="en-US" sz="2000" u="sng" dirty="0" err="1">
                <a:latin typeface="Tahoma" pitchFamily="34" charset="0"/>
                <a:cs typeface="+mn-cs"/>
              </a:rPr>
              <a:t>Mendelian</a:t>
            </a:r>
            <a:r>
              <a:rPr lang="en-US" sz="2000" u="sng" dirty="0">
                <a:latin typeface="Tahoma" pitchFamily="34" charset="0"/>
                <a:cs typeface="+mn-cs"/>
              </a:rPr>
              <a:t>  </a:t>
            </a:r>
            <a:r>
              <a:rPr lang="en-US" sz="2000" dirty="0">
                <a:latin typeface="Tahoma" pitchFamily="34" charset="0"/>
                <a:cs typeface="+mn-cs"/>
              </a:rPr>
              <a:t>(A, a)</a:t>
            </a:r>
          </a:p>
          <a:p>
            <a:pPr>
              <a:defRPr/>
            </a:pPr>
            <a:endParaRPr lang="en-US" sz="2000" dirty="0">
              <a:latin typeface="Tahoma" pitchFamily="34" charset="0"/>
              <a:cs typeface="+mn-cs"/>
            </a:endParaRPr>
          </a:p>
          <a:p>
            <a:pPr>
              <a:defRPr/>
            </a:pPr>
            <a:r>
              <a:rPr lang="en-US" sz="2000" dirty="0">
                <a:latin typeface="Tahoma" pitchFamily="34" charset="0"/>
                <a:cs typeface="+mn-cs"/>
              </a:rPr>
              <a:t>2. </a:t>
            </a:r>
            <a:r>
              <a:rPr lang="en-US" sz="2000" u="sng" dirty="0">
                <a:latin typeface="Tahoma" pitchFamily="34" charset="0"/>
                <a:cs typeface="+mn-cs"/>
              </a:rPr>
              <a:t>Co-dominance  </a:t>
            </a:r>
            <a:r>
              <a:rPr lang="en-US" sz="2000" dirty="0">
                <a:latin typeface="Tahoma" pitchFamily="34" charset="0"/>
                <a:cs typeface="+mn-cs"/>
              </a:rPr>
              <a:t>(A, B)</a:t>
            </a:r>
          </a:p>
          <a:p>
            <a:pPr>
              <a:defRPr/>
            </a:pPr>
            <a:endParaRPr lang="en-US" sz="2000" dirty="0">
              <a:latin typeface="Tahoma" pitchFamily="34" charset="0"/>
              <a:cs typeface="+mn-cs"/>
            </a:endParaRPr>
          </a:p>
          <a:p>
            <a:pPr>
              <a:defRPr/>
            </a:pPr>
            <a:r>
              <a:rPr lang="en-US" sz="2000" dirty="0">
                <a:latin typeface="Tahoma" pitchFamily="34" charset="0"/>
                <a:cs typeface="+mn-cs"/>
              </a:rPr>
              <a:t>3. </a:t>
            </a:r>
            <a:r>
              <a:rPr lang="en-US" sz="2000" u="sng" dirty="0">
                <a:latin typeface="Tahoma" pitchFamily="34" charset="0"/>
                <a:cs typeface="+mn-cs"/>
              </a:rPr>
              <a:t>Incomplete  Dominance   </a:t>
            </a:r>
            <a:r>
              <a:rPr lang="en-US" sz="2000" dirty="0">
                <a:latin typeface="Tahoma" pitchFamily="34" charset="0"/>
                <a:cs typeface="+mn-cs"/>
              </a:rPr>
              <a:t>(A, A’)</a:t>
            </a:r>
          </a:p>
          <a:p>
            <a:pPr>
              <a:defRPr/>
            </a:pPr>
            <a:endParaRPr lang="en-US" sz="2000" dirty="0">
              <a:latin typeface="Tahoma" pitchFamily="34" charset="0"/>
              <a:cs typeface="+mn-cs"/>
            </a:endParaRPr>
          </a:p>
          <a:p>
            <a:pPr>
              <a:defRPr/>
            </a:pPr>
            <a:r>
              <a:rPr lang="en-US" sz="2000" dirty="0">
                <a:latin typeface="Tahoma" pitchFamily="34" charset="0"/>
                <a:cs typeface="+mn-cs"/>
              </a:rPr>
              <a:t>4. </a:t>
            </a:r>
            <a:r>
              <a:rPr lang="en-US" sz="2000" u="sng" dirty="0">
                <a:latin typeface="Tahoma" pitchFamily="34" charset="0"/>
                <a:cs typeface="+mn-cs"/>
              </a:rPr>
              <a:t>Multiple Alleles  </a:t>
            </a:r>
            <a:r>
              <a:rPr lang="en-US" sz="2000" dirty="0">
                <a:latin typeface="Tahoma" pitchFamily="34" charset="0"/>
                <a:cs typeface="+mn-cs"/>
              </a:rPr>
              <a:t>(I</a:t>
            </a:r>
            <a:r>
              <a:rPr lang="en-US" sz="2000" baseline="30000" dirty="0">
                <a:latin typeface="Tahoma" pitchFamily="34" charset="0"/>
                <a:cs typeface="+mn-cs"/>
              </a:rPr>
              <a:t>A</a:t>
            </a:r>
            <a:r>
              <a:rPr lang="en-US" sz="2000" dirty="0">
                <a:latin typeface="Tahoma" pitchFamily="34" charset="0"/>
                <a:cs typeface="+mn-cs"/>
              </a:rPr>
              <a:t>, I</a:t>
            </a:r>
            <a:r>
              <a:rPr lang="en-US" sz="2000" baseline="30000" dirty="0">
                <a:latin typeface="Tahoma" pitchFamily="34" charset="0"/>
                <a:cs typeface="+mn-cs"/>
              </a:rPr>
              <a:t>B</a:t>
            </a:r>
            <a:r>
              <a:rPr lang="en-US" sz="2000" dirty="0">
                <a:latin typeface="Tahoma" pitchFamily="34" charset="0"/>
                <a:cs typeface="+mn-cs"/>
              </a:rPr>
              <a:t>, </a:t>
            </a:r>
            <a:r>
              <a:rPr lang="en-US" sz="2000" dirty="0" err="1">
                <a:latin typeface="Tahoma" pitchFamily="34" charset="0"/>
                <a:cs typeface="+mn-cs"/>
              </a:rPr>
              <a:t>i</a:t>
            </a:r>
            <a:r>
              <a:rPr lang="en-US" sz="2000" dirty="0">
                <a:latin typeface="Tahoma" pitchFamily="34" charset="0"/>
                <a:cs typeface="+mn-cs"/>
              </a:rPr>
              <a:t>)</a:t>
            </a:r>
          </a:p>
          <a:p>
            <a:pPr>
              <a:defRPr/>
            </a:pPr>
            <a:endParaRPr lang="en-US" sz="2000" dirty="0">
              <a:latin typeface="Tahoma" pitchFamily="34" charset="0"/>
              <a:cs typeface="+mn-cs"/>
            </a:endParaRPr>
          </a:p>
          <a:p>
            <a:pPr>
              <a:defRPr/>
            </a:pPr>
            <a:r>
              <a:rPr lang="en-US" sz="2000" dirty="0">
                <a:latin typeface="Tahoma" pitchFamily="34" charset="0"/>
                <a:cs typeface="+mn-cs"/>
              </a:rPr>
              <a:t>5. </a:t>
            </a:r>
            <a:r>
              <a:rPr lang="en-US" sz="2000" u="sng" dirty="0">
                <a:latin typeface="Tahoma" pitchFamily="34" charset="0"/>
                <a:cs typeface="+mn-cs"/>
              </a:rPr>
              <a:t>Sex – Linked  </a:t>
            </a:r>
            <a:r>
              <a:rPr lang="en-US" sz="2000" dirty="0">
                <a:latin typeface="Tahoma" pitchFamily="34" charset="0"/>
                <a:cs typeface="+mn-cs"/>
              </a:rPr>
              <a:t>(X</a:t>
            </a:r>
            <a:r>
              <a:rPr lang="en-US" sz="2000" baseline="30000" dirty="0">
                <a:latin typeface="Tahoma" pitchFamily="34" charset="0"/>
                <a:cs typeface="+mn-cs"/>
              </a:rPr>
              <a:t>A</a:t>
            </a:r>
            <a:r>
              <a:rPr lang="en-US" sz="2000" dirty="0">
                <a:latin typeface="Tahoma" pitchFamily="34" charset="0"/>
                <a:cs typeface="+mn-cs"/>
              </a:rPr>
              <a:t>, </a:t>
            </a:r>
            <a:r>
              <a:rPr lang="en-US" sz="2000" dirty="0" err="1">
                <a:latin typeface="Tahoma" pitchFamily="34" charset="0"/>
                <a:cs typeface="+mn-cs"/>
              </a:rPr>
              <a:t>X</a:t>
            </a:r>
            <a:r>
              <a:rPr lang="en-US" sz="2000" baseline="30000" dirty="0" err="1">
                <a:latin typeface="Tahoma" pitchFamily="34" charset="0"/>
                <a:cs typeface="+mn-cs"/>
              </a:rPr>
              <a:t>a</a:t>
            </a:r>
            <a:r>
              <a:rPr lang="en-US" sz="2000" dirty="0">
                <a:latin typeface="Tahoma" pitchFamily="34" charset="0"/>
                <a:cs typeface="+mn-cs"/>
              </a:rPr>
              <a:t>)</a:t>
            </a:r>
          </a:p>
          <a:p>
            <a:pPr>
              <a:defRPr/>
            </a:pPr>
            <a:endParaRPr lang="en-US" sz="2000" dirty="0">
              <a:latin typeface="Tahoma" pitchFamily="34" charset="0"/>
              <a:cs typeface="+mn-cs"/>
            </a:endParaRPr>
          </a:p>
          <a:p>
            <a:pPr>
              <a:defRPr/>
            </a:pPr>
            <a:r>
              <a:rPr lang="en-US" sz="2000" dirty="0">
                <a:latin typeface="Tahoma" pitchFamily="34" charset="0"/>
                <a:cs typeface="+mn-cs"/>
              </a:rPr>
              <a:t>6. </a:t>
            </a:r>
            <a:r>
              <a:rPr lang="en-US" sz="2000" u="sng" dirty="0">
                <a:latin typeface="Tahoma" pitchFamily="34" charset="0"/>
                <a:cs typeface="+mn-cs"/>
              </a:rPr>
              <a:t>Polygenic  </a:t>
            </a:r>
            <a:r>
              <a:rPr lang="en-US" sz="2000" dirty="0">
                <a:latin typeface="Tahoma" pitchFamily="34" charset="0"/>
                <a:cs typeface="+mn-cs"/>
              </a:rPr>
              <a:t>(</a:t>
            </a:r>
            <a:r>
              <a:rPr lang="en-US" sz="2000" dirty="0" err="1">
                <a:latin typeface="Tahoma" pitchFamily="34" charset="0"/>
                <a:cs typeface="+mn-cs"/>
              </a:rPr>
              <a:t>AaBbCc</a:t>
            </a:r>
            <a:r>
              <a:rPr lang="en-US" sz="2000" dirty="0">
                <a:latin typeface="Tahoma" pitchFamily="34" charset="0"/>
                <a:cs typeface="+mn-cs"/>
              </a:rPr>
              <a:t>)</a:t>
            </a:r>
            <a:endParaRPr lang="en-US" sz="2000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module_8_-_graphic_organizer_notes</Template>
  <TotalTime>0</TotalTime>
  <Words>470</Words>
  <Application>Microsoft Office PowerPoint</Application>
  <PresentationFormat>On-screen Show (4:3)</PresentationFormat>
  <Paragraphs>141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Tahoma</vt:lpstr>
      <vt:lpstr>Office Theme</vt:lpstr>
      <vt:lpstr>GENETICS </vt:lpstr>
      <vt:lpstr>Genetics</vt:lpstr>
      <vt:lpstr>3 Principles of Heredity</vt:lpstr>
      <vt:lpstr>3 Principles of Heredity</vt:lpstr>
      <vt:lpstr>3 Principles of Heredity</vt:lpstr>
      <vt:lpstr>Important terms to KNOW when studying genetics:</vt:lpstr>
      <vt:lpstr>Remember….</vt:lpstr>
      <vt:lpstr>Nature vs. Nurture</vt:lpstr>
      <vt:lpstr>The SIX paths of inheritance</vt:lpstr>
      <vt:lpstr>Mendelian (Dominant / Recessive)</vt:lpstr>
      <vt:lpstr>Co-dominance</vt:lpstr>
      <vt:lpstr>Incomplete Dominance</vt:lpstr>
      <vt:lpstr>Multiple Alleles</vt:lpstr>
      <vt:lpstr>Sex Linkage</vt:lpstr>
      <vt:lpstr>Polygenic</vt:lpstr>
    </vt:vector>
  </TitlesOfParts>
  <Manager/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GENETICS </dc:title>
  <dc:subject/>
  <dc:creator>Schwippert, Kelly A.</dc:creator>
  <cp:keywords/>
  <dc:description/>
  <cp:lastModifiedBy>Schwippert, Kelly A.</cp:lastModifiedBy>
  <cp:revision>1</cp:revision>
  <dcterms:created xsi:type="dcterms:W3CDTF">2015-11-03T11:43:45Z</dcterms:created>
  <dcterms:modified xsi:type="dcterms:W3CDTF">2015-11-03T11:44:35Z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TC102862081033</vt:lpwstr>
  </property>
</Properties>
</file>