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62" r:id="rId5"/>
    <p:sldId id="263" r:id="rId6"/>
    <p:sldId id="259" r:id="rId7"/>
    <p:sldId id="260" r:id="rId8"/>
    <p:sldId id="266" r:id="rId9"/>
    <p:sldId id="265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1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D6ABF-DA88-4061-B67F-EB6C359303EB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FCB71-547C-4215-BCC8-10585CFA9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7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778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813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874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B7B0-593D-402B-86A7-3C5035335E37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ED2-39FD-48E5-9B01-B9DB7EF7B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1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B7B0-593D-402B-86A7-3C5035335E37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ED2-39FD-48E5-9B01-B9DB7EF7B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5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B7B0-593D-402B-86A7-3C5035335E37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ED2-39FD-48E5-9B01-B9DB7EF7B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6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B7B0-593D-402B-86A7-3C5035335E37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ED2-39FD-48E5-9B01-B9DB7EF7B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B7B0-593D-402B-86A7-3C5035335E37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ED2-39FD-48E5-9B01-B9DB7EF7B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B7B0-593D-402B-86A7-3C5035335E37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ED2-39FD-48E5-9B01-B9DB7EF7B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7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B7B0-593D-402B-86A7-3C5035335E37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ED2-39FD-48E5-9B01-B9DB7EF7B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7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B7B0-593D-402B-86A7-3C5035335E37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ED2-39FD-48E5-9B01-B9DB7EF7B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B7B0-593D-402B-86A7-3C5035335E37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ED2-39FD-48E5-9B01-B9DB7EF7B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9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B7B0-593D-402B-86A7-3C5035335E37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ED2-39FD-48E5-9B01-B9DB7EF7B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B7B0-593D-402B-86A7-3C5035335E37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EED2-39FD-48E5-9B01-B9DB7EF7B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8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B7B0-593D-402B-86A7-3C5035335E37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6EED2-39FD-48E5-9B01-B9DB7EF7B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Energy Transfer Booklet</a:t>
            </a:r>
          </a:p>
          <a:p>
            <a:r>
              <a:rPr lang="en-US" sz="3600">
                <a:solidFill>
                  <a:srgbClr val="FF0000"/>
                </a:solidFill>
              </a:rPr>
              <a:t> 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3682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3200" y="68580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Hawk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4368801" y="692020"/>
            <a:ext cx="2658188" cy="3136318"/>
            <a:chOff x="3276600" y="692020"/>
            <a:chExt cx="1993641" cy="3136318"/>
          </a:xfrm>
        </p:grpSpPr>
        <p:sp>
          <p:nvSpPr>
            <p:cNvPr id="4" name="TextBox 3"/>
            <p:cNvSpPr txBox="1"/>
            <p:nvPr/>
          </p:nvSpPr>
          <p:spPr>
            <a:xfrm>
              <a:off x="3276600" y="69202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Tertiary Consumer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6600" y="1568706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Secondary Consumer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6600" y="2590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Primary Consumer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9041" y="3459006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Producer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3200" y="1459468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Snake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00" y="2233136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Rabbit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081" y="3086564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Grass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8800" y="68580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Whale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7461" y="1377982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Seal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7461" y="2221468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Fish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7461" y="3021568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Algae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566" y="0"/>
            <a:ext cx="1223856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432800" y="1981200"/>
            <a:ext cx="325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Level 1 (producer)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26400" y="2895600"/>
            <a:ext cx="3860800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Because there is less energy available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3962400"/>
            <a:ext cx="325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sun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92800" y="4343400"/>
            <a:ext cx="325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Producer/Autotroph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54400" y="4752976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90%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67200" y="4724401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lost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56000" y="5029201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producer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04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P. 9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745735"/>
            <a:ext cx="5739788" cy="1608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4073" y="4272708"/>
            <a:ext cx="5739788" cy="1608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311" y="421051"/>
            <a:ext cx="9494072" cy="592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327" y="158082"/>
            <a:ext cx="43910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34699" y="3360145"/>
            <a:ext cx="5210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Shows the </a:t>
            </a:r>
            <a:r>
              <a:rPr lang="en-US" sz="2800" dirty="0" smtClean="0">
                <a:solidFill>
                  <a:srgbClr val="FF0000"/>
                </a:solidFill>
              </a:rPr>
              <a:t>NUMBER</a:t>
            </a:r>
            <a:r>
              <a:rPr lang="en-US" sz="2800" dirty="0" smtClean="0"/>
              <a:t> of organisms at each </a:t>
            </a:r>
            <a:r>
              <a:rPr lang="en-US" sz="2800" dirty="0" err="1" smtClean="0"/>
              <a:t>trophic</a:t>
            </a:r>
            <a:r>
              <a:rPr lang="en-US" sz="2800" dirty="0" smtClean="0"/>
              <a:t> level.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Always </a:t>
            </a:r>
            <a:r>
              <a:rPr lang="en-US" sz="2800" dirty="0" smtClean="0">
                <a:solidFill>
                  <a:srgbClr val="FF0000"/>
                </a:solidFill>
              </a:rPr>
              <a:t>GREATER</a:t>
            </a:r>
            <a:r>
              <a:rPr lang="en-US" sz="2800" dirty="0" smtClean="0"/>
              <a:t> numbers at the </a:t>
            </a:r>
            <a:r>
              <a:rPr lang="en-US" sz="2800" dirty="0" smtClean="0">
                <a:solidFill>
                  <a:srgbClr val="FF0000"/>
                </a:solidFill>
              </a:rPr>
              <a:t>BOTTOM (PRODUCERS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22532" name="Diagram 6"/>
          <p:cNvPicPr>
            <a:picLocks noChangeArrowheads="1"/>
          </p:cNvPicPr>
          <p:nvPr/>
        </p:nvPicPr>
        <p:blipFill>
          <a:blip r:embed="rId3" cstate="print"/>
          <a:srcRect b="23520"/>
          <a:stretch>
            <a:fillRect/>
          </a:stretch>
        </p:blipFill>
        <p:spPr bwMode="auto">
          <a:xfrm>
            <a:off x="7236953" y="566432"/>
            <a:ext cx="3063817" cy="2055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4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P. 10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3554" name="Diagram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97" y="1162375"/>
            <a:ext cx="3237123" cy="2098617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5075" y="155805"/>
            <a:ext cx="9756354" cy="549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pic>
        <p:nvPicPr>
          <p:cNvPr id="5" name="Diagram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2848" y="1171554"/>
            <a:ext cx="3237123" cy="2098617"/>
          </a:xfrm>
          <a:prstGeom prst="rect">
            <a:avLst/>
          </a:prstGeom>
          <a:noFill/>
        </p:spPr>
      </p:pic>
      <p:pic>
        <p:nvPicPr>
          <p:cNvPr id="6" name="Diagram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5701" y="1171555"/>
            <a:ext cx="3237123" cy="20986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2198" y="3316077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Pyramid of Energy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1519" y="3325257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Pyramid of Biomass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68439" y="3314241"/>
            <a:ext cx="265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Pyramid of Numbers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33889" y="2842352"/>
            <a:ext cx="198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1000kJ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3041" y="2807466"/>
            <a:ext cx="21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3000 kg of daffodils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63238" y="2309871"/>
            <a:ext cx="21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____kg rabbits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73264" y="1812275"/>
            <a:ext cx="21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____kg snakes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02921" y="1272449"/>
            <a:ext cx="21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____kg hawks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852052" y="2814811"/>
            <a:ext cx="21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____daffodils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17306" y="2341085"/>
            <a:ext cx="21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____rabbits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863069" y="1779225"/>
            <a:ext cx="21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____snakes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158683" y="1292647"/>
            <a:ext cx="21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____hawks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Amoeba Sisters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109" y="2112886"/>
            <a:ext cx="10096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269"/>
            <a:ext cx="139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p. 104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84" y="207542"/>
            <a:ext cx="11551276" cy="384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95" y="160088"/>
            <a:ext cx="5064206" cy="64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837" y="210411"/>
            <a:ext cx="5195486" cy="65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257" y="1420869"/>
            <a:ext cx="10892468" cy="428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269"/>
            <a:ext cx="139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p. 105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825" y="0"/>
            <a:ext cx="9782175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2305" cy="136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vs. Abiotic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BIOTIC =</a:t>
            </a:r>
          </a:p>
          <a:p>
            <a:endParaRPr lang="en-US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ABIOTIC = 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690688"/>
            <a:ext cx="420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living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4450" y="3117851"/>
            <a:ext cx="420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nonliving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/>
          <a:stretch>
            <a:fillRect/>
          </a:stretch>
        </p:blipFill>
        <p:spPr bwMode="auto">
          <a:xfrm>
            <a:off x="6224597" y="233224"/>
            <a:ext cx="5818178" cy="34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139247"/>
              </p:ext>
            </p:extLst>
          </p:nvPr>
        </p:nvGraphicFramePr>
        <p:xfrm>
          <a:off x="6224597" y="3825737"/>
          <a:ext cx="5818178" cy="2863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1049"/>
                <a:gridCol w="2987129"/>
              </a:tblGrid>
              <a:tr h="3614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Biotic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Abiotic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228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228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03452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0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Read back through the text and use the vocabulary chart to answer questions </a:t>
            </a:r>
            <a:r>
              <a:rPr lang="en-US" sz="3600" smtClean="0"/>
              <a:t>1-15 </a:t>
            </a:r>
            <a:endParaRPr lang="en-US" sz="3600" i="1" dirty="0"/>
          </a:p>
        </p:txBody>
      </p:sp>
      <p:pic>
        <p:nvPicPr>
          <p:cNvPr id="4" name="Picture 2" descr="food_ch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2976562"/>
            <a:ext cx="6129337" cy="368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269"/>
            <a:ext cx="139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p. 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 Booklet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 back and read/answer all the questions in the booklet.</a:t>
            </a:r>
          </a:p>
          <a:p>
            <a:r>
              <a:rPr lang="en-US" sz="3600" dirty="0" smtClean="0"/>
              <a:t>Complete </a:t>
            </a:r>
            <a:r>
              <a:rPr lang="en-US" sz="3600" dirty="0" smtClean="0">
                <a:solidFill>
                  <a:srgbClr val="FF0000"/>
                </a:solidFill>
              </a:rPr>
              <a:t>ALL PAGES = TEST GRADE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Due on Tuesday Jan. </a:t>
            </a:r>
            <a:r>
              <a:rPr lang="en-US" sz="3600" smtClean="0">
                <a:solidFill>
                  <a:srgbClr val="00B050"/>
                </a:solidFill>
              </a:rPr>
              <a:t>5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out your Ecology Booklets</a:t>
            </a:r>
          </a:p>
          <a:p>
            <a:r>
              <a:rPr lang="en-US" dirty="0" smtClean="0"/>
              <a:t>Remember – the whole thing is </a:t>
            </a:r>
            <a:r>
              <a:rPr lang="en-US" dirty="0" smtClean="0">
                <a:solidFill>
                  <a:srgbClr val="FF0000"/>
                </a:solidFill>
              </a:rPr>
              <a:t>DUE TOMORROW </a:t>
            </a:r>
            <a:r>
              <a:rPr lang="en-US" dirty="0" smtClean="0"/>
              <a:t>for a TEST GRADE.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om211projects.weebly.com/uploads/1/2/2/1/12211060/2121818_or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809" cy="68448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674087" y="0"/>
            <a:ext cx="25179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REVIEW!</a:t>
            </a:r>
          </a:p>
          <a:p>
            <a:endParaRPr lang="en-US" sz="2400" dirty="0" smtClean="0"/>
          </a:p>
          <a:p>
            <a:r>
              <a:rPr lang="en-US" sz="2400" dirty="0" smtClean="0"/>
              <a:t>Refer to the picture to answer ALL 20 questions.</a:t>
            </a:r>
          </a:p>
          <a:p>
            <a:endParaRPr lang="en-US" sz="2400" dirty="0" smtClean="0"/>
          </a:p>
          <a:p>
            <a:r>
              <a:rPr lang="en-US" sz="2400" dirty="0" smtClean="0"/>
              <a:t>Use your </a:t>
            </a:r>
            <a:r>
              <a:rPr lang="en-US" sz="2400" dirty="0" smtClean="0">
                <a:solidFill>
                  <a:srgbClr val="FF0000"/>
                </a:solidFill>
              </a:rPr>
              <a:t>Ecology Booklets</a:t>
            </a:r>
            <a:r>
              <a:rPr lang="en-US" sz="2400" dirty="0" smtClean="0"/>
              <a:t> to help with the vocabulary.</a:t>
            </a:r>
          </a:p>
          <a:p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#20</a:t>
            </a:r>
            <a:r>
              <a:rPr lang="en-US" sz="2400" dirty="0" smtClean="0"/>
              <a:t>, you do not need to draw pictures. Create your food web using words only.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860" y="152400"/>
            <a:ext cx="543814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7030A0"/>
                </a:solidFill>
              </a:rPr>
              <a:t>Levels of Organization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123" name="Picture 3" descr="imag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50" y="152400"/>
            <a:ext cx="5794010" cy="643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73180" y="1447800"/>
            <a:ext cx="3657600" cy="3354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INDIVIDUAL/ ORGANISM</a:t>
            </a:r>
            <a:r>
              <a:rPr lang="en-US" sz="3600" dirty="0">
                <a:solidFill>
                  <a:srgbClr val="002060"/>
                </a:solidFill>
              </a:rPr>
              <a:t>:  </a:t>
            </a:r>
          </a:p>
          <a:p>
            <a:r>
              <a:rPr lang="en-US" sz="2800" dirty="0"/>
              <a:t>a single living thing</a:t>
            </a:r>
          </a:p>
          <a:p>
            <a:endParaRPr lang="en-US" sz="2800" dirty="0"/>
          </a:p>
          <a:p>
            <a:r>
              <a:rPr lang="en-US" sz="2800" dirty="0"/>
              <a:t>Ex) a cat, a Paramecium, a bacterium, a tree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5000" y="381001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will start at the smallest level and work our way up!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65095" y="1447800"/>
            <a:ext cx="3733800" cy="4186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POPULATION</a:t>
            </a:r>
            <a:r>
              <a:rPr lang="en-US" dirty="0">
                <a:solidFill>
                  <a:srgbClr val="002060"/>
                </a:solidFill>
              </a:rPr>
              <a:t>: </a:t>
            </a:r>
          </a:p>
          <a:p>
            <a:endParaRPr lang="en-US" dirty="0"/>
          </a:p>
          <a:p>
            <a:r>
              <a:rPr lang="en-US" sz="3200" dirty="0"/>
              <a:t>A group of individuals of the same kind (all one species)</a:t>
            </a:r>
          </a:p>
          <a:p>
            <a:endParaRPr lang="en-US" sz="3200" dirty="0"/>
          </a:p>
          <a:p>
            <a:r>
              <a:rPr lang="en-US" sz="2800" dirty="0"/>
              <a:t>Ex) a colony of ants, a grove of pine trees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5095" y="1380083"/>
            <a:ext cx="3505200" cy="45550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COMMUNITY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endParaRPr lang="en-US" dirty="0"/>
          </a:p>
          <a:p>
            <a:r>
              <a:rPr lang="en-US" sz="3200" dirty="0"/>
              <a:t>A group of different populations living in the same area</a:t>
            </a:r>
          </a:p>
          <a:p>
            <a:endParaRPr lang="en-US" sz="3200" dirty="0"/>
          </a:p>
          <a:p>
            <a:r>
              <a:rPr lang="en-US" sz="2800" dirty="0"/>
              <a:t>Ex) a forest, a </a:t>
            </a:r>
            <a:r>
              <a:rPr lang="en-US" sz="2800" dirty="0" smtClean="0"/>
              <a:t>meadow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77930" y="1524982"/>
            <a:ext cx="3886200" cy="40318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ECOSYSTEM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endParaRPr lang="en-US" dirty="0"/>
          </a:p>
          <a:p>
            <a:r>
              <a:rPr lang="en-US" sz="2800" dirty="0"/>
              <a:t>A group of different communities (organisms) living together in an area </a:t>
            </a:r>
            <a:r>
              <a:rPr lang="en-US" sz="2800" b="1" i="1" dirty="0"/>
              <a:t>with </a:t>
            </a:r>
            <a:r>
              <a:rPr lang="en-US" sz="2800" dirty="0"/>
              <a:t>their nonliving environment</a:t>
            </a:r>
          </a:p>
          <a:p>
            <a:endParaRPr lang="en-US" dirty="0"/>
          </a:p>
          <a:p>
            <a:r>
              <a:rPr lang="en-US" sz="2400" dirty="0"/>
              <a:t>Ex) a desert, a tropical rainforest, a tundra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33210" y="1508979"/>
            <a:ext cx="4339590" cy="45858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BIOSPHERE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endParaRPr lang="en-US" dirty="0"/>
          </a:p>
          <a:p>
            <a:r>
              <a:rPr lang="en-US" sz="2800" dirty="0"/>
              <a:t>The entire planet (land, water, atmosphere) where all the living things are</a:t>
            </a:r>
          </a:p>
          <a:p>
            <a:endParaRPr lang="en-US" dirty="0"/>
          </a:p>
          <a:p>
            <a:r>
              <a:rPr lang="en-US" sz="2800" dirty="0"/>
              <a:t>Ex) </a:t>
            </a:r>
            <a:r>
              <a:rPr lang="en-US" sz="2800" dirty="0" smtClean="0"/>
              <a:t>Earth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33400" y="1295400"/>
            <a:ext cx="0" cy="4480560"/>
          </a:xfrm>
          <a:prstGeom prst="straightConnector1">
            <a:avLst/>
          </a:prstGeom>
          <a:ln w="539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1435" y="842448"/>
            <a:ext cx="58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BIG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" y="5775960"/>
            <a:ext cx="8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SMALL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920" y="0"/>
            <a:ext cx="89935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3200" y="330200"/>
            <a:ext cx="139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p. 102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986" y="627960"/>
            <a:ext cx="8567131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4786" y="-1"/>
            <a:ext cx="8543575" cy="62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3200" y="330200"/>
            <a:ext cx="139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p. 103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How is Matter and Energy Cycled within an Ecosystem?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2499"/>
            <a:ext cx="10515600" cy="3954463"/>
          </a:xfrm>
        </p:spPr>
        <p:txBody>
          <a:bodyPr/>
          <a:lstStyle/>
          <a:p>
            <a:r>
              <a:rPr lang="en-US" dirty="0" smtClean="0"/>
              <a:t>Read and highlight the key vocabulary words</a:t>
            </a:r>
            <a:endParaRPr lang="en-US" dirty="0"/>
          </a:p>
        </p:txBody>
      </p:sp>
      <p:pic>
        <p:nvPicPr>
          <p:cNvPr id="2050" name="Picture 2" descr="food_ch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2976562"/>
            <a:ext cx="6129337" cy="368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1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202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05200" y="1143000"/>
            <a:ext cx="7162800" cy="584578"/>
            <a:chOff x="1981200" y="1143000"/>
            <a:chExt cx="7162800" cy="584775"/>
          </a:xfrm>
        </p:grpSpPr>
        <p:sp>
          <p:nvSpPr>
            <p:cNvPr id="8224" name="TextBox 5"/>
            <p:cNvSpPr txBox="1">
              <a:spLocks noChangeArrowheads="1"/>
            </p:cNvSpPr>
            <p:nvPr/>
          </p:nvSpPr>
          <p:spPr bwMode="auto">
            <a:xfrm>
              <a:off x="1981200" y="1219200"/>
              <a:ext cx="152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Autotroph</a:t>
              </a:r>
            </a:p>
          </p:txBody>
        </p:sp>
        <p:sp>
          <p:nvSpPr>
            <p:cNvPr id="8225" name="TextBox 6"/>
            <p:cNvSpPr txBox="1">
              <a:spLocks noChangeArrowheads="1"/>
            </p:cNvSpPr>
            <p:nvPr/>
          </p:nvSpPr>
          <p:spPr bwMode="auto">
            <a:xfrm>
              <a:off x="4114800" y="1143000"/>
              <a:ext cx="3429000" cy="369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Organism that makes its own food</a:t>
              </a:r>
            </a:p>
          </p:txBody>
        </p:sp>
        <p:sp>
          <p:nvSpPr>
            <p:cNvPr id="8226" name="TextBox 7"/>
            <p:cNvSpPr txBox="1">
              <a:spLocks noChangeArrowheads="1"/>
            </p:cNvSpPr>
            <p:nvPr/>
          </p:nvSpPr>
          <p:spPr bwMode="auto">
            <a:xfrm>
              <a:off x="7772400" y="1143000"/>
              <a:ext cx="1371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Grass, tree, algae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429000" y="1752601"/>
            <a:ext cx="7239000" cy="646113"/>
            <a:chOff x="2286000" y="1143000"/>
            <a:chExt cx="7239000" cy="646331"/>
          </a:xfrm>
        </p:grpSpPr>
        <p:sp>
          <p:nvSpPr>
            <p:cNvPr id="8221" name="TextBox 11"/>
            <p:cNvSpPr txBox="1">
              <a:spLocks noChangeArrowheads="1"/>
            </p:cNvSpPr>
            <p:nvPr/>
          </p:nvSpPr>
          <p:spPr bwMode="auto">
            <a:xfrm>
              <a:off x="2286000" y="1219200"/>
              <a:ext cx="152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Heterotroph</a:t>
              </a:r>
            </a:p>
          </p:txBody>
        </p:sp>
        <p:sp>
          <p:nvSpPr>
            <p:cNvPr id="8222" name="TextBox 12"/>
            <p:cNvSpPr txBox="1">
              <a:spLocks noChangeArrowheads="1"/>
            </p:cNvSpPr>
            <p:nvPr/>
          </p:nvSpPr>
          <p:spPr bwMode="auto">
            <a:xfrm>
              <a:off x="4495800" y="1143000"/>
              <a:ext cx="3048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Organism that consumes its food (eats others)</a:t>
              </a:r>
            </a:p>
          </p:txBody>
        </p:sp>
        <p:sp>
          <p:nvSpPr>
            <p:cNvPr id="8223" name="TextBox 13"/>
            <p:cNvSpPr txBox="1">
              <a:spLocks noChangeArrowheads="1"/>
            </p:cNvSpPr>
            <p:nvPr/>
          </p:nvSpPr>
          <p:spPr bwMode="auto">
            <a:xfrm>
              <a:off x="8153400" y="1143000"/>
              <a:ext cx="1371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Mushroom, rabbit, human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200400" y="2362201"/>
            <a:ext cx="7467600" cy="523220"/>
            <a:chOff x="1676400" y="1066800"/>
            <a:chExt cx="7467600" cy="523557"/>
          </a:xfrm>
        </p:grpSpPr>
        <p:sp>
          <p:nvSpPr>
            <p:cNvPr id="8218" name="TextBox 15"/>
            <p:cNvSpPr txBox="1">
              <a:spLocks noChangeArrowheads="1"/>
            </p:cNvSpPr>
            <p:nvPr/>
          </p:nvSpPr>
          <p:spPr bwMode="auto">
            <a:xfrm>
              <a:off x="1676400" y="1219200"/>
              <a:ext cx="1828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Feeding Level</a:t>
              </a:r>
            </a:p>
          </p:txBody>
        </p:sp>
        <p:sp>
          <p:nvSpPr>
            <p:cNvPr id="8219" name="TextBox 16"/>
            <p:cNvSpPr txBox="1">
              <a:spLocks noChangeArrowheads="1"/>
            </p:cNvSpPr>
            <p:nvPr/>
          </p:nvSpPr>
          <p:spPr bwMode="auto">
            <a:xfrm>
              <a:off x="4114800" y="1143000"/>
              <a:ext cx="3429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Level in a food chain</a:t>
              </a:r>
            </a:p>
          </p:txBody>
        </p:sp>
        <p:sp>
          <p:nvSpPr>
            <p:cNvPr id="8220" name="TextBox 17"/>
            <p:cNvSpPr txBox="1">
              <a:spLocks noChangeArrowheads="1"/>
            </p:cNvSpPr>
            <p:nvPr/>
          </p:nvSpPr>
          <p:spPr bwMode="auto">
            <a:xfrm>
              <a:off x="7620000" y="1066800"/>
              <a:ext cx="1524000" cy="523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Producer, primary consumer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562600" y="3124200"/>
            <a:ext cx="5105400" cy="381000"/>
            <a:chOff x="4038600" y="3124200"/>
            <a:chExt cx="5105400" cy="381000"/>
          </a:xfrm>
        </p:grpSpPr>
        <p:sp>
          <p:nvSpPr>
            <p:cNvPr id="8216" name="TextBox 18"/>
            <p:cNvSpPr txBox="1">
              <a:spLocks noChangeArrowheads="1"/>
            </p:cNvSpPr>
            <p:nvPr/>
          </p:nvSpPr>
          <p:spPr bwMode="auto">
            <a:xfrm>
              <a:off x="4038600" y="3124200"/>
              <a:ext cx="3505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Eats only plants (plant-eater)</a:t>
              </a:r>
            </a:p>
          </p:txBody>
        </p:sp>
        <p:sp>
          <p:nvSpPr>
            <p:cNvPr id="8217" name="TextBox 19"/>
            <p:cNvSpPr txBox="1">
              <a:spLocks noChangeArrowheads="1"/>
            </p:cNvSpPr>
            <p:nvPr/>
          </p:nvSpPr>
          <p:spPr bwMode="auto">
            <a:xfrm>
              <a:off x="7696200" y="3124200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Deer, rabbit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352800" y="3657601"/>
            <a:ext cx="7315200" cy="646113"/>
            <a:chOff x="1828800" y="1143000"/>
            <a:chExt cx="7315200" cy="646331"/>
          </a:xfrm>
        </p:grpSpPr>
        <p:sp>
          <p:nvSpPr>
            <p:cNvPr id="8213" name="TextBox 22"/>
            <p:cNvSpPr txBox="1">
              <a:spLocks noChangeArrowheads="1"/>
            </p:cNvSpPr>
            <p:nvPr/>
          </p:nvSpPr>
          <p:spPr bwMode="auto">
            <a:xfrm>
              <a:off x="1828800" y="1143000"/>
              <a:ext cx="1524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Secondary Consumer</a:t>
              </a:r>
            </a:p>
          </p:txBody>
        </p:sp>
        <p:sp>
          <p:nvSpPr>
            <p:cNvPr id="8214" name="TextBox 23"/>
            <p:cNvSpPr txBox="1">
              <a:spLocks noChangeArrowheads="1"/>
            </p:cNvSpPr>
            <p:nvPr/>
          </p:nvSpPr>
          <p:spPr bwMode="auto">
            <a:xfrm>
              <a:off x="4114800" y="1143000"/>
              <a:ext cx="3429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Eats only meat / flesh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(meat-eater)</a:t>
              </a:r>
            </a:p>
          </p:txBody>
        </p:sp>
        <p:sp>
          <p:nvSpPr>
            <p:cNvPr id="8215" name="TextBox 24"/>
            <p:cNvSpPr txBox="1">
              <a:spLocks noChangeArrowheads="1"/>
            </p:cNvSpPr>
            <p:nvPr/>
          </p:nvSpPr>
          <p:spPr bwMode="auto">
            <a:xfrm>
              <a:off x="7772400" y="1143000"/>
              <a:ext cx="1371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Lion, tiger, shark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3352800" y="4267201"/>
            <a:ext cx="7315200" cy="646113"/>
            <a:chOff x="1981200" y="1143000"/>
            <a:chExt cx="7315200" cy="646331"/>
          </a:xfrm>
        </p:grpSpPr>
        <p:sp>
          <p:nvSpPr>
            <p:cNvPr id="8210" name="TextBox 26"/>
            <p:cNvSpPr txBox="1">
              <a:spLocks noChangeArrowheads="1"/>
            </p:cNvSpPr>
            <p:nvPr/>
          </p:nvSpPr>
          <p:spPr bwMode="auto">
            <a:xfrm>
              <a:off x="1981200" y="1143000"/>
              <a:ext cx="1524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Tertiary Consumer</a:t>
              </a:r>
            </a:p>
          </p:txBody>
        </p:sp>
        <p:sp>
          <p:nvSpPr>
            <p:cNvPr id="8211" name="TextBox 27"/>
            <p:cNvSpPr txBox="1">
              <a:spLocks noChangeArrowheads="1"/>
            </p:cNvSpPr>
            <p:nvPr/>
          </p:nvSpPr>
          <p:spPr bwMode="auto">
            <a:xfrm>
              <a:off x="4114800" y="1143000"/>
              <a:ext cx="3429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Eats both plants and meat, high level consumer</a:t>
              </a:r>
            </a:p>
          </p:txBody>
        </p:sp>
        <p:sp>
          <p:nvSpPr>
            <p:cNvPr id="8212" name="TextBox 28"/>
            <p:cNvSpPr txBox="1">
              <a:spLocks noChangeArrowheads="1"/>
            </p:cNvSpPr>
            <p:nvPr/>
          </p:nvSpPr>
          <p:spPr bwMode="auto">
            <a:xfrm>
              <a:off x="7772400" y="1143000"/>
              <a:ext cx="152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Human,  monkey, bear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562600" y="4876800"/>
            <a:ext cx="5105400" cy="660400"/>
            <a:chOff x="4038600" y="4876800"/>
            <a:chExt cx="5105400" cy="660975"/>
          </a:xfrm>
        </p:grpSpPr>
        <p:sp>
          <p:nvSpPr>
            <p:cNvPr id="8208" name="TextBox 29"/>
            <p:cNvSpPr txBox="1">
              <a:spLocks noChangeArrowheads="1"/>
            </p:cNvSpPr>
            <p:nvPr/>
          </p:nvSpPr>
          <p:spPr bwMode="auto">
            <a:xfrm>
              <a:off x="4038600" y="4876800"/>
              <a:ext cx="3505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Breaks down and recycles dead matter</a:t>
              </a:r>
            </a:p>
          </p:txBody>
        </p:sp>
        <p:sp>
          <p:nvSpPr>
            <p:cNvPr id="8209" name="TextBox 30"/>
            <p:cNvSpPr txBox="1">
              <a:spLocks noChangeArrowheads="1"/>
            </p:cNvSpPr>
            <p:nvPr/>
          </p:nvSpPr>
          <p:spPr bwMode="auto">
            <a:xfrm>
              <a:off x="7620000" y="4953000"/>
              <a:ext cx="152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fungi, bacteria, worms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5562600" y="5486401"/>
            <a:ext cx="5105400" cy="646113"/>
            <a:chOff x="4038600" y="4876800"/>
            <a:chExt cx="5105400" cy="646331"/>
          </a:xfrm>
        </p:grpSpPr>
        <p:sp>
          <p:nvSpPr>
            <p:cNvPr id="8206" name="TextBox 33"/>
            <p:cNvSpPr txBox="1">
              <a:spLocks noChangeArrowheads="1"/>
            </p:cNvSpPr>
            <p:nvPr/>
          </p:nvSpPr>
          <p:spPr bwMode="auto">
            <a:xfrm>
              <a:off x="4038600" y="4876800"/>
              <a:ext cx="3505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The pathway food energy takes through an ecosystem</a:t>
              </a:r>
            </a:p>
          </p:txBody>
        </p:sp>
        <p:sp>
          <p:nvSpPr>
            <p:cNvPr id="8207" name="TextBox 34"/>
            <p:cNvSpPr txBox="1">
              <a:spLocks noChangeArrowheads="1"/>
            </p:cNvSpPr>
            <p:nvPr/>
          </p:nvSpPr>
          <p:spPr bwMode="auto">
            <a:xfrm>
              <a:off x="7620000" y="4953000"/>
              <a:ext cx="1524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N/A see below</a:t>
              </a: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5562600" y="6197600"/>
            <a:ext cx="5105400" cy="414338"/>
            <a:chOff x="4038600" y="4876800"/>
            <a:chExt cx="5105400" cy="414754"/>
          </a:xfrm>
        </p:grpSpPr>
        <p:sp>
          <p:nvSpPr>
            <p:cNvPr id="8204" name="TextBox 36"/>
            <p:cNvSpPr txBox="1">
              <a:spLocks noChangeArrowheads="1"/>
            </p:cNvSpPr>
            <p:nvPr/>
          </p:nvSpPr>
          <p:spPr bwMode="auto">
            <a:xfrm>
              <a:off x="4038600" y="4876800"/>
              <a:ext cx="3505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Group of connected food chains</a:t>
              </a:r>
            </a:p>
          </p:txBody>
        </p:sp>
        <p:sp>
          <p:nvSpPr>
            <p:cNvPr id="8205" name="TextBox 37"/>
            <p:cNvSpPr txBox="1">
              <a:spLocks noChangeArrowheads="1"/>
            </p:cNvSpPr>
            <p:nvPr/>
          </p:nvSpPr>
          <p:spPr bwMode="auto">
            <a:xfrm>
              <a:off x="7620000" y="4953000"/>
              <a:ext cx="1524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N/A see notes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59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518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Food Chain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021johnson%20grass%20whole%20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05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two-striped%20grasshopper"/>
          <p:cNvPicPr>
            <a:picLocks noChangeAspect="1" noChangeArrowheads="1"/>
          </p:cNvPicPr>
          <p:nvPr/>
        </p:nvPicPr>
        <p:blipFill>
          <a:blip r:embed="rId3" cstate="print"/>
          <a:srcRect l="4683" t="19501" r="4683" b="6000"/>
          <a:stretch>
            <a:fillRect/>
          </a:stretch>
        </p:blipFill>
        <p:spPr bwMode="auto">
          <a:xfrm>
            <a:off x="2844800" y="3886200"/>
            <a:ext cx="2946400" cy="142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ommon-toad-226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401" y="2667000"/>
            <a:ext cx="29045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IMG_1728_Coopers_Hawk"/>
          <p:cNvPicPr>
            <a:picLocks noChangeAspect="1" noChangeArrowheads="1"/>
          </p:cNvPicPr>
          <p:nvPr/>
        </p:nvPicPr>
        <p:blipFill>
          <a:blip r:embed="rId5" cstate="print"/>
          <a:srcRect l="9000" t="7500" r="11250"/>
          <a:stretch>
            <a:fillRect/>
          </a:stretch>
        </p:blipFill>
        <p:spPr bwMode="auto">
          <a:xfrm>
            <a:off x="9042401" y="1295400"/>
            <a:ext cx="268984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9854917">
            <a:off x="1855255" y="5352262"/>
            <a:ext cx="1930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854917">
            <a:off x="5614455" y="4133065"/>
            <a:ext cx="1930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854917">
            <a:off x="8357655" y="3142462"/>
            <a:ext cx="1930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4419600"/>
            <a:ext cx="223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Producer</a:t>
            </a:r>
          </a:p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Autotroph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2590801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Primary Consumer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(Herbivore)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Heterotroph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9200" y="1371601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Secondary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Consumer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(Carnivore)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Heterotroph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1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Tertiary (3</a:t>
            </a:r>
            <a:r>
              <a:rPr lang="en-US" sz="2000" baseline="30000" dirty="0" smtClean="0">
                <a:solidFill>
                  <a:srgbClr val="FFFF00"/>
                </a:solidFill>
              </a:rPr>
              <a:t>rd</a:t>
            </a:r>
            <a:r>
              <a:rPr lang="en-US" sz="2000" dirty="0" smtClean="0">
                <a:solidFill>
                  <a:srgbClr val="FFFF00"/>
                </a:solidFill>
              </a:rPr>
              <a:t> Level) Consumer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(Omnivore)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Heterotroph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7200" y="4724401"/>
            <a:ext cx="45720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Arrows always point UP to the next highest </a:t>
            </a:r>
            <a:r>
              <a:rPr lang="en-US" sz="2800" dirty="0" err="1" smtClean="0">
                <a:solidFill>
                  <a:srgbClr val="FFFF00"/>
                </a:solidFill>
              </a:rPr>
              <a:t>trophic</a:t>
            </a:r>
            <a:r>
              <a:rPr lang="en-US" sz="2800" dirty="0" smtClean="0">
                <a:solidFill>
                  <a:srgbClr val="FFFF00"/>
                </a:solidFill>
              </a:rPr>
              <a:t> level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400" y="6488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Grass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56000" y="495300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Grasshopper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94400" y="2667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042400" y="129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Hawk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295401"/>
            <a:ext cx="45720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Arrows show ENERGY TRANSFERS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Food Chain/Web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Food Chain/Web</a:t>
            </a:r>
            <a:r>
              <a:rPr lang="en-US" dirty="0">
                <a:solidFill>
                  <a:schemeClr val="bg1"/>
                </a:solidFill>
              </a:rPr>
              <a:t>: Shows who eats whom!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The arrow points </a:t>
            </a:r>
            <a:r>
              <a:rPr lang="en-US" dirty="0" smtClean="0">
                <a:solidFill>
                  <a:srgbClr val="FFFF00"/>
                </a:solidFill>
              </a:rPr>
              <a:t>TOWARD</a:t>
            </a:r>
            <a:r>
              <a:rPr lang="en-US" dirty="0" smtClean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chemeClr val="bg1"/>
                </a:solidFill>
              </a:rPr>
              <a:t>organism that does the eating!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Each level= </a:t>
            </a:r>
            <a:r>
              <a:rPr lang="en-US" dirty="0" smtClean="0">
                <a:solidFill>
                  <a:srgbClr val="FFFF00"/>
                </a:solidFill>
              </a:rPr>
              <a:t>TROPHIC</a:t>
            </a:r>
            <a:r>
              <a:rPr lang="en-US" dirty="0" smtClean="0">
                <a:solidFill>
                  <a:schemeClr val="bg1"/>
                </a:solidFill>
              </a:rPr>
              <a:t> level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Arrows show </a:t>
            </a:r>
            <a:r>
              <a:rPr lang="en-US" dirty="0" smtClean="0">
                <a:solidFill>
                  <a:srgbClr val="FFFF00"/>
                </a:solidFill>
              </a:rPr>
              <a:t>ENERGY</a:t>
            </a:r>
            <a:r>
              <a:rPr lang="en-US" dirty="0" smtClean="0">
                <a:solidFill>
                  <a:schemeClr val="bg1"/>
                </a:solidFill>
              </a:rPr>
              <a:t> flow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269"/>
            <a:ext cx="139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p. 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574</Words>
  <Application>Microsoft Office PowerPoint</Application>
  <PresentationFormat>Widescreen</PresentationFormat>
  <Paragraphs>160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Times New Roman</vt:lpstr>
      <vt:lpstr>Office Theme</vt:lpstr>
      <vt:lpstr>Ecology</vt:lpstr>
      <vt:lpstr>Biotic vs. Abiotic</vt:lpstr>
      <vt:lpstr>Levels of Organization</vt:lpstr>
      <vt:lpstr>PowerPoint Presentation</vt:lpstr>
      <vt:lpstr>PowerPoint Presentation</vt:lpstr>
      <vt:lpstr>How is Matter and Energy Cycled within an Ecosystem?</vt:lpstr>
      <vt:lpstr>PowerPoint Presentation</vt:lpstr>
      <vt:lpstr>Food Chain</vt:lpstr>
      <vt:lpstr>Food Chain/Web</vt:lpstr>
      <vt:lpstr>PowerPoint Presentation</vt:lpstr>
      <vt:lpstr>PowerPoint Presentation</vt:lpstr>
      <vt:lpstr>PowerPoint Presentation</vt:lpstr>
      <vt:lpstr>PowerPoint Presentation</vt:lpstr>
      <vt:lpstr>Let’s Practice</vt:lpstr>
      <vt:lpstr>Amoeba Sisters</vt:lpstr>
      <vt:lpstr>PowerPoint Presentation</vt:lpstr>
      <vt:lpstr>PowerPoint Presentation</vt:lpstr>
      <vt:lpstr>PowerPoint Presentation</vt:lpstr>
      <vt:lpstr>PowerPoint Presentation</vt:lpstr>
      <vt:lpstr>Food Chain Questions</vt:lpstr>
      <vt:lpstr>Ecology Booklet</vt:lpstr>
      <vt:lpstr>Welcome Back!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Mathis, Lindsay A.</dc:creator>
  <cp:lastModifiedBy>Schwippert, Kelly A.</cp:lastModifiedBy>
  <cp:revision>14</cp:revision>
  <dcterms:created xsi:type="dcterms:W3CDTF">2015-12-17T11:16:21Z</dcterms:created>
  <dcterms:modified xsi:type="dcterms:W3CDTF">2017-01-04T11:54:21Z</dcterms:modified>
</cp:coreProperties>
</file>