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76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1379-DCCF-4A4E-9FE9-3FCAA84EA23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009-CC7C-4D60-A2D2-7FAF568F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403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98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7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5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3239-41E6-405A-84B8-2B48BEE343EC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6106-E9E4-4ACD-9F7A-28337272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oVavgmveyY&amp;list=PLwL0Myd7Dk1F0iQPGrjehze3eDpco1eVz&amp;index=4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Wknf1gzKo&amp;index=2&amp;t=3s&amp;list=PLwL0Myd7Dk1F0iQPGrjehze3eDpco1eV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7240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FOOD CHAIN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584359"/>
            <a:ext cx="5183188" cy="82391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FOOD WEB</a:t>
            </a:r>
          </a:p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408271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Complex, interconnected network of different </a:t>
            </a:r>
            <a:r>
              <a:rPr lang="en-US" dirty="0" smtClean="0">
                <a:solidFill>
                  <a:srgbClr val="00B050"/>
                </a:solidFill>
              </a:rPr>
              <a:t>food chains </a:t>
            </a:r>
            <a:r>
              <a:rPr lang="en-US" dirty="0" smtClean="0"/>
              <a:t>within </a:t>
            </a:r>
            <a:r>
              <a:rPr lang="en-US" dirty="0"/>
              <a:t>an ecosystem</a:t>
            </a:r>
          </a:p>
          <a:p>
            <a:r>
              <a:rPr lang="en-US" dirty="0"/>
              <a:t>Shows </a:t>
            </a:r>
            <a:r>
              <a:rPr lang="en-US" b="1" u="sng" dirty="0"/>
              <a:t>many</a:t>
            </a:r>
            <a:r>
              <a:rPr lang="en-US" dirty="0"/>
              <a:t> different pathways of energy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03788" y="1408271"/>
            <a:ext cx="5183188" cy="5322412"/>
            <a:chOff x="1103788" y="1408271"/>
            <a:chExt cx="5183188" cy="5322412"/>
          </a:xfrm>
        </p:grpSpPr>
        <p:sp>
          <p:nvSpPr>
            <p:cNvPr id="11" name="Content Placeholder 7"/>
            <p:cNvSpPr txBox="1">
              <a:spLocks/>
            </p:cNvSpPr>
            <p:nvPr/>
          </p:nvSpPr>
          <p:spPr>
            <a:xfrm>
              <a:off x="1103788" y="1408271"/>
              <a:ext cx="5183188" cy="36845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Single 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linear pathway showing the transfer of </a:t>
              </a:r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ENERGY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from one </a:t>
              </a:r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TROPHIC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level to the next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 descr="https://image.slidesharecdn.com/foodchainsvsfoodwebp-151216035031/95/food-chains-vs-food-web-pac-2015-9-638.jpg?cb=145023792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" t="24252" r="53707" b="18269"/>
            <a:stretch/>
          </p:blipFill>
          <p:spPr bwMode="auto">
            <a:xfrm>
              <a:off x="1652110" y="3455035"/>
              <a:ext cx="2889409" cy="3275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https://image.slidesharecdn.com/foodchainsvsfoodwebp-151216035031/95/food-chains-vs-food-web-pac-2015-9-638.jpg?cb=145023792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4" t="27249" r="-482" b="25733"/>
          <a:stretch/>
        </p:blipFill>
        <p:spPr bwMode="auto">
          <a:xfrm>
            <a:off x="6286976" y="3455035"/>
            <a:ext cx="5310664" cy="3275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1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66" y="0"/>
            <a:ext cx="12238567" cy="623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40800" y="2335212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 (producer)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77200" y="3500735"/>
            <a:ext cx="3860800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Because there are fewer numbers of organisms and there is less energy available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4591158"/>
            <a:ext cx="325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06677" y="5144858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Producer/Autotroph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4240" y="5542182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54102" y="550295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5894606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producer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nergy%20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13230"/>
            <a:ext cx="5132705" cy="48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1713230"/>
            <a:ext cx="54406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it Shows…</a:t>
            </a:r>
          </a:p>
          <a:p>
            <a:r>
              <a:rPr lang="en-US" sz="2800" dirty="0"/>
              <a:t>the amount of </a:t>
            </a:r>
            <a:r>
              <a:rPr lang="en-US" sz="2800" u="sng" dirty="0" smtClean="0">
                <a:solidFill>
                  <a:srgbClr val="0070C0"/>
                </a:solidFill>
              </a:rPr>
              <a:t>energy</a:t>
            </a:r>
            <a:r>
              <a:rPr lang="en-US" sz="2800" dirty="0" smtClean="0"/>
              <a:t> </a:t>
            </a:r>
            <a:r>
              <a:rPr lang="en-US" sz="2800" dirty="0"/>
              <a:t>passing through each trophic level over a period of time.  It states that as you go </a:t>
            </a:r>
            <a:r>
              <a:rPr lang="en-US" sz="2800" u="sng" dirty="0" smtClean="0">
                <a:solidFill>
                  <a:srgbClr val="0070C0"/>
                </a:solidFill>
              </a:rPr>
              <a:t>up</a:t>
            </a:r>
            <a:r>
              <a:rPr lang="en-US" sz="2800" dirty="0" smtClean="0"/>
              <a:t> </a:t>
            </a:r>
            <a:r>
              <a:rPr lang="en-US" sz="2800" dirty="0"/>
              <a:t>trophic levels, </a:t>
            </a:r>
            <a:r>
              <a:rPr lang="en-US" sz="2800" b="1" i="1" dirty="0"/>
              <a:t>organisms </a:t>
            </a:r>
            <a:r>
              <a:rPr lang="en-US" sz="2800" u="sng" dirty="0" smtClean="0">
                <a:solidFill>
                  <a:srgbClr val="0070C0"/>
                </a:solidFill>
              </a:rPr>
              <a:t>lose</a:t>
            </a:r>
            <a:r>
              <a:rPr lang="en-US" sz="2800" b="1" i="1" dirty="0" smtClean="0"/>
              <a:t> </a:t>
            </a:r>
            <a:r>
              <a:rPr lang="en-US" sz="2800" b="1" i="1" dirty="0"/>
              <a:t>energy</a:t>
            </a:r>
            <a:r>
              <a:rPr lang="en-US" sz="2800" dirty="0"/>
              <a:t>. Thus, an ecosystem can support more producers than primary consumers, and more primary consumers than secondary consumers.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pic>
        <p:nvPicPr>
          <p:cNvPr id="10242" name="Picture 2" descr="1284_image2_Energy_Pyramid_for_Galv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3" y="1690688"/>
            <a:ext cx="4006534" cy="448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99837"/>
              </p:ext>
            </p:extLst>
          </p:nvPr>
        </p:nvGraphicFramePr>
        <p:xfrm>
          <a:off x="5706427" y="2087880"/>
          <a:ext cx="5799773" cy="2438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99773">
                  <a:extLst>
                    <a:ext uri="{9D8B030D-6E8A-4147-A177-3AD203B41FA5}">
                      <a16:colId xmlns:a16="http://schemas.microsoft.com/office/drawing/2014/main" val="943927349"/>
                    </a:ext>
                  </a:extLst>
                </a:gridCol>
              </a:tblGrid>
              <a:tr h="1928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it Shows…</a:t>
                      </a:r>
                      <a:endParaRPr lang="en-US" sz="3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200" u="sng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sz="32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organisms at each trophic level.  Greater numbers can be found at </a:t>
                      </a:r>
                      <a:r>
                        <a:rPr lang="en-US" sz="3200" u="sng" kern="120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bottom</a:t>
                      </a:r>
                      <a:r>
                        <a:rPr lang="en-US" sz="32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trophic levels.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67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6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Biomass</a:t>
            </a:r>
            <a:endParaRPr lang="en-US" dirty="0"/>
          </a:p>
        </p:txBody>
      </p:sp>
      <p:pic>
        <p:nvPicPr>
          <p:cNvPr id="11266" name="Picture 2" descr="pyr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" y="1690688"/>
            <a:ext cx="4839970" cy="50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5520" y="1844040"/>
            <a:ext cx="5791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it Shows…</a:t>
            </a:r>
          </a:p>
          <a:p>
            <a:r>
              <a:rPr lang="en-US" sz="2800" dirty="0"/>
              <a:t>the mass </a:t>
            </a:r>
            <a:r>
              <a:rPr lang="en-US" sz="2800" u="sng" dirty="0" smtClean="0">
                <a:solidFill>
                  <a:srgbClr val="0070C0"/>
                </a:solidFill>
              </a:rPr>
              <a:t>(weight)</a:t>
            </a:r>
            <a:r>
              <a:rPr lang="en-US" sz="2800" dirty="0" smtClean="0"/>
              <a:t> </a:t>
            </a:r>
            <a:r>
              <a:rPr lang="en-US" sz="2800" dirty="0"/>
              <a:t>of biological material at each trophic level.  Bio = </a:t>
            </a:r>
            <a:r>
              <a:rPr lang="en-US" sz="2800" u="sng" dirty="0" smtClean="0">
                <a:solidFill>
                  <a:srgbClr val="0070C0"/>
                </a:solidFill>
              </a:rPr>
              <a:t>living</a:t>
            </a:r>
            <a:r>
              <a:rPr lang="en-US" sz="2800" dirty="0" smtClean="0"/>
              <a:t> </a:t>
            </a:r>
            <a:r>
              <a:rPr lang="en-US" sz="2800" dirty="0"/>
              <a:t>mass = </a:t>
            </a:r>
            <a:r>
              <a:rPr lang="en-US" sz="2800" u="sng" dirty="0" smtClean="0">
                <a:solidFill>
                  <a:srgbClr val="0070C0"/>
                </a:solidFill>
              </a:rPr>
              <a:t>weight</a:t>
            </a:r>
            <a:r>
              <a:rPr lang="en-US" sz="2800" dirty="0" smtClean="0"/>
              <a:t> </a:t>
            </a:r>
            <a:r>
              <a:rPr lang="en-US" sz="2800" dirty="0"/>
              <a:t>so </a:t>
            </a:r>
            <a:r>
              <a:rPr lang="en-US" sz="2800" b="1" dirty="0"/>
              <a:t>biomass</a:t>
            </a:r>
            <a:r>
              <a:rPr lang="en-US" sz="2800" dirty="0"/>
              <a:t> is another word for this living material.</a:t>
            </a:r>
          </a:p>
          <a:p>
            <a:r>
              <a:rPr lang="en-US" sz="2800" dirty="0"/>
              <a:t>Which trophic level has the greatest biomass? </a:t>
            </a:r>
          </a:p>
        </p:txBody>
      </p:sp>
    </p:spTree>
    <p:extLst>
      <p:ext uri="{BB962C8B-B14F-4D97-AF65-F5344CB8AC3E}">
        <p14:creationId xmlns:p14="http://schemas.microsoft.com/office/powerpoint/2010/main" val="2289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37" cy="6751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2520" y="5547360"/>
            <a:ext cx="7269480" cy="143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525" y="0"/>
            <a:ext cx="6324235" cy="5501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240" y="174106"/>
            <a:ext cx="6816000" cy="60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80" y="149159"/>
            <a:ext cx="5720400" cy="64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Amoeba Sisters!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Food Webs and Energy Pyramids: Bedrocks of Biodiversity (5:49)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the Bear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1690688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vs. Abiotic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BIOTIC =</a:t>
            </a:r>
          </a:p>
          <a:p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ABIOTIC = 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690688"/>
            <a:ext cx="420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living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450" y="3117851"/>
            <a:ext cx="420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nonliving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/>
          <a:stretch>
            <a:fillRect/>
          </a:stretch>
        </p:blipFill>
        <p:spPr bwMode="auto">
          <a:xfrm>
            <a:off x="6224597" y="233224"/>
            <a:ext cx="5818178" cy="34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24597" y="3825737"/>
          <a:ext cx="5818178" cy="2863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Biotic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Abiotic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8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2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5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471" y="74612"/>
            <a:ext cx="757645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Biological Levels of Organization</a:t>
            </a:r>
            <a:endParaRPr lang="en-US" dirty="0"/>
          </a:p>
        </p:txBody>
      </p:sp>
      <p:pic>
        <p:nvPicPr>
          <p:cNvPr id="5123" name="Picture 3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6488"/>
            <a:ext cx="51816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0" y="1676400"/>
            <a:ext cx="3657600" cy="3354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INDIVIDUAL/ ORGANISM</a:t>
            </a:r>
            <a:r>
              <a:rPr lang="en-US" altLang="en-US" sz="3600" dirty="0">
                <a:solidFill>
                  <a:srgbClr val="FF0000"/>
                </a:solidFill>
              </a:rPr>
              <a:t>:  </a:t>
            </a:r>
          </a:p>
          <a:p>
            <a:pPr eaLnBrk="1" hangingPunct="1"/>
            <a:r>
              <a:rPr lang="en-US" altLang="en-US" sz="2800" dirty="0"/>
              <a:t>a single living thing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Ex) a cat, a Paramecium, a bacterium, a tree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274638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We will start at the smallest level and work our way up!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86550" y="1585118"/>
            <a:ext cx="3733800" cy="418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POPULATION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A group of individuals of the same kind (all one species)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2800" dirty="0"/>
              <a:t>Ex) a colony of ants, a grove of pine trees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86550" y="1585118"/>
            <a:ext cx="3505200" cy="4308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COMMUNITY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A group of different populations living in the same area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2800" dirty="0"/>
              <a:t>Ex) a forest, a meadow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1508123"/>
            <a:ext cx="3886200" cy="4462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ECOSYSTEM</a:t>
            </a:r>
            <a:r>
              <a:rPr lang="en-US" altLang="en-US" dirty="0"/>
              <a:t>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A group of different communities (organisms) living together in an area </a:t>
            </a:r>
            <a:r>
              <a:rPr lang="en-US" altLang="en-US" sz="2800" b="1" i="1" dirty="0"/>
              <a:t>with </a:t>
            </a:r>
            <a:r>
              <a:rPr lang="en-US" altLang="en-US" sz="2800" dirty="0"/>
              <a:t>their nonliving environment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/>
              <a:t>Ex) a desert, a tropical rainforest, a tundra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1800" y="1590674"/>
            <a:ext cx="38100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BIOSPHERE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The entire planet (land, water, atmosphere) where all the living things are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Ex) </a:t>
            </a:r>
            <a:r>
              <a:rPr lang="en-US" altLang="en-US" sz="2800" dirty="0" smtClean="0"/>
              <a:t>Earth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sp>
        <p:nvSpPr>
          <p:cNvPr id="3" name="5-Point Star 2"/>
          <p:cNvSpPr/>
          <p:nvPr/>
        </p:nvSpPr>
        <p:spPr>
          <a:xfrm>
            <a:off x="1524000" y="2841171"/>
            <a:ext cx="1193800" cy="7910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Amoeba Sisters!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Biological Levels – the World Tour (5:11)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r>
              <a:rPr lang="en-US" dirty="0" smtClean="0"/>
              <a:t>PRODUCERS = </a:t>
            </a:r>
            <a:r>
              <a:rPr lang="en-US" b="1" dirty="0" smtClean="0">
                <a:solidFill>
                  <a:srgbClr val="FF0000"/>
                </a:solidFill>
              </a:rPr>
              <a:t>AUTOTROPHS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Produce (synthesize) their own food (photosynthesis or chemosynthesis)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Ex: plants, </a:t>
            </a:r>
            <a:r>
              <a:rPr lang="en-US" dirty="0" err="1" smtClean="0">
                <a:solidFill>
                  <a:srgbClr val="00B050"/>
                </a:solidFill>
              </a:rPr>
              <a:t>aglae</a:t>
            </a:r>
            <a:r>
              <a:rPr lang="en-US" dirty="0" smtClean="0">
                <a:solidFill>
                  <a:srgbClr val="00B050"/>
                </a:solidFill>
              </a:rPr>
              <a:t>, some bacteria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guidetrainingcourses.com/wp-content/uploads/2013/06/The-trophic-pyramid-and-flow-of-energ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1762"/>
            <a:ext cx="69532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r>
              <a:rPr lang="en-US" dirty="0" smtClean="0"/>
              <a:t>CONSUMERS = </a:t>
            </a:r>
            <a:r>
              <a:rPr lang="en-US" b="1" dirty="0" smtClean="0">
                <a:solidFill>
                  <a:srgbClr val="FF0000"/>
                </a:solidFill>
              </a:rPr>
              <a:t>HETEROTROPHS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Eat/consume other living things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Ex: insects, bacteria, fungi, animals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guidetrainingcourses.com/wp-content/uploads/2013/06/The-trophic-pyramid-and-flow-of-energ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1762"/>
            <a:ext cx="69532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Types of Consumers: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PRIMARY CONSUMERS </a:t>
            </a:r>
            <a:r>
              <a:rPr lang="en-US" dirty="0" smtClean="0">
                <a:solidFill>
                  <a:srgbClr val="FF0000"/>
                </a:solidFill>
              </a:rPr>
              <a:t>= HERBIVORES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first level consumers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eat the producers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Herbivores (plant eaters)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guidetrainingcourses.com/wp-content/uploads/2013/06/The-trophic-pyramid-and-flow-of-energ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1762"/>
            <a:ext cx="69532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825625"/>
            <a:ext cx="502539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Types of Consumers:</a:t>
            </a:r>
          </a:p>
          <a:p>
            <a:pPr marL="514350" indent="-514350">
              <a:buAutoNum type="alphaLcPeriod" startAt="2"/>
            </a:pPr>
            <a:r>
              <a:rPr lang="en-US" dirty="0" smtClean="0"/>
              <a:t>SECONDARY CONSUMERS = </a:t>
            </a:r>
            <a:r>
              <a:rPr lang="en-US" dirty="0" smtClean="0">
                <a:solidFill>
                  <a:srgbClr val="0070C0"/>
                </a:solidFill>
              </a:rPr>
              <a:t>eat primary consumers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b="1" dirty="0" smtClean="0"/>
              <a:t>Carnivore</a:t>
            </a:r>
            <a:r>
              <a:rPr lang="en-US" dirty="0" smtClean="0"/>
              <a:t> = eats meat/animals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b="1" dirty="0" smtClean="0"/>
              <a:t>Omnivore</a:t>
            </a:r>
            <a:r>
              <a:rPr lang="en-US" dirty="0" smtClean="0"/>
              <a:t> = eats both plants and animals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b="1" dirty="0" smtClean="0">
                <a:solidFill>
                  <a:srgbClr val="FF0000"/>
                </a:solidFill>
              </a:rPr>
              <a:t>Decomposer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= eats dead/decaying material and recycles nutrients to the soil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guidetrainingcourses.com/wp-content/uploads/2013/06/The-trophic-pyramid-and-flow-of-energ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1762"/>
            <a:ext cx="69532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825625"/>
            <a:ext cx="502539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Types of Consumers:</a:t>
            </a:r>
          </a:p>
          <a:p>
            <a:pPr marL="514350" indent="-514350">
              <a:buAutoNum type="alphaLcPeriod" startAt="3"/>
            </a:pPr>
            <a:r>
              <a:rPr lang="en-US" dirty="0" smtClean="0"/>
              <a:t>TERTIARY CONSUMERS =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third level consumers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eat secondary consumers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be carnivores, omnivores, or decomposers</a:t>
            </a:r>
          </a:p>
          <a:p>
            <a:pPr marL="514350" indent="-514350">
              <a:buAutoNum type="alphaLcPeriod" startAt="4"/>
            </a:pPr>
            <a:r>
              <a:rPr lang="en-US" dirty="0" smtClean="0"/>
              <a:t>QUATERNARY CONSUMERS =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fourth</a:t>
            </a:r>
            <a:r>
              <a:rPr lang="en-US" dirty="0" smtClean="0">
                <a:solidFill>
                  <a:srgbClr val="0070C0"/>
                </a:solidFill>
              </a:rPr>
              <a:t> level consumers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eat tertiary consumers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be carnivores, omnivores, or decomposers</a:t>
            </a:r>
            <a:r>
              <a:rPr lang="en-US" dirty="0" smtClean="0"/>
              <a:t> 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guidetrainingcourses.com/wp-content/uploads/2013/06/The-trophic-pyramid-and-flow-of-energ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1762"/>
            <a:ext cx="69532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509</Words>
  <Application>Microsoft Office PowerPoint</Application>
  <PresentationFormat>Widescreen</PresentationFormat>
  <Paragraphs>106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Century Gothic</vt:lpstr>
      <vt:lpstr>Kristen ITC</vt:lpstr>
      <vt:lpstr>Symbol</vt:lpstr>
      <vt:lpstr>Times New Roman</vt:lpstr>
      <vt:lpstr>Office Theme</vt:lpstr>
      <vt:lpstr>Unit 2: Ecology</vt:lpstr>
      <vt:lpstr>Biotic vs. Abiotic</vt:lpstr>
      <vt:lpstr>Biological Levels of Organization</vt:lpstr>
      <vt:lpstr>Amoeba Sisters!</vt:lpstr>
      <vt:lpstr>Trophic Levels</vt:lpstr>
      <vt:lpstr>Trophic Levels</vt:lpstr>
      <vt:lpstr>Trophic Levels</vt:lpstr>
      <vt:lpstr>Trophic Levels</vt:lpstr>
      <vt:lpstr>Trophic Levels</vt:lpstr>
      <vt:lpstr>PowerPoint Presentation</vt:lpstr>
      <vt:lpstr>PowerPoint Presentation</vt:lpstr>
      <vt:lpstr>Pyramid of Energy</vt:lpstr>
      <vt:lpstr>Pyramid of Numbers</vt:lpstr>
      <vt:lpstr>Pyramid of Biomass</vt:lpstr>
      <vt:lpstr>PowerPoint Presentation</vt:lpstr>
      <vt:lpstr>PowerPoint Presentation</vt:lpstr>
      <vt:lpstr>PowerPoint Presentation</vt:lpstr>
      <vt:lpstr>Amoeba Sisters!</vt:lpstr>
      <vt:lpstr>Max the Bear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Ecology</dc:title>
  <dc:creator>Mathis, Lindsay A.</dc:creator>
  <cp:lastModifiedBy>Mathis, Lindsay A.</cp:lastModifiedBy>
  <cp:revision>10</cp:revision>
  <dcterms:created xsi:type="dcterms:W3CDTF">2017-08-30T13:57:22Z</dcterms:created>
  <dcterms:modified xsi:type="dcterms:W3CDTF">2017-08-30T18:01:20Z</dcterms:modified>
</cp:coreProperties>
</file>