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56" r:id="rId5"/>
    <p:sldId id="257" r:id="rId6"/>
    <p:sldId id="258" r:id="rId7"/>
    <p:sldId id="264" r:id="rId8"/>
    <p:sldId id="259" r:id="rId9"/>
    <p:sldId id="265" r:id="rId10"/>
    <p:sldId id="260" r:id="rId11"/>
    <p:sldId id="261" r:id="rId12"/>
    <p:sldId id="262" r:id="rId13"/>
    <p:sldId id="263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7637-87CC-43FC-BC90-5C6C7C3821D3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6BD-B885-4DF7-980A-1D07E805B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7637-87CC-43FC-BC90-5C6C7C3821D3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6BD-B885-4DF7-980A-1D07E805B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7637-87CC-43FC-BC90-5C6C7C3821D3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6BD-B885-4DF7-980A-1D07E805B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7637-87CC-43FC-BC90-5C6C7C3821D3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6BD-B885-4DF7-980A-1D07E805B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7637-87CC-43FC-BC90-5C6C7C3821D3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6BD-B885-4DF7-980A-1D07E805B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7637-87CC-43FC-BC90-5C6C7C3821D3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6BD-B885-4DF7-980A-1D07E805B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7637-87CC-43FC-BC90-5C6C7C3821D3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6BD-B885-4DF7-980A-1D07E805B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7637-87CC-43FC-BC90-5C6C7C3821D3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6BD-B885-4DF7-980A-1D07E805B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7637-87CC-43FC-BC90-5C6C7C3821D3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6BD-B885-4DF7-980A-1D07E805B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7637-87CC-43FC-BC90-5C6C7C3821D3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6BD-B885-4DF7-980A-1D07E805B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7637-87CC-43FC-BC90-5C6C7C3821D3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6BD-B885-4DF7-980A-1D07E805B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A7637-87CC-43FC-BC90-5C6C7C3821D3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16BD-B885-4DF7-980A-1D07E805BB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Ecology Booklet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 back and read/answer all the questions in the booklet.</a:t>
            </a:r>
          </a:p>
          <a:p>
            <a:r>
              <a:rPr lang="en-US" sz="3600" dirty="0" smtClean="0"/>
              <a:t>Complete </a:t>
            </a:r>
            <a:r>
              <a:rPr lang="en-US" sz="3600" dirty="0" smtClean="0">
                <a:solidFill>
                  <a:srgbClr val="FF0000"/>
                </a:solidFill>
              </a:rPr>
              <a:t>ALL PAGES = TEST GRADE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Due on Tuesday Jan. </a:t>
            </a:r>
            <a:r>
              <a:rPr lang="en-US" sz="3600" smtClean="0">
                <a:solidFill>
                  <a:srgbClr val="00B050"/>
                </a:solidFill>
              </a:rPr>
              <a:t>5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79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7400" y="228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BENEFIT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114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Getting food/nectar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724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Having pollen spread for reproduction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412" name="Picture 4" descr="https://farm4.staticflickr.com/3048/2625620595_62e7f38a59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4165600" cy="3124200"/>
          </a:xfrm>
          <a:prstGeom prst="rect">
            <a:avLst/>
          </a:prstGeom>
          <a:noFill/>
        </p:spPr>
      </p:pic>
      <p:pic>
        <p:nvPicPr>
          <p:cNvPr id="17414" name="Picture 6" descr="http://blogs.discovermagazine.com/d-brief/files/2013/03/honeybee-flow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4360843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665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81200" y="30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BENEFITS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143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 UNAFFECTED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1143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Gets transport, protection, &amp;access to food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175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nothing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2362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unaffected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BENEFITS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971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Insects/food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436" name="Picture 4" descr="http://www.nancysworldphotography.com/uploads/processed/1006/1002062149241img_4201_-_gray_wha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43705"/>
            <a:ext cx="5105400" cy="3114295"/>
          </a:xfrm>
          <a:prstGeom prst="rect">
            <a:avLst/>
          </a:prstGeom>
          <a:noFill/>
        </p:spPr>
      </p:pic>
      <p:pic>
        <p:nvPicPr>
          <p:cNvPr id="18438" name="Picture 6" descr="http://1.bp.blogspot.com/-AjFhdWBIJyw/UhIMmdxuuxI/AAAAAAAAHSY/-yQebr1KBJM/s1600/cattleegre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762017"/>
            <a:ext cx="4645789" cy="3095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163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0800" y="228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PARASITE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762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82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82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28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food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533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harmed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460" name="Picture 4" descr="http://petnutrient.files.wordpress.com/2011/09/guinea_tick_in_dogs_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53127"/>
            <a:ext cx="3200400" cy="2404873"/>
          </a:xfrm>
          <a:prstGeom prst="rect">
            <a:avLst/>
          </a:prstGeom>
          <a:noFill/>
        </p:spPr>
      </p:pic>
      <p:pic>
        <p:nvPicPr>
          <p:cNvPr id="19462" name="Picture 6" descr="https://sp.yimg.com/xj/th?id=OIP.Mf5af13fa62a9e22839cda75607b3c425H0&amp;pid=15.1&amp;P=0&amp;w=300&amp;h=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581400"/>
            <a:ext cx="4572000" cy="30861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tapeworm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1905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he human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2362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Tapeworm (parasite)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2895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Human (host)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391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819400" y="1371600"/>
            <a:ext cx="33528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Nothing goes in this space!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If it is an example of SYMBIOSIS, then classify it as one of the 3 types below.</a:t>
            </a:r>
          </a:p>
          <a:p>
            <a:pPr algn="ctr"/>
            <a:endParaRPr lang="en-US" dirty="0"/>
          </a:p>
        </p:txBody>
      </p:sp>
      <p:cxnSp>
        <p:nvCxnSpPr>
          <p:cNvPr id="5" name="Straight Arrow Connector 4"/>
          <p:cNvCxnSpPr>
            <a:endCxn id="3" idx="2"/>
          </p:cNvCxnSpPr>
          <p:nvPr/>
        </p:nvCxnSpPr>
        <p:spPr>
          <a:xfrm>
            <a:off x="4495800" y="3048000"/>
            <a:ext cx="0" cy="457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today’s notes and your Ecology Booklet to answer 1-20 on the worksheet.</a:t>
            </a:r>
          </a:p>
          <a:p>
            <a:r>
              <a:rPr lang="en-US" dirty="0" smtClean="0"/>
              <a:t>Turn this in!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Back!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out your Ecology Booklets</a:t>
            </a:r>
          </a:p>
          <a:p>
            <a:r>
              <a:rPr lang="en-US" dirty="0" smtClean="0"/>
              <a:t>Remember – the whole thing is </a:t>
            </a:r>
            <a:r>
              <a:rPr lang="en-US" dirty="0" smtClean="0">
                <a:solidFill>
                  <a:srgbClr val="FF0000"/>
                </a:solidFill>
              </a:rPr>
              <a:t>DUE TOMORROW </a:t>
            </a:r>
            <a:r>
              <a:rPr lang="en-US" dirty="0" smtClean="0"/>
              <a:t>for a TEST GRADE.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oom211projects.weebly.com/uploads/1/2/2/1/12211060/2121818_or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26357" cy="68448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55566" y="1"/>
            <a:ext cx="18884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REVIEW!</a:t>
            </a:r>
          </a:p>
          <a:p>
            <a:endParaRPr lang="en-US" sz="2400" dirty="0" smtClean="0"/>
          </a:p>
          <a:p>
            <a:r>
              <a:rPr lang="en-US" sz="2000" dirty="0" smtClean="0"/>
              <a:t>Refer to the picture to answer ALL 20 questions.</a:t>
            </a:r>
          </a:p>
          <a:p>
            <a:endParaRPr lang="en-US" sz="2000" dirty="0" smtClean="0"/>
          </a:p>
          <a:p>
            <a:r>
              <a:rPr lang="en-US" sz="2000" dirty="0" smtClean="0"/>
              <a:t>Use your </a:t>
            </a:r>
            <a:r>
              <a:rPr lang="en-US" sz="2000" dirty="0" smtClean="0">
                <a:solidFill>
                  <a:srgbClr val="FF0000"/>
                </a:solidFill>
              </a:rPr>
              <a:t>Ecology Booklets</a:t>
            </a:r>
            <a:r>
              <a:rPr lang="en-US" sz="2000" dirty="0" smtClean="0"/>
              <a:t> to help with the vocabulary.</a:t>
            </a:r>
          </a:p>
          <a:p>
            <a:endParaRPr lang="en-US" sz="2000" dirty="0" smtClean="0"/>
          </a:p>
          <a:p>
            <a:r>
              <a:rPr lang="en-US" sz="2000" dirty="0" smtClean="0"/>
              <a:t>For </a:t>
            </a:r>
            <a:r>
              <a:rPr lang="en-US" sz="2000" dirty="0" smtClean="0">
                <a:solidFill>
                  <a:srgbClr val="FF0000"/>
                </a:solidFill>
              </a:rPr>
              <a:t>#20</a:t>
            </a:r>
            <a:r>
              <a:rPr lang="en-US" sz="2000" dirty="0" smtClean="0"/>
              <a:t>, you do not need to draw pictures. Create your food web using words only.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Biotic Relationships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i="1" dirty="0"/>
              <a:t>Recall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b="1" dirty="0" smtClean="0"/>
              <a:t>Biotic</a:t>
            </a:r>
            <a:r>
              <a:rPr lang="en-US" dirty="0" smtClean="0"/>
              <a:t> </a:t>
            </a:r>
            <a:r>
              <a:rPr lang="en-US" dirty="0"/>
              <a:t>means </a:t>
            </a:r>
            <a:r>
              <a:rPr lang="en-US" dirty="0" smtClean="0"/>
              <a:t>_____________</a:t>
            </a:r>
          </a:p>
          <a:p>
            <a:pPr lvl="1">
              <a:buNone/>
            </a:pPr>
            <a:r>
              <a:rPr lang="en-US" dirty="0" smtClean="0"/>
              <a:t>    </a:t>
            </a:r>
          </a:p>
          <a:p>
            <a:pPr lvl="1"/>
            <a:r>
              <a:rPr lang="en-US" b="1" dirty="0" err="1" smtClean="0"/>
              <a:t>Abiotic</a:t>
            </a:r>
            <a:r>
              <a:rPr lang="en-US" dirty="0" smtClean="0"/>
              <a:t> </a:t>
            </a:r>
            <a:r>
              <a:rPr lang="en-US" dirty="0"/>
              <a:t>means </a:t>
            </a:r>
            <a:r>
              <a:rPr lang="en-US" dirty="0" smtClean="0"/>
              <a:t>____________</a:t>
            </a:r>
          </a:p>
          <a:p>
            <a:pPr lvl="1"/>
            <a:endParaRPr lang="en-US" dirty="0"/>
          </a:p>
          <a:p>
            <a:r>
              <a:rPr lang="en-US" u="sng" dirty="0"/>
              <a:t>Biotic Relationships</a:t>
            </a:r>
            <a:r>
              <a:rPr lang="en-US" dirty="0"/>
              <a:t> are interactions among living organisms.  Biotic Relationships can be classified as</a:t>
            </a:r>
            <a:r>
              <a:rPr lang="en-US" dirty="0" smtClean="0"/>
              <a:t>: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_________________________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_________________________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 smtClean="0"/>
              <a:t>_________________________</a:t>
            </a:r>
            <a:endParaRPr lang="en-US" sz="2000" dirty="0"/>
          </a:p>
          <a:p>
            <a:endParaRPr lang="en-US" sz="24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828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LIVING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819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NON-LIVING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5334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COMPETITION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715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PREDATOR – PREY (</a:t>
            </a:r>
            <a:r>
              <a:rPr lang="en-US" dirty="0" smtClean="0">
                <a:solidFill>
                  <a:srgbClr val="FF0000"/>
                </a:solidFill>
              </a:rPr>
              <a:t>PREDATION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61061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SYMBIOSIS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71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57600" y="773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COMPETE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45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545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hyena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106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food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4572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types of bacteria compete for living space on your hand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www.ufunk.net/wp-content/uploads/2015/06/hand-print-bacteri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4495800" cy="4075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sciencelearn.org.nz/var/sciencelearn/storage/images/contexts/toxins/sci-media/images/marine-food-web/731635-1-eng-NZ/Marine-food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750" cy="4762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46482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dirty="0" smtClean="0"/>
              <a:t>What are the Starfish and Octopus competing over?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Give an example of a COMPETITOR of the shark?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What are humans and seagulls COMPETING for?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Who is COMPETING over Phytoplankton?</a:t>
            </a:r>
          </a:p>
          <a:p>
            <a:pPr marL="342900" indent="-342900">
              <a:buAutoNum type="arabicParenR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791200" y="4648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LIMPETS &amp; MUSSELS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5181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HUMAN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57266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FISH &amp; MUSSELS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6324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ZOOPLANKTON &amp; FISH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2286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WHITE BOARDS!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22" y="0"/>
            <a:ext cx="911277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0" y="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predator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838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75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hunted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057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killed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590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304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zebra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3124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caterpillar eats a leaf.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389" name="Picture 5" descr="https://farm2.staticflickr.com/1080/986079865_f1e889d51c_z.jpg?zz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4762500" cy="35718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90800" y="525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different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6096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Living together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4343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MUTUALISM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5181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COMMENSALISM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6019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PARASITISM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b.bioninja.com.au/_Media/food_web_me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7030166" cy="3733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0" y="2286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WHITE BOARDS!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8862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Give 2 PREDATORS of the pond fly.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Give 3 PREY of the kingfisher.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The 2 predators of the frog are _____________________________.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Review!  What do turtles and slugs compete for?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Trout eat carp.  Who is a competitor with trout over carp?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38862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FROG &amp; DRAGONFLY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44196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TROUT, CARP, FROG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49530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SNAKE &amp; KINGFISHER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54864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WATERWEED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60960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KINGFISHER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359</Words>
  <Application>Microsoft Office PowerPoint</Application>
  <PresentationFormat>On-screen Show (4:3)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Ecology Booklet</vt:lpstr>
      <vt:lpstr>Welcome Back!</vt:lpstr>
      <vt:lpstr>PowerPoint Presentation</vt:lpstr>
      <vt:lpstr>Ecology</vt:lpstr>
      <vt:lpstr>Ecological Relationships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Relationship Worksheet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Computer</dc:creator>
  <cp:lastModifiedBy>Schwippert, Kelly A.</cp:lastModifiedBy>
  <cp:revision>9</cp:revision>
  <dcterms:created xsi:type="dcterms:W3CDTF">2016-01-02T18:57:27Z</dcterms:created>
  <dcterms:modified xsi:type="dcterms:W3CDTF">2016-01-03T18:40:32Z</dcterms:modified>
</cp:coreProperties>
</file>