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1pPr>
    <a:lvl2pPr marL="411163" indent="4603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2pPr>
    <a:lvl3pPr marL="823913" indent="9048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3pPr>
    <a:lvl4pPr marL="1236663" indent="13493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4pPr>
    <a:lvl5pPr marL="1649413" indent="17938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99FF"/>
    <a:srgbClr val="3366CC"/>
    <a:srgbClr val="336699"/>
    <a:srgbClr val="006699"/>
    <a:srgbClr val="33CCFF"/>
    <a:srgbClr val="0033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18" autoAdjust="0"/>
    <p:restoredTop sz="90929"/>
  </p:normalViewPr>
  <p:slideViewPr>
    <p:cSldViewPr>
      <p:cViewPr>
        <p:scale>
          <a:sx n="70" d="100"/>
          <a:sy n="70" d="100"/>
        </p:scale>
        <p:origin x="1308" y="-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3" descr="C:\Documents and Settings\Rami\Desktop\Ramis Work\PresPro\Templates_07_July_2004\Biotech\JPGS\PPP_SBIOT_TLE_DNA_Stru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solidFill>
            <a:srgbClr val="336699"/>
          </a:solidFill>
          <a:ln w="9525">
            <a:solidFill>
              <a:srgbClr val="339966"/>
            </a:solidFill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933" y="1011272"/>
            <a:ext cx="6250927" cy="1880534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8847" y="3029512"/>
            <a:ext cx="6193722" cy="1308198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707188"/>
            <a:ext cx="1905000" cy="165100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92900"/>
            <a:ext cx="2895600" cy="165100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692900"/>
            <a:ext cx="1905000" cy="165100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43B4FF46-FD7F-4354-880F-40677901F3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13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54559E-DFBF-42B8-ADDF-EBCB5F6C2E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20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544" y="137705"/>
            <a:ext cx="1956364" cy="640328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2451" y="137705"/>
            <a:ext cx="5731804" cy="640328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146454-2295-4A72-8B25-0D7177DB7D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8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1F10D-4C21-4568-9A17-37737C762A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5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6" y="4406563"/>
            <a:ext cx="7772543" cy="136270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96" y="2906151"/>
            <a:ext cx="7772543" cy="150041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2394" indent="0">
              <a:buNone/>
              <a:defRPr sz="1600"/>
            </a:lvl2pPr>
            <a:lvl3pPr marL="824789" indent="0">
              <a:buNone/>
              <a:defRPr sz="1400"/>
            </a:lvl3pPr>
            <a:lvl4pPr marL="1237183" indent="0">
              <a:buNone/>
              <a:defRPr sz="1300"/>
            </a:lvl4pPr>
            <a:lvl5pPr marL="1649578" indent="0">
              <a:buNone/>
              <a:defRPr sz="1300"/>
            </a:lvl5pPr>
            <a:lvl6pPr marL="2061972" indent="0">
              <a:buNone/>
              <a:defRPr sz="1300"/>
            </a:lvl6pPr>
            <a:lvl7pPr marL="2474366" indent="0">
              <a:buNone/>
              <a:defRPr sz="1300"/>
            </a:lvl7pPr>
            <a:lvl8pPr marL="2886761" indent="0">
              <a:buNone/>
              <a:defRPr sz="1300"/>
            </a:lvl8pPr>
            <a:lvl9pPr marL="329915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B38E62-CA74-4210-B48D-C806A7A252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5598" y="1583608"/>
            <a:ext cx="3706795" cy="49573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682" y="1583608"/>
            <a:ext cx="3706795" cy="49573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32468-4131-4B76-A390-3F9A664B73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1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29" y="273976"/>
            <a:ext cx="8228742" cy="11432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29" y="1534838"/>
            <a:ext cx="4040007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29" y="2174593"/>
            <a:ext cx="4040007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935" y="1534838"/>
            <a:ext cx="4041436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935" y="2174593"/>
            <a:ext cx="4041436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24D45F-BBC5-4C2B-8D56-4FDF18A9EA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1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7380C4-5FC4-4E79-ABA5-CD2649D0D4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0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32F17-33FC-4E08-9C9C-370350246B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31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30" y="272542"/>
            <a:ext cx="3007481" cy="116188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7" y="272541"/>
            <a:ext cx="5111144" cy="58539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30" y="1434428"/>
            <a:ext cx="3007481" cy="46920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7A60FF-E0D1-4116-B23B-AF1B44B5AD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38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904" y="4801030"/>
            <a:ext cx="5487258" cy="56659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904" y="612502"/>
            <a:ext cx="5487258" cy="4115373"/>
          </a:xfrm>
        </p:spPr>
        <p:txBody>
          <a:bodyPr/>
          <a:lstStyle>
            <a:lvl1pPr marL="0" indent="0">
              <a:buNone/>
              <a:defRPr sz="2900"/>
            </a:lvl1pPr>
            <a:lvl2pPr marL="412394" indent="0">
              <a:buNone/>
              <a:defRPr sz="2500"/>
            </a:lvl2pPr>
            <a:lvl3pPr marL="824789" indent="0">
              <a:buNone/>
              <a:defRPr sz="2200"/>
            </a:lvl3pPr>
            <a:lvl4pPr marL="1237183" indent="0">
              <a:buNone/>
              <a:defRPr sz="1800"/>
            </a:lvl4pPr>
            <a:lvl5pPr marL="1649578" indent="0">
              <a:buNone/>
              <a:defRPr sz="1800"/>
            </a:lvl5pPr>
            <a:lvl6pPr marL="2061972" indent="0">
              <a:buNone/>
              <a:defRPr sz="1800"/>
            </a:lvl6pPr>
            <a:lvl7pPr marL="2474366" indent="0">
              <a:buNone/>
              <a:defRPr sz="1800"/>
            </a:lvl7pPr>
            <a:lvl8pPr marL="2886761" indent="0">
              <a:buNone/>
              <a:defRPr sz="1800"/>
            </a:lvl8pPr>
            <a:lvl9pPr marL="3299155" indent="0">
              <a:buNone/>
              <a:defRPr sz="18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904" y="5367629"/>
            <a:ext cx="5487258" cy="8047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3999D9-BE30-4274-8BBD-8ACFDE9622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9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8" descr="C:\Documents and Settings\Rami\Desktop\Ramis Work\PresPro\Templates_07_July_2004\Biotech\JPGS\PPP_SBIOT_TXT_DNA_Structure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62025" y="138113"/>
            <a:ext cx="7826375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75" y="1584325"/>
            <a:ext cx="7551738" cy="495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6525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9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7538" y="6624638"/>
            <a:ext cx="289401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FFFFFF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0725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FFFFFF"/>
                </a:solidFill>
                <a:effectLst/>
              </a:defRPr>
            </a:lvl1pPr>
          </a:lstStyle>
          <a:p>
            <a:fld id="{B8F804E2-E179-4B47-9CF3-15F80CF8BD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5pPr>
      <a:lvl6pPr marL="412394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6pPr>
      <a:lvl7pPr marL="824789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7pPr>
      <a:lvl8pPr marL="1237183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8pPr>
      <a:lvl9pPr marL="1649578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FFFFFF"/>
          </a:solidFill>
          <a:latin typeface="+mn-lt"/>
        </a:defRPr>
      </a:lvl3pPr>
      <a:lvl4pPr marL="1598613" indent="-227013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rgbClr val="FFFF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470071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6pPr>
      <a:lvl7pPr marL="2882465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7pPr>
      <a:lvl8pPr marL="3294860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8pPr>
      <a:lvl9pPr marL="3707254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394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789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7183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9578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1972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4366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6761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9155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annotation_id=annotation_620342935&amp;feature=iv&amp;src_vid=5qSrmeiWsuc&amp;v=_POdWsii7AI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p0esidDr-c&amp;feature=related" TargetMode="External"/><Relationship Id="rId2" Type="http://schemas.openxmlformats.org/officeDocument/2006/relationships/hyperlink" Target="http://www.youtube.com/watch?v=9UpwV1tdxcs&amp;feature=relate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Uu7Db5On00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jpeg"/><Relationship Id="rId5" Type="http://schemas.openxmlformats.org/officeDocument/2006/relationships/hyperlink" Target="http://www.google.com/url?q=http://www.clker.com/clipart-dna.html&amp;sa=U&amp;ei=VnIfU8nEGc_wqgGaxoAg&amp;ved=0CEIQ9QEwCQ&amp;sig2=iIje414jj69fWW1iDO7ZqQ&amp;usg=AFQjCNH9Lpe3ngfInTlQ-Zz842D5fvdUwA" TargetMode="Externa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685FFqmrpo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5qSrmeiWsu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06375" y="1011238"/>
            <a:ext cx="6249988" cy="1881187"/>
          </a:xfrm>
        </p:spPr>
        <p:txBody>
          <a:bodyPr/>
          <a:lstStyle/>
          <a:p>
            <a:r>
              <a:rPr lang="en-US" smtClean="0"/>
              <a:t>DNA and Heredity</a:t>
            </a:r>
            <a:br>
              <a:rPr lang="en-US" smtClean="0"/>
            </a:br>
            <a:r>
              <a:rPr lang="en-US" sz="2000" smtClean="0">
                <a:hlinkClick r:id="rId2"/>
              </a:rPr>
              <a:t>DNA Structure and Function - Amoeba Sisters</a:t>
            </a:r>
            <a:endParaRPr lang="en-US" sz="200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58763" y="3028950"/>
            <a:ext cx="6194425" cy="1308100"/>
          </a:xfrm>
        </p:spPr>
        <p:txBody>
          <a:bodyPr/>
          <a:lstStyle/>
          <a:p>
            <a:r>
              <a:rPr lang="en-US" smtClean="0"/>
              <a:t>Module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does DNA determine your traits?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DNA is used as a code for </a:t>
            </a:r>
            <a:r>
              <a:rPr lang="en-US" u="sng" smtClean="0"/>
              <a:t>protein synthesis</a:t>
            </a:r>
          </a:p>
          <a:p>
            <a:pPr>
              <a:buFontTx/>
              <a:buNone/>
            </a:pPr>
            <a:endParaRPr lang="en-US" u="sng" smtClean="0"/>
          </a:p>
          <a:p>
            <a:pPr>
              <a:buFontTx/>
              <a:buNone/>
            </a:pPr>
            <a:r>
              <a:rPr lang="en-US" smtClean="0"/>
              <a:t>One </a:t>
            </a:r>
            <a:r>
              <a:rPr lang="en-US" u="sng" smtClean="0"/>
              <a:t>gene</a:t>
            </a:r>
            <a:r>
              <a:rPr lang="en-US" smtClean="0"/>
              <a:t>, one </a:t>
            </a:r>
            <a:r>
              <a:rPr lang="en-US" u="sng" smtClean="0"/>
              <a:t>protein</a:t>
            </a:r>
          </a:p>
          <a:p>
            <a:pPr>
              <a:buFontTx/>
              <a:buNone/>
            </a:pPr>
            <a:endParaRPr lang="en-US" u="sng" smtClean="0"/>
          </a:p>
          <a:p>
            <a:pPr>
              <a:buFontTx/>
              <a:buNone/>
            </a:pPr>
            <a:r>
              <a:rPr lang="en-US" smtClean="0"/>
              <a:t>What is a gene?</a:t>
            </a:r>
          </a:p>
          <a:p>
            <a:pPr>
              <a:buFontTx/>
              <a:buNone/>
            </a:pPr>
            <a:r>
              <a:rPr lang="en-US" smtClean="0"/>
              <a:t>	A sequence of DNA that codes for a particular protein (proteins determine traits!)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752600" y="4953000"/>
            <a:ext cx="1600200" cy="1143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886200" y="4953000"/>
            <a:ext cx="1600200" cy="1143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096000" y="4953000"/>
            <a:ext cx="1600200" cy="1143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5257800"/>
            <a:ext cx="1143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/>
              <a:t>DNA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38600" y="5257800"/>
            <a:ext cx="1295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Protein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24600" y="5181600"/>
            <a:ext cx="1143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/>
              <a:t>Trait</a:t>
            </a:r>
          </a:p>
        </p:txBody>
      </p:sp>
      <p:cxnSp>
        <p:nvCxnSpPr>
          <p:cNvPr id="13" name="Straight Arrow Connector 12"/>
          <p:cNvCxnSpPr>
            <a:stCxn id="4" idx="3"/>
            <a:endCxn id="7" idx="1"/>
          </p:cNvCxnSpPr>
          <p:nvPr/>
        </p:nvCxnSpPr>
        <p:spPr bwMode="auto">
          <a:xfrm>
            <a:off x="3352800" y="5524500"/>
            <a:ext cx="5334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 bwMode="auto">
          <a:xfrm>
            <a:off x="5486400" y="5562600"/>
            <a:ext cx="5334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 of Protein Synthesis</a:t>
            </a:r>
          </a:p>
        </p:txBody>
      </p:sp>
      <p:pic>
        <p:nvPicPr>
          <p:cNvPr id="13315" name="Content Placeholder 3" descr="Summary of translation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295400"/>
            <a:ext cx="4953000" cy="5105400"/>
          </a:xfrm>
        </p:spPr>
      </p:pic>
      <p:sp>
        <p:nvSpPr>
          <p:cNvPr id="5" name="TextBox 4"/>
          <p:cNvSpPr txBox="1"/>
          <p:nvPr/>
        </p:nvSpPr>
        <p:spPr>
          <a:xfrm>
            <a:off x="6400800" y="1371600"/>
            <a:ext cx="2362200" cy="3662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FFFFFF"/>
                </a:solidFill>
              </a:rPr>
              <a:t>Transcription:</a:t>
            </a:r>
          </a:p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DNA </a:t>
            </a:r>
            <a:r>
              <a:rPr lang="en-US" dirty="0">
                <a:solidFill>
                  <a:srgbClr val="FFFFFF"/>
                </a:solidFill>
                <a:sym typeface="Wingdings" pitchFamily="2" charset="2"/>
              </a:rPr>
              <a:t> mRNA</a:t>
            </a:r>
          </a:p>
          <a:p>
            <a:pPr>
              <a:defRPr/>
            </a:pPr>
            <a:r>
              <a:rPr lang="en-US" dirty="0">
                <a:solidFill>
                  <a:srgbClr val="FFFFFF"/>
                </a:solidFill>
                <a:sym typeface="Wingdings" pitchFamily="2" charset="2"/>
              </a:rPr>
              <a:t>(in nucleus)</a:t>
            </a:r>
          </a:p>
          <a:p>
            <a:pPr>
              <a:defRPr/>
            </a:pPr>
            <a:endParaRPr lang="en-US" dirty="0">
              <a:solidFill>
                <a:srgbClr val="FFFFFF"/>
              </a:solidFill>
              <a:sym typeface="Wingdings" pitchFamily="2" charset="2"/>
            </a:endParaRPr>
          </a:p>
          <a:p>
            <a:pPr>
              <a:defRPr/>
            </a:pPr>
            <a:endParaRPr lang="en-US" dirty="0">
              <a:solidFill>
                <a:srgbClr val="FFFFFF"/>
              </a:solidFill>
              <a:sym typeface="Wingdings" pitchFamily="2" charset="2"/>
            </a:endParaRPr>
          </a:p>
          <a:p>
            <a:pPr>
              <a:defRPr/>
            </a:pPr>
            <a:endParaRPr lang="en-US" dirty="0">
              <a:solidFill>
                <a:srgbClr val="FFFFFF"/>
              </a:solidFill>
              <a:sym typeface="Wingdings" pitchFamily="2" charset="2"/>
            </a:endParaRPr>
          </a:p>
          <a:p>
            <a:pPr>
              <a:defRPr/>
            </a:pPr>
            <a:r>
              <a:rPr lang="en-US" sz="2800" dirty="0">
                <a:solidFill>
                  <a:srgbClr val="FFFFFF"/>
                </a:solidFill>
                <a:sym typeface="Wingdings" pitchFamily="2" charset="2"/>
              </a:rPr>
              <a:t>Translation:</a:t>
            </a:r>
          </a:p>
          <a:p>
            <a:pPr>
              <a:defRPr/>
            </a:pPr>
            <a:r>
              <a:rPr lang="en-US" dirty="0">
                <a:solidFill>
                  <a:srgbClr val="FFFFFF"/>
                </a:solidFill>
                <a:sym typeface="Wingdings" pitchFamily="2" charset="2"/>
              </a:rPr>
              <a:t>mRNA protein</a:t>
            </a:r>
          </a:p>
          <a:p>
            <a:pPr>
              <a:defRPr/>
            </a:pPr>
            <a:r>
              <a:rPr lang="en-US" dirty="0">
                <a:solidFill>
                  <a:srgbClr val="FFFFFF"/>
                </a:solidFill>
                <a:sym typeface="Wingdings" pitchFamily="2" charset="2"/>
              </a:rPr>
              <a:t>(at ribosome in cytoplasm)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mRNA codon chart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smtClean="0"/>
              <a:t>DNA:			</a:t>
            </a:r>
            <a:r>
              <a:rPr lang="en-US" sz="2000" u="sng" smtClean="0"/>
              <a:t>TAC   TCA   CGT   GTC   ACT</a:t>
            </a:r>
          </a:p>
          <a:p>
            <a:pPr>
              <a:buFontTx/>
              <a:buNone/>
            </a:pPr>
            <a:r>
              <a:rPr lang="en-US" sz="2000" smtClean="0"/>
              <a:t>RNA (codons):		_________________________</a:t>
            </a:r>
          </a:p>
          <a:p>
            <a:pPr>
              <a:buFontTx/>
              <a:buNone/>
            </a:pPr>
            <a:r>
              <a:rPr lang="en-US" sz="2000" smtClean="0"/>
              <a:t>Amino acids:		_________________________</a:t>
            </a:r>
          </a:p>
        </p:txBody>
      </p:sp>
      <p:pic>
        <p:nvPicPr>
          <p:cNvPr id="14340" name="Picture 2" descr="http://www.google.com/url?source=imgres&amp;ct=img&amp;q=http://waynesword.palomar.edu/images/codon1.gif&amp;sa=X&amp;ei=RfyOTsb1GpObtwen_p2eDA&amp;ved=0CAQQ8wc4Ag&amp;usg=AFQjCNEpX-hROG5bFGQTFccZevtouApx0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743200"/>
            <a:ext cx="450215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 Types of RNA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371600" y="1676400"/>
            <a:ext cx="716280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371600" y="4648200"/>
            <a:ext cx="716280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371600" y="3200400"/>
            <a:ext cx="716280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1828800"/>
            <a:ext cx="66294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    mRNA:  	copies a gene from DNA</a:t>
            </a:r>
          </a:p>
          <a:p>
            <a:pPr>
              <a:defRPr/>
            </a:pPr>
            <a:r>
              <a:rPr lang="en-US" dirty="0"/>
              <a:t>(messenger)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52600" y="3352800"/>
            <a:ext cx="66294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   </a:t>
            </a:r>
            <a:r>
              <a:rPr lang="en-US" dirty="0" err="1"/>
              <a:t>tRNA</a:t>
            </a:r>
            <a:r>
              <a:rPr lang="en-US" dirty="0"/>
              <a:t>:	brings amino acids to </a:t>
            </a:r>
            <a:r>
              <a:rPr lang="en-US" dirty="0" err="1"/>
              <a:t>ribosomes</a:t>
            </a:r>
            <a:r>
              <a:rPr lang="en-US" dirty="0"/>
              <a:t>,</a:t>
            </a:r>
          </a:p>
          <a:p>
            <a:pPr>
              <a:defRPr/>
            </a:pPr>
            <a:r>
              <a:rPr lang="en-US" dirty="0"/>
              <a:t>(transfer)	based on the mRNA </a:t>
            </a:r>
            <a:r>
              <a:rPr lang="en-US" dirty="0" err="1"/>
              <a:t>codons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76400" y="4876800"/>
            <a:ext cx="65532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    </a:t>
            </a:r>
            <a:r>
              <a:rPr lang="en-US" dirty="0" err="1"/>
              <a:t>rRNA</a:t>
            </a:r>
            <a:r>
              <a:rPr lang="en-US" dirty="0"/>
              <a:t>:	makes up the ribosome</a:t>
            </a:r>
          </a:p>
          <a:p>
            <a:pPr>
              <a:defRPr/>
            </a:pPr>
            <a:r>
              <a:rPr lang="en-US" dirty="0"/>
              <a:t>(ribosomal)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happens when protein synthesis goes wrong?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z="3200" smtClean="0"/>
              <a:t>Mutations:</a:t>
            </a:r>
          </a:p>
          <a:p>
            <a:r>
              <a:rPr lang="en-US" smtClean="0"/>
              <a:t>Changes in DNA</a:t>
            </a:r>
          </a:p>
          <a:p>
            <a:r>
              <a:rPr lang="en-US" smtClean="0"/>
              <a:t>Occur when DNA is being copied</a:t>
            </a:r>
          </a:p>
          <a:p>
            <a:r>
              <a:rPr lang="en-US" smtClean="0"/>
              <a:t>May be spontaneous, or a result of environmental factors (mutagens)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Mutations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200" smtClean="0"/>
              <a:t>Two types of mutations:</a:t>
            </a:r>
          </a:p>
          <a:p>
            <a:r>
              <a:rPr lang="en-US" sz="2400" smtClean="0"/>
              <a:t>Point mutation:  One base pair is changed</a:t>
            </a:r>
          </a:p>
          <a:p>
            <a:pPr lvl="1"/>
            <a:r>
              <a:rPr lang="en-US" sz="2100" smtClean="0"/>
              <a:t>Changes ONE amino acid</a:t>
            </a:r>
          </a:p>
          <a:p>
            <a:pPr lvl="1"/>
            <a:endParaRPr lang="en-US" sz="2100" smtClean="0"/>
          </a:p>
          <a:p>
            <a:r>
              <a:rPr lang="en-US" sz="2400" smtClean="0"/>
              <a:t>Frameshift mutation: One base pair is added or  				      deleted</a:t>
            </a:r>
          </a:p>
          <a:p>
            <a:pPr lvl="1"/>
            <a:r>
              <a:rPr lang="en-US" sz="2100" smtClean="0"/>
              <a:t>Results in a changes from that point forward</a:t>
            </a:r>
          </a:p>
          <a:p>
            <a:pPr lvl="1">
              <a:buFontTx/>
              <a:buNone/>
            </a:pPr>
            <a:r>
              <a:rPr lang="en-US" sz="2900" smtClean="0"/>
              <a:t>		</a:t>
            </a:r>
          </a:p>
        </p:txBody>
      </p:sp>
      <p:sp>
        <p:nvSpPr>
          <p:cNvPr id="4" name="Rectangle 3"/>
          <p:cNvSpPr/>
          <p:nvPr/>
        </p:nvSpPr>
        <p:spPr>
          <a:xfrm>
            <a:off x="1752600" y="4953000"/>
            <a:ext cx="6069013" cy="12493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 lvl="3" indent="-609600">
              <a:lnSpc>
                <a:spcPct val="80000"/>
              </a:lnSpc>
              <a:defRPr/>
            </a:pPr>
            <a:r>
              <a:rPr lang="en-US" dirty="0">
                <a:hlinkClick r:id="rId2"/>
              </a:rPr>
              <a:t>YouTube - Sickle Cell</a:t>
            </a:r>
            <a:endParaRPr lang="en-US" sz="2400" dirty="0">
              <a:hlinkClick r:id="rId3"/>
            </a:endParaRPr>
          </a:p>
          <a:p>
            <a:pPr marL="609600" indent="-609600">
              <a:lnSpc>
                <a:spcPct val="80000"/>
              </a:lnSpc>
              <a:defRPr/>
            </a:pPr>
            <a:r>
              <a:rPr lang="en-US" sz="2400" dirty="0">
                <a:hlinkClick r:id="rId3"/>
              </a:rPr>
              <a:t>YouTube - DNA MUTATION</a:t>
            </a:r>
            <a:endParaRPr lang="en-US" sz="2400" dirty="0"/>
          </a:p>
          <a:p>
            <a:pPr marL="609600" indent="-609600">
              <a:lnSpc>
                <a:spcPct val="80000"/>
              </a:lnSpc>
              <a:defRPr/>
            </a:pPr>
            <a:r>
              <a:rPr lang="en-US" sz="2400">
                <a:hlinkClick r:id="rId4"/>
              </a:rPr>
              <a:t>YouTube - Beneficial Mutations Do Happen</a:t>
            </a:r>
            <a:endParaRPr lang="en-US" sz="2400"/>
          </a:p>
          <a:p>
            <a:pPr marL="609600" indent="-609600">
              <a:lnSpc>
                <a:spcPct val="80000"/>
              </a:lnSpc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DNA and Heredity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DNA stands for Deoxyribonucleic Acid</a:t>
            </a:r>
          </a:p>
          <a:p>
            <a:pPr>
              <a:buFontTx/>
              <a:buNone/>
            </a:pPr>
            <a:endParaRPr lang="en-US" smtClean="0"/>
          </a:p>
          <a:p>
            <a:pPr lvl="1"/>
            <a:r>
              <a:rPr lang="en-US" smtClean="0"/>
              <a:t>DNA is a NUCLEIC ACID </a:t>
            </a:r>
          </a:p>
          <a:p>
            <a:pPr lvl="2"/>
            <a:r>
              <a:rPr lang="en-US" smtClean="0"/>
              <a:t>One of the “Core Four” organic compounds</a:t>
            </a:r>
          </a:p>
          <a:p>
            <a:pPr lvl="2">
              <a:buFontTx/>
              <a:buNone/>
            </a:pPr>
            <a:endParaRPr lang="en-US" smtClean="0"/>
          </a:p>
          <a:p>
            <a:pPr lvl="1"/>
            <a:r>
              <a:rPr lang="en-US" smtClean="0"/>
              <a:t>DNA </a:t>
            </a:r>
            <a:r>
              <a:rPr lang="en-US" u="sng" smtClean="0"/>
              <a:t>controls</a:t>
            </a:r>
            <a:r>
              <a:rPr lang="en-US" smtClean="0"/>
              <a:t> HEREDITY (the inheritance of traits)</a:t>
            </a:r>
          </a:p>
          <a:p>
            <a:pPr lvl="2"/>
            <a:r>
              <a:rPr lang="en-US" smtClean="0"/>
              <a:t>DNA is passed from parent to offspring</a:t>
            </a:r>
          </a:p>
          <a:p>
            <a:pPr lvl="2"/>
            <a:r>
              <a:rPr lang="en-US" smtClean="0"/>
              <a:t>DNA is a CODE for making PROTEINS and proteins determine TRAITS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is your DNA?</a:t>
            </a:r>
          </a:p>
        </p:txBody>
      </p:sp>
      <p:pic>
        <p:nvPicPr>
          <p:cNvPr id="5123" name="Content Placeholder 3" descr="http://www.ashg.org/images/GeneCellDNA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2057400"/>
            <a:ext cx="6103938" cy="315118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DNA Structure</a:t>
            </a:r>
          </a:p>
        </p:txBody>
      </p:sp>
      <p:pic>
        <p:nvPicPr>
          <p:cNvPr id="6147" name="Content Placeholder 5" descr="http://ircamera.as.arizona.edu/NatSci102/NatSci102/images/dna2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32"/>
          <a:stretch>
            <a:fillRect/>
          </a:stretch>
        </p:blipFill>
        <p:spPr>
          <a:xfrm>
            <a:off x="1295400" y="1828800"/>
            <a:ext cx="2906713" cy="4438650"/>
          </a:xfrm>
        </p:spPr>
      </p:pic>
      <p:sp>
        <p:nvSpPr>
          <p:cNvPr id="5" name="TextBox 4"/>
          <p:cNvSpPr txBox="1"/>
          <p:nvPr/>
        </p:nvSpPr>
        <p:spPr>
          <a:xfrm>
            <a:off x="4495800" y="1752600"/>
            <a:ext cx="4038600" cy="3478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monomer (subunit) of    DNA is a nucleotide</a:t>
            </a:r>
          </a:p>
          <a:p>
            <a:pPr>
              <a:defRPr/>
            </a:pPr>
            <a:endParaRPr lang="en-US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nucleotide has 3 parts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Sugar (deoxyribose)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Phosphate group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Nitrogen base</a:t>
            </a:r>
          </a:p>
          <a:p>
            <a:pPr>
              <a:defRPr/>
            </a:pPr>
            <a:endParaRPr lang="en-US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There are 2 chains of nucleotides in a DNA molecule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DNA Structure</a:t>
            </a:r>
          </a:p>
        </p:txBody>
      </p:sp>
      <p:pic>
        <p:nvPicPr>
          <p:cNvPr id="7171" name="Content Placeholder 5" descr="http://ircamera.as.arizona.edu/NatSci102/NatSci102/images/dna2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32"/>
          <a:stretch>
            <a:fillRect/>
          </a:stretch>
        </p:blipFill>
        <p:spPr>
          <a:xfrm>
            <a:off x="1295400" y="1828800"/>
            <a:ext cx="2906713" cy="4438650"/>
          </a:xfrm>
        </p:spPr>
      </p:pic>
      <p:sp>
        <p:nvSpPr>
          <p:cNvPr id="5" name="TextBox 4"/>
          <p:cNvSpPr txBox="1"/>
          <p:nvPr/>
        </p:nvSpPr>
        <p:spPr>
          <a:xfrm>
            <a:off x="4495800" y="1752600"/>
            <a:ext cx="40386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shape of the DNA molecule is a double helix</a:t>
            </a:r>
          </a:p>
          <a:p>
            <a:pPr>
              <a:defRPr/>
            </a:pPr>
            <a:endParaRPr lang="en-US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“backbone” of the double helix is alternating sugars and phosphates</a:t>
            </a:r>
          </a:p>
          <a:p>
            <a:pPr>
              <a:defRPr/>
            </a:pPr>
            <a:endParaRPr lang="en-US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rungs of the DNA ladder are nitrogen base pairs</a:t>
            </a:r>
          </a:p>
          <a:p>
            <a:pPr>
              <a:defRPr/>
            </a:pPr>
            <a:endParaRPr lang="en-US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Nitrogen base pairs are connected by hydrogen bonds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DNA Structure</a:t>
            </a:r>
          </a:p>
        </p:txBody>
      </p:sp>
      <p:pic>
        <p:nvPicPr>
          <p:cNvPr id="8195" name="Content Placeholder 5" descr="http://ircamera.as.arizona.edu/NatSci102/NatSci102/images/dna2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32"/>
          <a:stretch>
            <a:fillRect/>
          </a:stretch>
        </p:blipFill>
        <p:spPr>
          <a:xfrm>
            <a:off x="1295400" y="1828800"/>
            <a:ext cx="2906713" cy="4438650"/>
          </a:xfrm>
        </p:spPr>
      </p:pic>
      <p:sp>
        <p:nvSpPr>
          <p:cNvPr id="5" name="TextBox 4"/>
          <p:cNvSpPr txBox="1"/>
          <p:nvPr/>
        </p:nvSpPr>
        <p:spPr>
          <a:xfrm>
            <a:off x="4343400" y="1752600"/>
            <a:ext cx="4800600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There are 4 nitrogen bases in  DNA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Adenine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Thymine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Cytosine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Guanine</a:t>
            </a:r>
          </a:p>
          <a:p>
            <a:pPr>
              <a:defRPr/>
            </a:pPr>
            <a:endParaRPr lang="en-US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Base pairing is complementary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Adenine with Thymine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Cytosine with Guanine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title"/>
          </p:nvPr>
        </p:nvSpPr>
        <p:spPr>
          <a:xfrm>
            <a:off x="914400" y="304800"/>
            <a:ext cx="3006725" cy="1162050"/>
          </a:xfrm>
        </p:spPr>
        <p:txBody>
          <a:bodyPr/>
          <a:lstStyle/>
          <a:p>
            <a:r>
              <a:rPr lang="en-US" sz="2400" smtClean="0"/>
              <a:t>How is my DNA different from a tree or a frog?</a:t>
            </a:r>
          </a:p>
        </p:txBody>
      </p:sp>
      <p:sp>
        <p:nvSpPr>
          <p:cNvPr id="9219" name="Text Placeholder 5"/>
          <p:cNvSpPr>
            <a:spLocks noGrp="1"/>
          </p:cNvSpPr>
          <p:nvPr>
            <p:ph type="body" sz="half" idx="2"/>
          </p:nvPr>
        </p:nvSpPr>
        <p:spPr>
          <a:xfrm>
            <a:off x="914400" y="1447800"/>
            <a:ext cx="3006725" cy="4692650"/>
          </a:xfrm>
        </p:spPr>
        <p:txBody>
          <a:bodyPr/>
          <a:lstStyle/>
          <a:p>
            <a:endParaRPr lang="en-US" smtClean="0"/>
          </a:p>
          <a:p>
            <a:r>
              <a:rPr lang="en-US" sz="2000" smtClean="0"/>
              <a:t>Every living organism has DNA in its cells</a:t>
            </a:r>
          </a:p>
          <a:p>
            <a:endParaRPr lang="en-US" sz="2000" smtClean="0"/>
          </a:p>
          <a:p>
            <a:r>
              <a:rPr lang="en-US" sz="2000" smtClean="0"/>
              <a:t>All DNA has the same basic structure</a:t>
            </a:r>
          </a:p>
          <a:p>
            <a:endParaRPr lang="en-US" sz="2000" smtClean="0"/>
          </a:p>
          <a:p>
            <a:r>
              <a:rPr lang="en-US" sz="2000" smtClean="0"/>
              <a:t>The difference in human DNA, tree DNA, or frog DNA is </a:t>
            </a:r>
            <a:r>
              <a:rPr lang="en-US" sz="2000" u="sng" smtClean="0"/>
              <a:t>the sequence of the nitrogen base pairs.</a:t>
            </a:r>
            <a:endParaRPr lang="en-US" sz="2000" smtClean="0"/>
          </a:p>
        </p:txBody>
      </p:sp>
      <p:pic>
        <p:nvPicPr>
          <p:cNvPr id="9220" name="Picture 2" descr="Angry Bo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600200"/>
            <a:ext cx="197167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4" descr="Fall Tree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066800"/>
            <a:ext cx="23272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 descr="http://www.clipartlord.com/wp-content/uploads/2013/04/frog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962400"/>
            <a:ext cx="271303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8" descr="http://t0.gstatic.com/images?q=tbn:ANd9GcT_7RYnqcCrTW8surEa7q_ZIMEGI2Q-fjBf5_o2hPpnU6H7YWsEG2U8Mr8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514600"/>
            <a:ext cx="5619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0" descr="http://t0.gstatic.com/images?q=tbn:ANd9GcT_7RYnqcCrTW8surEa7q_ZIMEGI2Q-fjBf5_o2hPpnU6H7YWsEG2U8Mr8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2133600"/>
            <a:ext cx="5619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2" descr="http://t0.gstatic.com/images?q=tbn:ANd9GcT_7RYnqcCrTW8surEa7q_ZIMEGI2Q-fjBf5_o2hPpnU6H7YWsEG2U8Mr8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410200"/>
            <a:ext cx="5619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DNA Replication</a:t>
            </a:r>
          </a:p>
        </p:txBody>
      </p:sp>
      <p:sp>
        <p:nvSpPr>
          <p:cNvPr id="10243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DNA must make a copy of itself before a cell divides</a:t>
            </a:r>
          </a:p>
          <a:p>
            <a:endParaRPr lang="en-US" smtClean="0"/>
          </a:p>
          <a:p>
            <a:r>
              <a:rPr lang="en-US" smtClean="0"/>
              <a:t>This happens during INTERPHASE of the cell cycle!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DNA Replication</a:t>
            </a:r>
          </a:p>
        </p:txBody>
      </p:sp>
      <p:pic>
        <p:nvPicPr>
          <p:cNvPr id="11267" name="Content Placeholder 6" descr="Cell , 5 Animation on Dna Replication : Simple Dna Replication Animation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219200"/>
            <a:ext cx="6934200" cy="4229100"/>
          </a:xfrm>
        </p:spPr>
      </p:pic>
      <p:sp>
        <p:nvSpPr>
          <p:cNvPr id="8" name="TextBox 7"/>
          <p:cNvSpPr txBox="1"/>
          <p:nvPr/>
        </p:nvSpPr>
        <p:spPr>
          <a:xfrm>
            <a:off x="2438400" y="4724400"/>
            <a:ext cx="2590800" cy="430213"/>
          </a:xfrm>
          <a:prstGeom prst="rect">
            <a:avLst/>
          </a:prstGeom>
          <a:noFill/>
          <a:ln>
            <a:solidFill>
              <a:srgbClr val="3399FF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70C0"/>
                </a:solidFill>
                <a:latin typeface="Arial" charset="0"/>
              </a:rPr>
              <a:t>WITH ENZYMES 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9800" y="5486400"/>
            <a:ext cx="2895600" cy="769938"/>
          </a:xfrm>
          <a:prstGeom prst="rect">
            <a:avLst/>
          </a:prstGeom>
          <a:noFill/>
          <a:ln>
            <a:solidFill>
              <a:srgbClr val="3399FF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Process is </a:t>
            </a:r>
          </a:p>
          <a:p>
            <a:pPr algn="ctr"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“semi-conservative”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5503863"/>
            <a:ext cx="4419600" cy="1354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2" indent="0">
              <a:defRPr/>
            </a:pPr>
            <a:r>
              <a:rPr lang="en-US" sz="2000" dirty="0">
                <a:hlinkClick r:id="rId3"/>
              </a:rPr>
              <a:t>DNA replication explained</a:t>
            </a:r>
            <a:endParaRPr lang="en-US" sz="2000" dirty="0"/>
          </a:p>
          <a:p>
            <a:pPr marL="0" lvl="2" indent="0">
              <a:defRPr/>
            </a:pPr>
            <a:r>
              <a:rPr lang="en-US" sz="2000" dirty="0">
                <a:hlinkClick r:id="rId4"/>
              </a:rPr>
              <a:t>DNA Replication: The Cell's Extreme Team Sport - YouTube</a:t>
            </a:r>
            <a:endParaRPr lang="en-US" sz="2000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module_6_-_graphic_organizer_notes</Template>
  <TotalTime>0</TotalTime>
  <Words>397</Words>
  <Application>Microsoft Office PowerPoint</Application>
  <PresentationFormat>On-screen Show (4:3)</PresentationFormat>
  <Paragraphs>104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DNA and Heredity DNA Structure and Function - Amoeba Sisters</vt:lpstr>
      <vt:lpstr>DNA and Heredity</vt:lpstr>
      <vt:lpstr>Where is your DNA?</vt:lpstr>
      <vt:lpstr>DNA Structure</vt:lpstr>
      <vt:lpstr>DNA Structure</vt:lpstr>
      <vt:lpstr>DNA Structure</vt:lpstr>
      <vt:lpstr>How is my DNA different from a tree or a frog?</vt:lpstr>
      <vt:lpstr>DNA Replication</vt:lpstr>
      <vt:lpstr>DNA Replication</vt:lpstr>
      <vt:lpstr>How does DNA determine your traits?</vt:lpstr>
      <vt:lpstr>Process of Protein Synthesis</vt:lpstr>
      <vt:lpstr>mRNA codon chart</vt:lpstr>
      <vt:lpstr>3 Types of RNA</vt:lpstr>
      <vt:lpstr>What happens when protein synthesis goes wrong?</vt:lpstr>
      <vt:lpstr>Mutations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and Heredity DNA Structure and Function - Amoeba Sisters</dc:title>
  <dc:creator>Schwippert, Kelly A.</dc:creator>
  <cp:lastModifiedBy>Schwippert, Kelly A.</cp:lastModifiedBy>
  <cp:revision>1</cp:revision>
  <dcterms:created xsi:type="dcterms:W3CDTF">2015-09-27T17:25:18Z</dcterms:created>
  <dcterms:modified xsi:type="dcterms:W3CDTF">2015-09-27T17:25:59Z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TC102862081033</vt:lpwstr>
  </property>
</Properties>
</file>