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1" r:id="rId5"/>
    <p:sldId id="260" r:id="rId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6A96975-AE9E-4F65-A7A0-6F7E07993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170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DFC34EC-5168-4990-96F3-9961EEAD1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256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FC34EC-5168-4990-96F3-9961EEAD17CF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01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7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53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1"/>
            <a:ext cx="4038600" cy="4525964"/>
          </a:xfrm>
        </p:spPr>
        <p:txBody>
          <a:bodyPr/>
          <a:lstStyle>
            <a:lvl1pPr>
              <a:buClr>
                <a:schemeClr val="bg1">
                  <a:lumMod val="95000"/>
                </a:schemeClr>
              </a:buClr>
              <a:defRPr sz="2400"/>
            </a:lvl1pPr>
            <a:lvl2pPr>
              <a:buClr>
                <a:schemeClr val="bg1">
                  <a:lumMod val="95000"/>
                </a:schemeClr>
              </a:buClr>
              <a:defRPr sz="2000"/>
            </a:lvl2pPr>
            <a:lvl3pPr>
              <a:buClr>
                <a:schemeClr val="bg1">
                  <a:lumMod val="95000"/>
                </a:schemeClr>
              </a:buClr>
              <a:defRPr sz="2000"/>
            </a:lvl3pPr>
            <a:lvl4pPr>
              <a:buClr>
                <a:schemeClr val="bg1">
                  <a:lumMod val="95000"/>
                </a:schemeClr>
              </a:buClr>
              <a:defRPr sz="1800"/>
            </a:lvl4pPr>
            <a:lvl5pPr>
              <a:buClr>
                <a:schemeClr val="bg1">
                  <a:lumMod val="9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1"/>
            <a:ext cx="4038600" cy="4525964"/>
          </a:xfrm>
        </p:spPr>
        <p:txBody>
          <a:bodyPr/>
          <a:lstStyle>
            <a:lvl1pPr>
              <a:buClr>
                <a:schemeClr val="bg1">
                  <a:lumMod val="95000"/>
                </a:schemeClr>
              </a:buClr>
              <a:defRPr sz="2400"/>
            </a:lvl1pPr>
            <a:lvl2pPr>
              <a:buClr>
                <a:schemeClr val="bg1">
                  <a:lumMod val="95000"/>
                </a:schemeClr>
              </a:buClr>
              <a:defRPr sz="2000"/>
            </a:lvl2pPr>
            <a:lvl3pPr>
              <a:buClr>
                <a:schemeClr val="bg1">
                  <a:lumMod val="95000"/>
                </a:schemeClr>
              </a:buClr>
              <a:defRPr sz="2000"/>
            </a:lvl3pPr>
            <a:lvl4pPr>
              <a:buClr>
                <a:schemeClr val="bg1">
                  <a:lumMod val="95000"/>
                </a:schemeClr>
              </a:buClr>
              <a:defRPr sz="1800"/>
            </a:lvl4pPr>
            <a:lvl5pPr>
              <a:buClr>
                <a:schemeClr val="bg1">
                  <a:lumMod val="95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>
          <a:xfrm>
            <a:off x="457200" y="6638075"/>
            <a:ext cx="2133600" cy="365125"/>
          </a:xfrm>
        </p:spPr>
        <p:txBody>
          <a:bodyPr/>
          <a:lstStyle/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594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7131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1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7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1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6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2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4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5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3AE0E-D7CB-46F3-9A63-55D76F8F97E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8606F-9B6C-4251-B926-011A2DF20B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0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youtube.com/watch?v=a4aZE5FQ28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fI7nEWUjk3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youtube.com/watch?v=7pR7TNzJ_p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Protists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 </a:t>
            </a:r>
            <a:r>
              <a:rPr lang="en-US" dirty="0" err="1" smtClean="0"/>
              <a:t>Schwippert</a:t>
            </a:r>
            <a:endParaRPr lang="en-US" dirty="0" smtClean="0"/>
          </a:p>
          <a:p>
            <a:r>
              <a:rPr lang="en-US" dirty="0" smtClean="0"/>
              <a:t>Biology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04800" y="2590799"/>
            <a:ext cx="4038600" cy="32305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will look at 3 specific examples: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EUGLENA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PARAMECIUM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AMOEBA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295401"/>
            <a:ext cx="4038600" cy="11429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 What are </a:t>
            </a:r>
            <a:r>
              <a:rPr lang="en-US" dirty="0" err="1" smtClean="0"/>
              <a:t>Protists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9400" y="669600"/>
            <a:ext cx="8251200" cy="1768800"/>
          </a:xfrm>
        </p:spPr>
        <p:txBody>
          <a:bodyPr>
            <a:normAutofit/>
          </a:bodyPr>
          <a:lstStyle/>
          <a:p>
            <a:r>
              <a:rPr lang="en-US" dirty="0" smtClean="0"/>
              <a:t>A. (Mostly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uni</a:t>
            </a:r>
            <a:r>
              <a:rPr lang="en-US" dirty="0" smtClean="0">
                <a:solidFill>
                  <a:srgbClr val="FF0000"/>
                </a:solidFill>
              </a:rPr>
              <a:t>-cellular EUKARYOTES </a:t>
            </a:r>
            <a:r>
              <a:rPr lang="en-US" dirty="0" smtClean="0"/>
              <a:t>that evolved around 2 billion years ago.  They are very diverse and can seem similar to Plants, Animals, and Fungus.</a:t>
            </a:r>
            <a:endParaRPr lang="en-US" dirty="0"/>
          </a:p>
        </p:txBody>
      </p:sp>
      <p:pic>
        <p:nvPicPr>
          <p:cNvPr id="3074" name="Picture 2" descr="Green Alga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971800"/>
            <a:ext cx="4038600" cy="3213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US" dirty="0" smtClean="0"/>
              <a:t>I. Paramecium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76400"/>
            <a:ext cx="8991600" cy="5181600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Transport:</a:t>
            </a:r>
            <a:r>
              <a:rPr lang="en-US" sz="2400" dirty="0" smtClean="0"/>
              <a:t>  moves using CILIA (tiny hair like projections).  CILIA can also help them grab food.</a:t>
            </a:r>
          </a:p>
          <a:p>
            <a:r>
              <a:rPr lang="en-US" sz="2400" b="1" u="sng" dirty="0" smtClean="0"/>
              <a:t>Excretion</a:t>
            </a:r>
            <a:r>
              <a:rPr lang="en-US" sz="2400" dirty="0" smtClean="0"/>
              <a:t>: uses its contractile vacuoles to excrete water/waste.</a:t>
            </a:r>
          </a:p>
          <a:p>
            <a:r>
              <a:rPr lang="en-US" sz="2400" b="1" u="sng" dirty="0" smtClean="0"/>
              <a:t>Respiration: </a:t>
            </a:r>
            <a:r>
              <a:rPr lang="en-US" sz="2400" dirty="0" smtClean="0"/>
              <a:t> uses diffusion to get oxygen (aerobic)</a:t>
            </a:r>
            <a:endParaRPr lang="en-US" sz="2400" b="1" u="sng" dirty="0" smtClean="0"/>
          </a:p>
          <a:p>
            <a:r>
              <a:rPr lang="en-US" sz="2400" b="1" u="sng" dirty="0" smtClean="0"/>
              <a:t>Nutrition: </a:t>
            </a:r>
            <a:r>
              <a:rPr lang="en-US" sz="2400" dirty="0" smtClean="0"/>
              <a:t>Heterotrophic (eats bacteria, algae) Engulfs food using its cilia which enter through the oral groove.  The food is packed into a vacuole and enzymes break it down.  Waste leaves via anal pore.</a:t>
            </a:r>
          </a:p>
          <a:p>
            <a:r>
              <a:rPr lang="en-US" sz="2400" b="1" u="sng" dirty="0" smtClean="0"/>
              <a:t>Reproduction:</a:t>
            </a:r>
            <a:r>
              <a:rPr lang="en-US" sz="2400" dirty="0" smtClean="0"/>
              <a:t> Sexual via conjugation OR Asexual using budding</a:t>
            </a:r>
          </a:p>
          <a:p>
            <a:r>
              <a:rPr lang="en-US" sz="2400" b="1" u="sng" dirty="0" smtClean="0"/>
              <a:t>Growth and development: </a:t>
            </a:r>
            <a:r>
              <a:rPr lang="en-US" sz="2400" dirty="0" smtClean="0"/>
              <a:t>none really they can “grow” by </a:t>
            </a:r>
            <a:r>
              <a:rPr lang="en-US" sz="2400" dirty="0" err="1" smtClean="0"/>
              <a:t>uptaking</a:t>
            </a:r>
            <a:r>
              <a:rPr lang="en-US" sz="2400" dirty="0" smtClean="0"/>
              <a:t> excess water/food</a:t>
            </a:r>
          </a:p>
          <a:p>
            <a:r>
              <a:rPr lang="en-US" sz="2400" dirty="0" smtClean="0"/>
              <a:t>CAN USE CHEMOTAXIS/PHOTOTAXIS TO ORIENT IN THEIR ENVIRONMENT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0" y="0"/>
            <a:ext cx="281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http://www.youtube.com/watch?v=a4aZE5FQ284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etc.usf.edu/clipart/7000/7056/paramecium_7056_l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9525"/>
            <a:ext cx="3581400" cy="167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Euglena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17638"/>
            <a:ext cx="7772400" cy="5440362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Transport:</a:t>
            </a:r>
            <a:r>
              <a:rPr lang="en-US" sz="2800" dirty="0" smtClean="0"/>
              <a:t>  moves using a FLAGELLA.</a:t>
            </a:r>
          </a:p>
          <a:p>
            <a:r>
              <a:rPr lang="en-US" sz="2800" b="1" u="sng" dirty="0" smtClean="0"/>
              <a:t>Excretion</a:t>
            </a:r>
            <a:r>
              <a:rPr lang="en-US" sz="2800" dirty="0" smtClean="0"/>
              <a:t>: uses its contractile vacuole</a:t>
            </a:r>
          </a:p>
          <a:p>
            <a:r>
              <a:rPr lang="en-US" sz="2800" b="1" u="sng" dirty="0" smtClean="0"/>
              <a:t>Respiration: </a:t>
            </a:r>
            <a:r>
              <a:rPr lang="en-US" sz="2800" dirty="0" smtClean="0"/>
              <a:t> uses diffusion to get oxygen (aerobic)</a:t>
            </a:r>
            <a:endParaRPr lang="en-US" sz="2800" b="1" u="sng" dirty="0" smtClean="0"/>
          </a:p>
          <a:p>
            <a:r>
              <a:rPr lang="en-US" sz="2800" b="1" u="sng" dirty="0" smtClean="0"/>
              <a:t>Nutrition: </a:t>
            </a:r>
            <a:r>
              <a:rPr lang="en-US" sz="2800" dirty="0" smtClean="0"/>
              <a:t>Mainly photosynthetic (BECAUSE IT HAS EATEN ALGAE) using chloroplast but can engulf food, if needed</a:t>
            </a:r>
          </a:p>
          <a:p>
            <a:r>
              <a:rPr lang="en-US" sz="2800" b="1" u="sng" dirty="0" smtClean="0"/>
              <a:t>Reproduction:</a:t>
            </a:r>
            <a:r>
              <a:rPr lang="en-US" sz="2800" dirty="0" smtClean="0"/>
              <a:t> Asexual using Mitosis</a:t>
            </a:r>
          </a:p>
          <a:p>
            <a:r>
              <a:rPr lang="en-US" sz="2800" b="1" u="sng" dirty="0" smtClean="0"/>
              <a:t>Growth and development: </a:t>
            </a:r>
            <a:r>
              <a:rPr lang="en-US" sz="2800" dirty="0" smtClean="0"/>
              <a:t>none really they can “grow” by </a:t>
            </a:r>
            <a:r>
              <a:rPr lang="en-US" sz="2800" dirty="0" err="1" smtClean="0"/>
              <a:t>uptaking</a:t>
            </a:r>
            <a:r>
              <a:rPr lang="en-US" sz="2800" dirty="0" smtClean="0"/>
              <a:t> excess water/food</a:t>
            </a:r>
          </a:p>
          <a:p>
            <a:r>
              <a:rPr lang="en-US" sz="2800" dirty="0" smtClean="0"/>
              <a:t>CAN USE PHOTOTAXIS TO ORIENT IN THEIR ENVIRONMENT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http://www.youtube.com/watch?v=fI7nEWUjk3A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http://euglenabiology.weebly.com/uploads/1/7/6/0/1760868/1000986.jpg?4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5" y="99418"/>
            <a:ext cx="2054225" cy="186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-19735"/>
            <a:ext cx="7498080" cy="1143000"/>
          </a:xfrm>
        </p:spPr>
        <p:txBody>
          <a:bodyPr/>
          <a:lstStyle/>
          <a:p>
            <a:r>
              <a:rPr lang="en-US" dirty="0" smtClean="0"/>
              <a:t>II. Amoeba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28888" cy="5257800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Transport:</a:t>
            </a:r>
            <a:r>
              <a:rPr lang="en-US" sz="2400" dirty="0" smtClean="0"/>
              <a:t>  moves using PSEUDOPODS  which can also help them grab food.</a:t>
            </a:r>
          </a:p>
          <a:p>
            <a:r>
              <a:rPr lang="en-US" sz="2400" b="1" u="sng" dirty="0" smtClean="0"/>
              <a:t>Excretion</a:t>
            </a:r>
            <a:r>
              <a:rPr lang="en-US" sz="2400" dirty="0" smtClean="0"/>
              <a:t>: uses its contractile vacuoles to excrete water/waste.</a:t>
            </a:r>
          </a:p>
          <a:p>
            <a:r>
              <a:rPr lang="en-US" sz="2400" b="1" u="sng" dirty="0" smtClean="0"/>
              <a:t>Respiration: </a:t>
            </a:r>
            <a:r>
              <a:rPr lang="en-US" sz="2400" dirty="0" smtClean="0"/>
              <a:t> uses diffusion to get oxygen (aerobic)</a:t>
            </a:r>
            <a:endParaRPr lang="en-US" sz="2400" b="1" u="sng" dirty="0" smtClean="0"/>
          </a:p>
          <a:p>
            <a:r>
              <a:rPr lang="en-US" sz="2400" b="1" u="sng" dirty="0" smtClean="0"/>
              <a:t>Nutrition: </a:t>
            </a:r>
            <a:r>
              <a:rPr lang="en-US" sz="2400" b="1" dirty="0" smtClean="0"/>
              <a:t> </a:t>
            </a:r>
            <a:r>
              <a:rPr lang="en-US" sz="2400" dirty="0" smtClean="0"/>
              <a:t>Heterotrophic  Engulfs food using its </a:t>
            </a:r>
            <a:r>
              <a:rPr lang="en-US" sz="2400" dirty="0" err="1" smtClean="0"/>
              <a:t>pseudopods</a:t>
            </a:r>
            <a:r>
              <a:rPr lang="en-US" sz="2400" dirty="0" smtClean="0"/>
              <a:t> which break fold inward to create a vacuole. Enzymes break it down.  Waste leaves via diffusion.</a:t>
            </a:r>
          </a:p>
          <a:p>
            <a:r>
              <a:rPr lang="en-US" sz="2400" b="1" u="sng" dirty="0" smtClean="0"/>
              <a:t>Reproduction:</a:t>
            </a:r>
            <a:r>
              <a:rPr lang="en-US" sz="2400" dirty="0" smtClean="0"/>
              <a:t> Asexual using mitosis</a:t>
            </a:r>
          </a:p>
          <a:p>
            <a:r>
              <a:rPr lang="en-US" sz="2400" b="1" u="sng" dirty="0" smtClean="0"/>
              <a:t>Growth and </a:t>
            </a:r>
            <a:r>
              <a:rPr lang="en-US" sz="2400" b="1" dirty="0" smtClean="0"/>
              <a:t>development: </a:t>
            </a:r>
            <a:r>
              <a:rPr lang="en-US" sz="2400" dirty="0" smtClean="0"/>
              <a:t>none really; they can “grow” by </a:t>
            </a:r>
            <a:r>
              <a:rPr lang="en-US" sz="2400" dirty="0" err="1" smtClean="0"/>
              <a:t>uptaking</a:t>
            </a:r>
            <a:r>
              <a:rPr lang="en-US" sz="2400" dirty="0" smtClean="0"/>
              <a:t> excess water/food</a:t>
            </a:r>
          </a:p>
          <a:p>
            <a:r>
              <a:rPr lang="en-US" sz="2400" dirty="0" smtClean="0"/>
              <a:t>CAN USE CHEMOTAXIS/PHOTOTAXIS TO ORIENT IN THEIR ENVIRONMENT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67200" y="228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http://www.youtube.com/watch?v=7pR7TNzJ_pA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 descr="http://www.enchantedlearning.com/agifs/Amoeba_bw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220718"/>
            <a:ext cx="3124200" cy="163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342</Words>
  <Application>Microsoft Office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Protists </vt:lpstr>
      <vt:lpstr>I. What are Protists?</vt:lpstr>
      <vt:lpstr>I. Paramecium</vt:lpstr>
      <vt:lpstr>III. Euglena</vt:lpstr>
      <vt:lpstr>II. Amoeba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Protists </dc:title>
  <dc:creator>susan.pittinaro</dc:creator>
  <cp:lastModifiedBy>Schwippert, Kelly A.</cp:lastModifiedBy>
  <cp:revision>21</cp:revision>
  <cp:lastPrinted>2015-12-02T19:43:07Z</cp:lastPrinted>
  <dcterms:created xsi:type="dcterms:W3CDTF">2013-12-03T14:39:15Z</dcterms:created>
  <dcterms:modified xsi:type="dcterms:W3CDTF">2015-12-02T19:49:41Z</dcterms:modified>
</cp:coreProperties>
</file>