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B64DE50-E9B7-4D92-AF0A-75BBE53AC746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BBAC7F-4F2C-4CB6-A965-F872379F6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50-E9B7-4D92-AF0A-75BBE53AC746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AC7F-4F2C-4CB6-A965-F872379F6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50-E9B7-4D92-AF0A-75BBE53AC746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AC7F-4F2C-4CB6-A965-F872379F6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64DE50-E9B7-4D92-AF0A-75BBE53AC746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BBAC7F-4F2C-4CB6-A965-F872379F67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B64DE50-E9B7-4D92-AF0A-75BBE53AC746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BBAC7F-4F2C-4CB6-A965-F872379F6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50-E9B7-4D92-AF0A-75BBE53AC746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AC7F-4F2C-4CB6-A965-F872379F67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50-E9B7-4D92-AF0A-75BBE53AC746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AC7F-4F2C-4CB6-A965-F872379F67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64DE50-E9B7-4D92-AF0A-75BBE53AC746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BBAC7F-4F2C-4CB6-A965-F872379F67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50-E9B7-4D92-AF0A-75BBE53AC746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AC7F-4F2C-4CB6-A965-F872379F6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64DE50-E9B7-4D92-AF0A-75BBE53AC746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BBAC7F-4F2C-4CB6-A965-F872379F67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64DE50-E9B7-4D92-AF0A-75BBE53AC746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BBAC7F-4F2C-4CB6-A965-F872379F67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B64DE50-E9B7-4D92-AF0A-75BBE53AC746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BBAC7F-4F2C-4CB6-A965-F872379F6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ogycorner.com/worksheets/frog_alternative.html" TargetMode="External"/><Relationship Id="rId3" Type="http://schemas.openxmlformats.org/officeDocument/2006/relationships/image" Target="../media/image24.jpeg"/><Relationship Id="rId7" Type="http://schemas.openxmlformats.org/officeDocument/2006/relationships/hyperlink" Target="http://www.mhhe.com/biosci/genbio/virtual_labs/BL_16/BL_16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2lCKc8tURtc" TargetMode="Externa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Classification- Animals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</a:t>
            </a:r>
          </a:p>
          <a:p>
            <a:r>
              <a:rPr lang="en-US" dirty="0" smtClean="0"/>
              <a:t>Miss Schwippert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15962"/>
          </a:xfrm>
        </p:spPr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458200" cy="5562600"/>
          </a:xfrm>
        </p:spPr>
        <p:txBody>
          <a:bodyPr/>
          <a:lstStyle/>
          <a:p>
            <a:r>
              <a:rPr lang="en-US" b="1" u="sng" dirty="0" smtClean="0"/>
              <a:t>Transport: </a:t>
            </a:r>
            <a:r>
              <a:rPr lang="en-US" dirty="0" smtClean="0"/>
              <a:t> Cold blooded with a closed circulatory system.  Oxygen is absorbed through gills. </a:t>
            </a:r>
            <a:endParaRPr lang="en-US" b="1" u="sng" dirty="0" smtClean="0"/>
          </a:p>
          <a:p>
            <a:r>
              <a:rPr lang="en-US" b="1" u="sng" dirty="0" smtClean="0"/>
              <a:t>Excretion:</a:t>
            </a:r>
            <a:r>
              <a:rPr lang="en-US" dirty="0" smtClean="0"/>
              <a:t> waste excreted via urine (ammonia) and fecal matter.  Salt water fish conserve water as much as possible.</a:t>
            </a:r>
            <a:endParaRPr lang="en-US" b="1" u="sng" dirty="0" smtClean="0"/>
          </a:p>
          <a:p>
            <a:r>
              <a:rPr lang="en-US" b="1" u="sng" dirty="0" smtClean="0"/>
              <a:t>Respiration: </a:t>
            </a:r>
            <a:r>
              <a:rPr lang="en-US" dirty="0" smtClean="0"/>
              <a:t> Gills of a fish contain many blood vessels that absorb oxygen from the water. Lots of surface area.</a:t>
            </a:r>
            <a:endParaRPr lang="en-US" b="1" u="sng" dirty="0" smtClean="0"/>
          </a:p>
          <a:p>
            <a:r>
              <a:rPr lang="en-US" b="1" u="sng" dirty="0" smtClean="0"/>
              <a:t>Nutrition</a:t>
            </a:r>
            <a:r>
              <a:rPr lang="en-US" dirty="0" smtClean="0"/>
              <a:t>: Heterotrophic</a:t>
            </a:r>
            <a:endParaRPr lang="en-US" b="1" u="sng" dirty="0" smtClean="0"/>
          </a:p>
          <a:p>
            <a:r>
              <a:rPr lang="en-US" b="1" u="sng" dirty="0" smtClean="0"/>
              <a:t>Reproduction:</a:t>
            </a:r>
            <a:r>
              <a:rPr lang="en-US" dirty="0" smtClean="0"/>
              <a:t> Sexual: most lay eggs BUT some do give live birth.</a:t>
            </a:r>
            <a:endParaRPr lang="en-US" b="1" u="sng" dirty="0" smtClean="0"/>
          </a:p>
          <a:p>
            <a:r>
              <a:rPr lang="en-US" b="1" u="sng" dirty="0" smtClean="0"/>
              <a:t>Growth and Development: </a:t>
            </a:r>
            <a:r>
              <a:rPr lang="en-US" dirty="0" smtClean="0"/>
              <a:t> Born as immature </a:t>
            </a:r>
            <a:r>
              <a:rPr lang="en-US" dirty="0" err="1" smtClean="0"/>
              <a:t>alevin</a:t>
            </a:r>
            <a:r>
              <a:rPr lang="en-US" dirty="0" smtClean="0"/>
              <a:t>. Grow slowly throughout life.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152400" cy="265176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pic>
        <p:nvPicPr>
          <p:cNvPr id="40962" name="Picture 2" descr="http://biofreshblog.files.wordpress.com/2012/10/amphibians.jpeg?w=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62200"/>
            <a:ext cx="66294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67600" cy="731838"/>
          </a:xfrm>
        </p:spPr>
        <p:txBody>
          <a:bodyPr/>
          <a:lstStyle/>
          <a:p>
            <a:r>
              <a:rPr lang="en-US" dirty="0" smtClean="0"/>
              <a:t>Amphibians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ym typeface="Wingdings" pitchFamily="2" charset="2"/>
              </a:rPr>
              <a:t>Transport:</a:t>
            </a:r>
            <a:r>
              <a:rPr lang="en-US" dirty="0" smtClean="0">
                <a:sym typeface="Wingdings" pitchFamily="2" charset="2"/>
              </a:rPr>
              <a:t> Closed digestive system with mouth, stomach, intestines, and </a:t>
            </a:r>
            <a:r>
              <a:rPr lang="en-US" dirty="0" err="1" smtClean="0">
                <a:sym typeface="Wingdings" pitchFamily="2" charset="2"/>
              </a:rPr>
              <a:t>cloaca</a:t>
            </a:r>
            <a:r>
              <a:rPr lang="en-US" dirty="0" smtClean="0">
                <a:sym typeface="Wingdings" pitchFamily="2" charset="2"/>
              </a:rPr>
              <a:t>; </a:t>
            </a:r>
            <a:r>
              <a:rPr lang="en-US" dirty="0" smtClean="0"/>
              <a:t>Closed circulatory system with a chambered heart to transport blood, oxygen and carbon dioxide.</a:t>
            </a:r>
          </a:p>
          <a:p>
            <a:r>
              <a:rPr lang="en-US" b="1" u="sng" dirty="0" smtClean="0"/>
              <a:t>Excretion:</a:t>
            </a:r>
            <a:r>
              <a:rPr lang="en-US" dirty="0" smtClean="0"/>
              <a:t> kidneys and bladder to filter blood; waste leaves through </a:t>
            </a:r>
            <a:r>
              <a:rPr lang="en-US" dirty="0" err="1" smtClean="0"/>
              <a:t>cloaca</a:t>
            </a:r>
            <a:r>
              <a:rPr lang="en-US" dirty="0" smtClean="0"/>
              <a:t>.</a:t>
            </a:r>
            <a:endParaRPr lang="en-US" b="1" u="sng" dirty="0" smtClean="0"/>
          </a:p>
          <a:p>
            <a:r>
              <a:rPr lang="en-US" b="1" u="sng" dirty="0" smtClean="0"/>
              <a:t>Respiration: </a:t>
            </a:r>
            <a:r>
              <a:rPr lang="en-US" dirty="0" smtClean="0"/>
              <a:t> Gas exchange via skin and as adults they also use lungs. This is one reason why they must stay moist.</a:t>
            </a:r>
          </a:p>
          <a:p>
            <a:r>
              <a:rPr lang="en-US" b="1" dirty="0" smtClean="0"/>
              <a:t>Nutrition: </a:t>
            </a:r>
            <a:r>
              <a:rPr lang="en-US" dirty="0" smtClean="0"/>
              <a:t>heterotrophic</a:t>
            </a:r>
          </a:p>
          <a:p>
            <a:r>
              <a:rPr lang="en-US" b="1" u="sng" dirty="0" smtClean="0"/>
              <a:t>Reproduction: </a:t>
            </a:r>
            <a:r>
              <a:rPr lang="en-US" dirty="0" smtClean="0"/>
              <a:t> Sexual.  Most lay eggs in or near water.</a:t>
            </a:r>
            <a:endParaRPr lang="en-US" b="1" u="sng" dirty="0" smtClean="0"/>
          </a:p>
          <a:p>
            <a:r>
              <a:rPr lang="en-US" b="1" u="sng" dirty="0" smtClean="0"/>
              <a:t>Growth and Development: </a:t>
            </a:r>
            <a:r>
              <a:rPr lang="en-US" dirty="0" smtClean="0"/>
              <a:t>hatch from eggs as larvae and then undergo metamorphosis until adult stage</a:t>
            </a:r>
            <a:r>
              <a:rPr lang="en-US" dirty="0" smtClean="0"/>
              <a:t>.</a:t>
            </a:r>
            <a:endParaRPr lang="en-US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80_frog_eg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52400"/>
            <a:ext cx="2743200" cy="2868307"/>
          </a:xfrm>
          <a:prstGeom prst="rect">
            <a:avLst/>
          </a:prstGeom>
        </p:spPr>
      </p:pic>
      <p:pic>
        <p:nvPicPr>
          <p:cNvPr id="5" name="Picture 4" descr="perons-tadpole-23-02-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438400"/>
            <a:ext cx="2667000" cy="2000250"/>
          </a:xfrm>
          <a:prstGeom prst="rect">
            <a:avLst/>
          </a:prstGeom>
        </p:spPr>
      </p:pic>
      <p:pic>
        <p:nvPicPr>
          <p:cNvPr id="6" name="Picture 5" descr="adf_tad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419600"/>
            <a:ext cx="2206721" cy="2184654"/>
          </a:xfrm>
          <a:prstGeom prst="rect">
            <a:avLst/>
          </a:prstGeom>
        </p:spPr>
      </p:pic>
      <p:pic>
        <p:nvPicPr>
          <p:cNvPr id="7" name="Picture 6" descr="fro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191000" cy="3464560"/>
          </a:xfrm>
          <a:prstGeom prst="rect">
            <a:avLst/>
          </a:prstGeom>
        </p:spPr>
      </p:pic>
      <p:pic>
        <p:nvPicPr>
          <p:cNvPr id="8" name="Picture 7" descr="Salamandra_c5LAR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775328"/>
            <a:ext cx="4419600" cy="30826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304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7"/>
              </a:rPr>
              <a:t>http://www.mhhe.com/biosci/genbio/virtual_labs/BL_16/BL_16.html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http://www.biologycorner.com/worksheets/frog_alternative.html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s.tutorvista.com/content/animal-morphology/frog-respiratoy-syste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232358" cy="4267200"/>
          </a:xfrm>
          <a:prstGeom prst="rect">
            <a:avLst/>
          </a:prstGeom>
          <a:noFill/>
        </p:spPr>
      </p:pic>
      <p:pic>
        <p:nvPicPr>
          <p:cNvPr id="3" name="Picture 2" descr="structure of lungs in frog with labels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400549"/>
            <a:ext cx="4333875" cy="245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IV.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en-US" dirty="0" smtClean="0"/>
              <a:t>Chordates with hair, milk produced by female and endothermic ability using sweat glands and fatty layer.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dirty="0" smtClean="0"/>
              <a:t>Mammals also have highly developed brains.</a:t>
            </a:r>
          </a:p>
        </p:txBody>
      </p:sp>
      <p:pic>
        <p:nvPicPr>
          <p:cNvPr id="4" name="Picture 3" descr="ch30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0"/>
            <a:ext cx="3657600" cy="2762250"/>
          </a:xfrm>
          <a:prstGeom prst="rect">
            <a:avLst/>
          </a:prstGeom>
        </p:spPr>
      </p:pic>
      <p:pic>
        <p:nvPicPr>
          <p:cNvPr id="5" name="Picture 4" descr="echid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765002"/>
            <a:ext cx="3276600" cy="3092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914400"/>
          </a:xfrm>
        </p:spPr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382000" cy="5562600"/>
          </a:xfrm>
        </p:spPr>
        <p:txBody>
          <a:bodyPr/>
          <a:lstStyle/>
          <a:p>
            <a:r>
              <a:rPr lang="en-US" b="1" u="sng" dirty="0" smtClean="0">
                <a:solidFill>
                  <a:srgbClr val="6600FF"/>
                </a:solidFill>
              </a:rPr>
              <a:t>Transport: </a:t>
            </a:r>
            <a:r>
              <a:rPr lang="en-US" dirty="0" smtClean="0">
                <a:solidFill>
                  <a:srgbClr val="FF0000"/>
                </a:solidFill>
              </a:rPr>
              <a:t>4 chambered heart with extensive network of veins, arteries, and capillaries </a:t>
            </a:r>
            <a:r>
              <a:rPr lang="en-US" b="1" dirty="0" smtClean="0">
                <a:solidFill>
                  <a:srgbClr val="FF33CC"/>
                </a:solidFill>
              </a:rPr>
              <a:t>(due to our relatively large size).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2.bp.blogspot.com/_hhUdKwzDmA4/SwAWN5O43iI/AAAAAAAAAOY/4nNmdVfRIfY/s400/ci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590800"/>
            <a:ext cx="4114800" cy="3810000"/>
          </a:xfrm>
          <a:prstGeom prst="rect">
            <a:avLst/>
          </a:prstGeom>
          <a:noFill/>
        </p:spPr>
      </p:pic>
      <p:pic>
        <p:nvPicPr>
          <p:cNvPr id="5" name="Picture 4" descr="http://www.microscopy-uk.org.uk/mag/imgjul10/hear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43400" cy="990600"/>
          </a:xfrm>
        </p:spPr>
        <p:txBody>
          <a:bodyPr/>
          <a:lstStyle/>
          <a:p>
            <a:r>
              <a:rPr lang="en-US" dirty="0" smtClean="0"/>
              <a:t>Animals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382000" cy="55626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Excretion:</a:t>
            </a:r>
            <a:r>
              <a:rPr lang="en-US" dirty="0" smtClean="0"/>
              <a:t> Kidneys filter blood and remove waste; urine and fecal matter is excreted via urethra/anus.</a:t>
            </a:r>
            <a:endParaRPr lang="en-US" b="1" u="sng" dirty="0" smtClean="0"/>
          </a:p>
          <a:p>
            <a:r>
              <a:rPr lang="en-US" b="1" u="sng" dirty="0" smtClean="0"/>
              <a:t>Respiration:</a:t>
            </a:r>
            <a:r>
              <a:rPr lang="en-US" dirty="0" smtClean="0"/>
              <a:t> Gas is exchanged in the lungs using diffusion and pressure.  Lungs are fed by capillaries which carry blood to/from the heart.</a:t>
            </a:r>
            <a:endParaRPr lang="en-US" b="1" u="sng" dirty="0" smtClean="0"/>
          </a:p>
          <a:p>
            <a:r>
              <a:rPr lang="en-US" b="1" u="sng" dirty="0" smtClean="0"/>
              <a:t>Nutrition: </a:t>
            </a:r>
            <a:r>
              <a:rPr lang="en-US" dirty="0" smtClean="0"/>
              <a:t>Heterotrophic; young drink milk from mammary glands in the female.</a:t>
            </a:r>
          </a:p>
          <a:p>
            <a:r>
              <a:rPr lang="en-US" b="1" u="sng" dirty="0" smtClean="0"/>
              <a:t>Reproduction:</a:t>
            </a:r>
          </a:p>
          <a:p>
            <a:pPr marL="624078" indent="-514350"/>
            <a:r>
              <a:rPr lang="en-US" dirty="0" smtClean="0"/>
              <a:t>Mammals reproduce using internal fertilization with eggs and sperm, but there are 3 groups of mammals:</a:t>
            </a:r>
          </a:p>
          <a:p>
            <a:pPr marL="973836" lvl="1" indent="-571500">
              <a:buFont typeface="+mj-lt"/>
              <a:buAutoNum type="romanUcPeriod"/>
            </a:pPr>
            <a:r>
              <a:rPr lang="en-US" sz="2400" u="sng" dirty="0" err="1" smtClean="0"/>
              <a:t>Monotremes</a:t>
            </a:r>
            <a:r>
              <a:rPr lang="en-US" sz="2400" dirty="0" smtClean="0"/>
              <a:t>: lay eggs</a:t>
            </a:r>
          </a:p>
          <a:p>
            <a:pPr marL="973836" lvl="1" indent="-571500">
              <a:buFont typeface="+mj-lt"/>
              <a:buAutoNum type="romanUcPeriod"/>
            </a:pPr>
            <a:r>
              <a:rPr lang="en-US" sz="2400" u="sng" dirty="0" smtClean="0"/>
              <a:t>Marsupials:</a:t>
            </a:r>
            <a:r>
              <a:rPr lang="en-US" sz="2400" dirty="0" smtClean="0"/>
              <a:t> live birth with pouched care</a:t>
            </a:r>
          </a:p>
          <a:p>
            <a:pPr marL="973836" lvl="1" indent="-571500">
              <a:buFont typeface="+mj-lt"/>
              <a:buAutoNum type="romanUcPeriod"/>
            </a:pPr>
            <a:r>
              <a:rPr lang="en-US" sz="2400" u="sng" dirty="0" smtClean="0"/>
              <a:t>Placental</a:t>
            </a:r>
            <a:r>
              <a:rPr lang="en-US" sz="2400" dirty="0" smtClean="0"/>
              <a:t>: internal development with nutrients exchanged with a placenta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30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3657600" cy="2762250"/>
          </a:xfrm>
          <a:prstGeom prst="rect">
            <a:avLst/>
          </a:prstGeom>
        </p:spPr>
      </p:pic>
      <p:pic>
        <p:nvPicPr>
          <p:cNvPr id="5" name="Picture 4" descr="platybab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505200"/>
            <a:ext cx="4019550" cy="3048000"/>
          </a:xfrm>
          <a:prstGeom prst="rect">
            <a:avLst/>
          </a:prstGeom>
        </p:spPr>
      </p:pic>
      <p:pic>
        <p:nvPicPr>
          <p:cNvPr id="6" name="Picture 5" descr="echid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7112" y="2971800"/>
            <a:ext cx="4116888" cy="3886200"/>
          </a:xfrm>
          <a:prstGeom prst="rect">
            <a:avLst/>
          </a:prstGeom>
        </p:spPr>
      </p:pic>
      <p:pic>
        <p:nvPicPr>
          <p:cNvPr id="7170" name="Picture 2" descr="http://www.biologyjunction.com/images/echidna_hatch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57200"/>
            <a:ext cx="2971800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3505200" cy="3534491"/>
          </a:xfrm>
          <a:prstGeom prst="rect">
            <a:avLst/>
          </a:prstGeom>
        </p:spPr>
      </p:pic>
      <p:pic>
        <p:nvPicPr>
          <p:cNvPr id="3" name="Picture 2" descr="Kangaroo_and_joey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0571" y="0"/>
            <a:ext cx="4573429" cy="6858000"/>
          </a:xfrm>
          <a:prstGeom prst="rect">
            <a:avLst/>
          </a:prstGeom>
        </p:spPr>
      </p:pic>
      <p:pic>
        <p:nvPicPr>
          <p:cNvPr id="6146" name="Picture 2" descr="http://www.stanford.edu/~jay/koalas/koala%20mu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267200"/>
            <a:ext cx="1828800" cy="2362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1066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https://www.youtube.com/watch?v=2lCKc8tURtc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Annelids (worms)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Wor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4038600" cy="2968371"/>
          </a:xfrm>
          <a:prstGeom prst="rect">
            <a:avLst/>
          </a:prstGeom>
        </p:spPr>
      </p:pic>
      <p:pic>
        <p:nvPicPr>
          <p:cNvPr id="5" name="Content Placeholder 5" descr="Anneli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0"/>
            <a:ext cx="4038600" cy="3028950"/>
          </a:xfrm>
          <a:prstGeom prst="rect">
            <a:avLst/>
          </a:prstGeom>
        </p:spPr>
      </p:pic>
      <p:pic>
        <p:nvPicPr>
          <p:cNvPr id="6" name="Picture 6" descr="http://msnbcmedia3.msn.com/j/msnbc/Components/Photos/040628/040628_leeches_hmed.grid-6x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8238"/>
            <a:ext cx="2971800" cy="2659762"/>
          </a:xfrm>
          <a:prstGeom prst="rect">
            <a:avLst/>
          </a:prstGeom>
          <a:noFill/>
        </p:spPr>
      </p:pic>
      <p:pic>
        <p:nvPicPr>
          <p:cNvPr id="7" name="Picture 4" descr="http://www.biodiversityexplorer.org/mm/annelids/images/eos10701_246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0079" y="2971800"/>
            <a:ext cx="3503921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g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83791" cy="2971800"/>
          </a:xfrm>
          <a:prstGeom prst="rect">
            <a:avLst/>
          </a:prstGeom>
        </p:spPr>
      </p:pic>
      <p:pic>
        <p:nvPicPr>
          <p:cNvPr id="3" name="Picture 2" descr="P1010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28600"/>
            <a:ext cx="4566874" cy="4343400"/>
          </a:xfrm>
          <a:prstGeom prst="rect">
            <a:avLst/>
          </a:prstGeom>
        </p:spPr>
      </p:pic>
      <p:pic>
        <p:nvPicPr>
          <p:cNvPr id="4" name="Picture 3" descr="placent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76600"/>
            <a:ext cx="4876800" cy="3048000"/>
          </a:xfrm>
          <a:prstGeom prst="rect">
            <a:avLst/>
          </a:prstGeom>
        </p:spPr>
      </p:pic>
      <p:pic>
        <p:nvPicPr>
          <p:cNvPr id="5122" name="Picture 2" descr="http://www.sciencephoto.com/image/478924/350wm/C0144331-Human_Placenta-SP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0250" y="4648200"/>
            <a:ext cx="333375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685800"/>
          </a:xfrm>
        </p:spPr>
        <p:txBody>
          <a:bodyPr/>
          <a:lstStyle/>
          <a:p>
            <a:r>
              <a:rPr lang="en-US" dirty="0" smtClean="0"/>
              <a:t>Annelids ( worms)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85800"/>
            <a:ext cx="8915400" cy="61722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Transport: </a:t>
            </a:r>
            <a:r>
              <a:rPr lang="en-US" sz="2400" dirty="0" smtClean="0"/>
              <a:t>Moves using muscular contractions and grips with bristles called setae</a:t>
            </a:r>
          </a:p>
          <a:p>
            <a:pPr lvl="1"/>
            <a:r>
              <a:rPr lang="en-US" sz="2400" dirty="0" smtClean="0"/>
              <a:t>Closed circulatory system.</a:t>
            </a:r>
          </a:p>
          <a:p>
            <a:r>
              <a:rPr lang="en-US" b="1" u="sng" dirty="0" smtClean="0"/>
              <a:t>Excretion:</a:t>
            </a:r>
            <a:r>
              <a:rPr lang="en-US" dirty="0" smtClean="0"/>
              <a:t> liquid waste is removed using the </a:t>
            </a:r>
            <a:r>
              <a:rPr lang="en-US" dirty="0" err="1" smtClean="0"/>
              <a:t>nephridia</a:t>
            </a:r>
            <a:endParaRPr lang="en-US" b="1" u="sng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400" b="1" u="sng" dirty="0" smtClean="0"/>
              <a:t>Respiration:</a:t>
            </a:r>
            <a:r>
              <a:rPr lang="en-US" sz="2400" dirty="0" smtClean="0"/>
              <a:t> oxygen is diffused across its skin (so it must stay moist)</a:t>
            </a:r>
            <a:endParaRPr lang="en-US" sz="2400" b="1" u="sng" dirty="0" smtClean="0"/>
          </a:p>
          <a:p>
            <a:r>
              <a:rPr lang="en-US" b="1" u="sng" dirty="0" smtClean="0"/>
              <a:t>Nutrition:</a:t>
            </a:r>
            <a:r>
              <a:rPr lang="en-US" dirty="0" smtClean="0"/>
              <a:t>  Heterotrophic decomposers; have a digestive system with mouth and anus</a:t>
            </a:r>
          </a:p>
          <a:p>
            <a:r>
              <a:rPr lang="en-US" b="1" u="sng" dirty="0" smtClean="0"/>
              <a:t>Sexual reproduction </a:t>
            </a:r>
            <a:r>
              <a:rPr lang="en-US" dirty="0" smtClean="0"/>
              <a:t>(most are hermaphrodites).  After exchange of sperm, cocoon of eggs is laid in the soil.</a:t>
            </a:r>
          </a:p>
          <a:p>
            <a:r>
              <a:rPr lang="en-US" b="1" u="sng" dirty="0" smtClean="0"/>
              <a:t>Growth and Development: </a:t>
            </a:r>
            <a:r>
              <a:rPr lang="en-US" dirty="0" smtClean="0"/>
              <a:t>Hatch fully developed except for sex organs.  Segments are added to the head end as they grow.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3962400" cy="1066800"/>
          </a:xfrm>
        </p:spPr>
        <p:txBody>
          <a:bodyPr/>
          <a:lstStyle/>
          <a:p>
            <a:r>
              <a:rPr lang="en-US" dirty="0" smtClean="0"/>
              <a:t>II. Arthropods</a:t>
            </a:r>
            <a:endParaRPr lang="en-US" dirty="0"/>
          </a:p>
        </p:txBody>
      </p:sp>
      <p:pic>
        <p:nvPicPr>
          <p:cNvPr id="4" name="Content Placeholder 3" descr="moth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905000"/>
            <a:ext cx="2676191" cy="1704762"/>
          </a:xfrm>
        </p:spPr>
      </p:pic>
      <p:pic>
        <p:nvPicPr>
          <p:cNvPr id="5" name="Picture 4" descr="preying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685801"/>
            <a:ext cx="3581143" cy="1828800"/>
          </a:xfrm>
          <a:prstGeom prst="rect">
            <a:avLst/>
          </a:prstGeom>
        </p:spPr>
      </p:pic>
      <p:pic>
        <p:nvPicPr>
          <p:cNvPr id="6" name="Picture 5" descr="Insect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886200"/>
            <a:ext cx="4114800" cy="2743200"/>
          </a:xfrm>
          <a:prstGeom prst="rect">
            <a:avLst/>
          </a:prstGeom>
        </p:spPr>
      </p:pic>
      <p:pic>
        <p:nvPicPr>
          <p:cNvPr id="18434" name="Picture 2" descr="http://ichef.bbci.co.uk/naturelibrary/images/ic/credit/640x395/a/ar/arthropod/arthropod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819400"/>
            <a:ext cx="4197752" cy="2590800"/>
          </a:xfrm>
          <a:prstGeom prst="rect">
            <a:avLst/>
          </a:prstGeom>
          <a:noFill/>
        </p:spPr>
      </p:pic>
      <p:pic>
        <p:nvPicPr>
          <p:cNvPr id="18436" name="Picture 4" descr="http://www.factmonster.com/images/ency107exoske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381000"/>
            <a:ext cx="6705600" cy="5801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smtClean="0"/>
              <a:t>Most diverse and widely successful (1.3 million species) of any phyla.  Exist in every environment.  Their name means, “jointed appendage.”</a:t>
            </a:r>
          </a:p>
        </p:txBody>
      </p:sp>
      <p:pic>
        <p:nvPicPr>
          <p:cNvPr id="18434" name="Picture 2" descr="http://ag.arizona.edu/pubs/garden/mg/entomology/images/p5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438400"/>
            <a:ext cx="3810000" cy="4095750"/>
          </a:xfrm>
          <a:prstGeom prst="rect">
            <a:avLst/>
          </a:prstGeom>
          <a:noFill/>
        </p:spPr>
      </p:pic>
      <p:pic>
        <p:nvPicPr>
          <p:cNvPr id="4" name="Picture 3" descr="142005_Insec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667000"/>
            <a:ext cx="4724400" cy="384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Arthropods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610600" cy="55626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Transport: </a:t>
            </a:r>
            <a:r>
              <a:rPr lang="en-US" dirty="0" smtClean="0"/>
              <a:t>closed circulatory system. Can walk, swim or fly. </a:t>
            </a:r>
            <a:endParaRPr lang="en-US" b="1" u="sng" dirty="0" smtClean="0"/>
          </a:p>
          <a:p>
            <a:r>
              <a:rPr lang="en-US" b="1" u="sng" dirty="0" smtClean="0"/>
              <a:t>Excretion: </a:t>
            </a:r>
            <a:r>
              <a:rPr lang="en-US" dirty="0" smtClean="0"/>
              <a:t>most use </a:t>
            </a:r>
            <a:r>
              <a:rPr lang="en-US" b="1" dirty="0" err="1" smtClean="0"/>
              <a:t>malpighian</a:t>
            </a:r>
            <a:r>
              <a:rPr lang="en-US" b="1" dirty="0" smtClean="0"/>
              <a:t> tubules</a:t>
            </a:r>
            <a:r>
              <a:rPr lang="en-US" b="1" u="sng" dirty="0" smtClean="0"/>
              <a:t> </a:t>
            </a:r>
          </a:p>
          <a:p>
            <a:r>
              <a:rPr lang="en-US" b="1" u="sng" dirty="0" smtClean="0"/>
              <a:t>Respiration: </a:t>
            </a:r>
            <a:r>
              <a:rPr lang="en-US" dirty="0" smtClean="0"/>
              <a:t>Oxygen is absorbed through openings called spiracles which lead to trachea.  The trachea pass oxygen to tissues. If aquatic, </a:t>
            </a:r>
            <a:r>
              <a:rPr lang="en-US" b="1" dirty="0" smtClean="0"/>
              <a:t>use gills</a:t>
            </a:r>
          </a:p>
          <a:p>
            <a:r>
              <a:rPr lang="en-US" b="1" u="sng" dirty="0" smtClean="0"/>
              <a:t>Nutrition: </a:t>
            </a:r>
            <a:r>
              <a:rPr lang="en-US" dirty="0" smtClean="0"/>
              <a:t>Heterotrophic with a closed digestive system with saliva, enzymes, mouth and anus</a:t>
            </a:r>
          </a:p>
          <a:p>
            <a:r>
              <a:rPr lang="en-US" b="1" u="sng" dirty="0" smtClean="0"/>
              <a:t>Reproduction: </a:t>
            </a:r>
            <a:r>
              <a:rPr lang="en-US" dirty="0" smtClean="0"/>
              <a:t>Sexual reproduction </a:t>
            </a:r>
          </a:p>
          <a:p>
            <a:r>
              <a:rPr lang="en-US" b="1" u="sng" dirty="0" smtClean="0"/>
              <a:t>Growth and Development: </a:t>
            </a:r>
            <a:r>
              <a:rPr lang="en-US" dirty="0" smtClean="0"/>
              <a:t>Eggs hatch into larvae/pupae then becoming adults (metamorphosis). Growth is accomplished through life by molting the exoskeleton.</a:t>
            </a:r>
          </a:p>
          <a:p>
            <a:endParaRPr lang="en-US" dirty="0" smtClean="0">
              <a:solidFill>
                <a:srgbClr val="006600"/>
              </a:solidFill>
            </a:endParaRPr>
          </a:p>
          <a:p>
            <a:endParaRPr lang="en-US" dirty="0" smtClean="0">
              <a:solidFill>
                <a:srgbClr val="FF33CC"/>
              </a:solidFill>
            </a:endParaRPr>
          </a:p>
          <a:p>
            <a:endParaRPr lang="en-US" b="1" u="sng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bioweb.uwlax.edu/bio203/s2009/luchterh_wesl/mol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8600"/>
            <a:ext cx="3143250" cy="2343150"/>
          </a:xfrm>
          <a:prstGeom prst="rect">
            <a:avLst/>
          </a:prstGeom>
          <a:noFill/>
        </p:spPr>
      </p:pic>
      <p:pic>
        <p:nvPicPr>
          <p:cNvPr id="5" name="Picture 2" descr="http://www.insectidentification.org/imgs/cicadamolt/cicadamol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00400"/>
            <a:ext cx="3181350" cy="3657600"/>
          </a:xfrm>
          <a:prstGeom prst="rect">
            <a:avLst/>
          </a:prstGeom>
          <a:noFill/>
        </p:spPr>
      </p:pic>
      <p:pic>
        <p:nvPicPr>
          <p:cNvPr id="6" name="Content Placeholder 4" descr="insectexc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04800"/>
            <a:ext cx="5010150" cy="2571750"/>
          </a:xfrm>
          <a:prstGeom prst="rect">
            <a:avLst/>
          </a:prstGeom>
        </p:spPr>
      </p:pic>
      <p:pic>
        <p:nvPicPr>
          <p:cNvPr id="7" name="Picture 6" descr="5920755746_40d27057c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810000"/>
            <a:ext cx="47244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III.</a:t>
            </a:r>
            <a:r>
              <a:rPr lang="en-US" sz="3200" b="1" u="sng" dirty="0" smtClean="0">
                <a:solidFill>
                  <a:srgbClr val="FF0000"/>
                </a:solidFill>
              </a:rPr>
              <a:t> Fish: </a:t>
            </a:r>
            <a:r>
              <a:rPr lang="en-US" sz="3200" dirty="0" smtClean="0"/>
              <a:t>Group of </a:t>
            </a:r>
            <a:r>
              <a:rPr lang="en-US" sz="3200" dirty="0" smtClean="0">
                <a:solidFill>
                  <a:srgbClr val="6600FF"/>
                </a:solidFill>
              </a:rPr>
              <a:t>Chordates</a:t>
            </a:r>
            <a:r>
              <a:rPr lang="en-US" sz="3200" dirty="0" smtClean="0"/>
              <a:t> that contains both fresh and marine species (26,000 or more).  </a:t>
            </a:r>
            <a:r>
              <a:rPr lang="en-US" sz="3200" b="1" dirty="0" smtClean="0">
                <a:solidFill>
                  <a:srgbClr val="FFC000"/>
                </a:solidFill>
              </a:rPr>
              <a:t>All have a spinal cord, gills, and internal skeleton of bone or cartilage.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http://www.whitegadget.com/attachments/pc-wallpapers/110884d1340690280-3d-tropical-fish-aquarium-3d-tropical-fish-aquarium-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52800"/>
            <a:ext cx="91440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thefishsite.com/articles/contents/intervetfish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962400"/>
            <a:ext cx="2971800" cy="2667000"/>
          </a:xfrm>
          <a:prstGeom prst="rect">
            <a:avLst/>
          </a:prstGeom>
          <a:noFill/>
        </p:spPr>
      </p:pic>
      <p:pic>
        <p:nvPicPr>
          <p:cNvPr id="5" name="Picture 4" descr="http://web-images.chacha.com/images/Gallery/4330/facts-about-sharks-814331140-aug-8-2012-1-600x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4267200" cy="3038475"/>
          </a:xfrm>
          <a:prstGeom prst="rect">
            <a:avLst/>
          </a:prstGeom>
          <a:noFill/>
        </p:spPr>
      </p:pic>
      <p:pic>
        <p:nvPicPr>
          <p:cNvPr id="6" name="Picture 2" descr="http://www.earthlife.net/fish/images/anatomy/carp-gill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0"/>
            <a:ext cx="4286250" cy="3781425"/>
          </a:xfrm>
          <a:prstGeom prst="rect">
            <a:avLst/>
          </a:prstGeom>
          <a:noFill/>
        </p:spPr>
      </p:pic>
      <p:pic>
        <p:nvPicPr>
          <p:cNvPr id="7" name="Picture 2" descr="http://www.buzzle.com/img/articleImages/275780-28210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0"/>
            <a:ext cx="3333750" cy="221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212</TotalTime>
  <Words>623</Words>
  <Application>Microsoft Office PowerPoint</Application>
  <PresentationFormat>On-screen Show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Classification- Animals</vt:lpstr>
      <vt:lpstr>Annelids (worms)</vt:lpstr>
      <vt:lpstr>Annelids ( worms)</vt:lpstr>
      <vt:lpstr>II. Arthropods</vt:lpstr>
      <vt:lpstr>Slide 5</vt:lpstr>
      <vt:lpstr>Arthropods</vt:lpstr>
      <vt:lpstr>Slide 7</vt:lpstr>
      <vt:lpstr>III. Fish: Group of Chordates that contains both fresh and marine species (26,000 or more).  All have a spinal cord, gills, and internal skeleton of bone or cartilage.</vt:lpstr>
      <vt:lpstr>Slide 9</vt:lpstr>
      <vt:lpstr>Fish</vt:lpstr>
      <vt:lpstr>IV. Amphibians</vt:lpstr>
      <vt:lpstr>Amphibians </vt:lpstr>
      <vt:lpstr>Slide 13</vt:lpstr>
      <vt:lpstr>Slide 14</vt:lpstr>
      <vt:lpstr>IV. Mammals</vt:lpstr>
      <vt:lpstr>Animals</vt:lpstr>
      <vt:lpstr>Animals 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Classification- Animals</dc:title>
  <dc:creator>Kelly</dc:creator>
  <cp:lastModifiedBy>Kelly</cp:lastModifiedBy>
  <cp:revision>4</cp:revision>
  <dcterms:created xsi:type="dcterms:W3CDTF">2013-05-10T17:14:38Z</dcterms:created>
  <dcterms:modified xsi:type="dcterms:W3CDTF">2013-05-12T19:44:57Z</dcterms:modified>
</cp:coreProperties>
</file>