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4" r:id="rId3"/>
    <p:sldId id="270" r:id="rId4"/>
    <p:sldId id="265" r:id="rId5"/>
    <p:sldId id="266" r:id="rId6"/>
    <p:sldId id="267" r:id="rId7"/>
    <p:sldId id="268" r:id="rId8"/>
    <p:sldId id="257" r:id="rId9"/>
    <p:sldId id="258" r:id="rId10"/>
    <p:sldId id="271" r:id="rId11"/>
    <p:sldId id="269" r:id="rId12"/>
    <p:sldId id="259" r:id="rId13"/>
    <p:sldId id="261" r:id="rId14"/>
    <p:sldId id="272" r:id="rId15"/>
    <p:sldId id="262" r:id="rId16"/>
    <p:sldId id="275" r:id="rId17"/>
    <p:sldId id="273" r:id="rId18"/>
    <p:sldId id="274" r:id="rId19"/>
    <p:sldId id="26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2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CE8E8-2880-499E-925F-A75CA9F68BC2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1CF51-83BD-4B80-9388-919C1B9C2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276B94-A686-4373-9DDF-3531A60E2FB3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FDB93-8D07-438A-8898-09E4DD2CA0FE}" type="slidenum">
              <a:rPr lang="en-US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90BF8D-80CC-4281-B48A-FDC256DFCB5A}" type="slidenum">
              <a:rPr lang="en-US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7E57D6-8606-4BC4-94AF-65A340E6E096}" type="slidenum">
              <a:rPr lang="en-US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EF1DD0-765B-48B6-8EEE-6AE200DBDA11}" type="slidenum">
              <a:rPr lang="en-US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C4B471-9EF2-4200-B4C7-C57D33B54147}" type="slidenum">
              <a:rPr lang="en-US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2ACD93-FC85-4C4B-8BA6-8E114B5C34F3}" type="slidenum">
              <a:rPr lang="en-US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1CF51-83BD-4B80-9388-919C1B9C2EA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3F1CF79-4BC5-4624-B562-80A2536570E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13B4908-8DC1-417D-9605-F2BBC09C05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CF79-4BC5-4624-B562-80A2536570E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4908-8DC1-417D-9605-F2BBC09C05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CF79-4BC5-4624-B562-80A2536570E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4908-8DC1-417D-9605-F2BBC09C05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F1CF79-4BC5-4624-B562-80A2536570E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3B4908-8DC1-417D-9605-F2BBC09C0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3F1CF79-4BC5-4624-B562-80A2536570E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13B4908-8DC1-417D-9605-F2BBC09C05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CF79-4BC5-4624-B562-80A2536570E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4908-8DC1-417D-9605-F2BBC09C0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CF79-4BC5-4624-B562-80A2536570E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4908-8DC1-417D-9605-F2BBC09C0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F1CF79-4BC5-4624-B562-80A2536570E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3B4908-8DC1-417D-9605-F2BBC09C0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CF79-4BC5-4624-B562-80A2536570E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4908-8DC1-417D-9605-F2BBC09C05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F1CF79-4BC5-4624-B562-80A2536570E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3B4908-8DC1-417D-9605-F2BBC09C0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F1CF79-4BC5-4624-B562-80A2536570E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3B4908-8DC1-417D-9605-F2BBC09C0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F1CF79-4BC5-4624-B562-80A2536570E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13B4908-8DC1-417D-9605-F2BBC09C05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7OynlzqtxmY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Eo7jcI8fAuI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nS1tEnfkk6M" TargetMode="External"/><Relationship Id="rId4" Type="http://schemas.openxmlformats.org/officeDocument/2006/relationships/hyperlink" Target="https://www.youtube.com/watch?v=cEh-zclVo44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LjnerzOqz-w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tztz8ggMw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TpY4frpheWw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Classification- Animal Behavior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Biology </a:t>
            </a:r>
          </a:p>
          <a:p>
            <a:r>
              <a:rPr lang="en-US" dirty="0" smtClean="0"/>
              <a:t>Miss Schwippert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bwcw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457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5181600" y="838200"/>
            <a:ext cx="3581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solidFill>
                  <a:srgbClr val="FF0066"/>
                </a:solidFill>
              </a:rPr>
              <a:t>Habituation:</a:t>
            </a:r>
            <a:r>
              <a:rPr lang="en-US" sz="2800">
                <a:solidFill>
                  <a:srgbClr val="FF0066"/>
                </a:solidFill>
              </a:rPr>
              <a:t> </a:t>
            </a:r>
            <a:r>
              <a:rPr lang="en-US" sz="2800">
                <a:solidFill>
                  <a:srgbClr val="00B050"/>
                </a:solidFill>
              </a:rPr>
              <a:t>losing a response to a stimulus. </a:t>
            </a:r>
            <a:endParaRPr lang="en-US" sz="2800" b="1" u="sng">
              <a:solidFill>
                <a:srgbClr val="00B050"/>
              </a:solidFill>
            </a:endParaRPr>
          </a:p>
        </p:txBody>
      </p:sp>
      <p:pic>
        <p:nvPicPr>
          <p:cNvPr id="6148" name="Picture 2" descr="http://awsassets.panda.org/img/ppl___gor_3_3588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590800"/>
            <a:ext cx="396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180987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21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419600" y="457200"/>
            <a:ext cx="4419600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chemeClr val="accent1">
                    <a:lumMod val="25000"/>
                  </a:schemeClr>
                </a:solidFill>
                <a:latin typeface="Arial" charset="0"/>
                <a:cs typeface="Arial" charset="0"/>
              </a:rPr>
              <a:t>Imprinting: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phase sensitive behavior that happens during a critical period of time. 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Helps animals learn who to trust, court, etc.</a:t>
            </a:r>
            <a:endParaRPr lang="en-US" sz="2800" b="1" u="sng" dirty="0">
              <a:solidFill>
                <a:schemeClr val="accent1">
                  <a:lumMod val="2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267200" y="34290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hlinkClick r:id="rId4"/>
              </a:rPr>
              <a:t>https://www.youtube.com/watch?v=7OynlzqtxmY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81000" y="0"/>
            <a:ext cx="2667000" cy="1333500"/>
          </a:xfrm>
          <a:prstGeom prst="flowChartPunchedTap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Classical Conditioning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304800" y="1219200"/>
            <a:ext cx="3352800" cy="3657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Learning to respond to a neutral stimulus where the response is an instinctual response to an environmental stimulus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762000" y="4724400"/>
            <a:ext cx="2438400" cy="1981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Pavlov's Dogs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...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Classic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4876800" y="457200"/>
            <a:ext cx="3276600" cy="1752600"/>
          </a:xfrm>
          <a:prstGeom prst="flowChartPunchedTap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Trial and Error or Operant Conditioning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4267200" y="2895600"/>
            <a:ext cx="1733550" cy="20161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Riding a bike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6629400" y="2971800"/>
            <a:ext cx="1962150" cy="1676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Birds learn what foods to eat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571228" y="6444734"/>
            <a:ext cx="40015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Response to a Stimulus-</a:t>
            </a:r>
            <a:r>
              <a:rPr lang="en-US" b="1" u="sng" dirty="0"/>
              <a:t>LEARNED</a:t>
            </a:r>
            <a:r>
              <a:rPr lang="en-US" dirty="0"/>
              <a:t>: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  <p:bldP spid="3076" grpId="0" animBg="1"/>
      <p:bldP spid="3077" grpId="0" animBg="1"/>
      <p:bldP spid="3078" grpId="0" animBg="1"/>
      <p:bldP spid="307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Oval 1"/>
          <p:cNvSpPr>
            <a:spLocks noChangeArrowheads="1"/>
          </p:cNvSpPr>
          <p:nvPr/>
        </p:nvSpPr>
        <p:spPr bwMode="auto">
          <a:xfrm>
            <a:off x="2044700" y="327025"/>
            <a:ext cx="3441700" cy="16049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BEHAVIOR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 response to a stimulus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2044700" y="327025"/>
            <a:ext cx="3441700" cy="16049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BEHAVIOR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 response to a stimulus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2044700" y="327025"/>
            <a:ext cx="3441700" cy="16049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BEHAVIOR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 response to a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stimulus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752600" y="2514600"/>
            <a:ext cx="5105400" cy="21335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Social Behaviors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 Behaviors that occur when animals live in large groups OR when 2 animals come together to mate or parent.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54640" y="6444734"/>
            <a:ext cx="463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Response to a Stimulus-</a:t>
            </a:r>
            <a:r>
              <a:rPr lang="en-US" b="1" u="sng" dirty="0" smtClean="0"/>
              <a:t>Social Behavior</a:t>
            </a:r>
            <a:r>
              <a:rPr lang="en-US" dirty="0" smtClean="0"/>
              <a:t>: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dog-training-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819" y="2230581"/>
            <a:ext cx="6019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0" y="0"/>
            <a:ext cx="8763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>
                <a:solidFill>
                  <a:srgbClr val="003399"/>
                </a:solidFill>
              </a:rPr>
              <a:t>Classical Conditioning:</a:t>
            </a:r>
            <a:r>
              <a:rPr lang="en-US" sz="3200" dirty="0">
                <a:solidFill>
                  <a:srgbClr val="003399"/>
                </a:solidFill>
              </a:rPr>
              <a:t> producing a response to an unrelated stimulus. May play a role in the development of phobias.</a:t>
            </a:r>
            <a:endParaRPr lang="en-US" sz="3200" b="1" u="sng" dirty="0">
              <a:solidFill>
                <a:srgbClr val="00339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1981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https://www.youtube.com/watch?v=Eo7jcI8fAuI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2254640" y="6444734"/>
            <a:ext cx="463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Response to a Stimulus-</a:t>
            </a:r>
            <a:r>
              <a:rPr lang="en-US" b="1" u="sng" dirty="0" smtClean="0"/>
              <a:t>Social Behavior</a:t>
            </a:r>
            <a:r>
              <a:rPr lang="en-US" dirty="0" smtClean="0"/>
              <a:t>: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Oval 1"/>
          <p:cNvSpPr>
            <a:spLocks noChangeArrowheads="1"/>
          </p:cNvSpPr>
          <p:nvPr/>
        </p:nvSpPr>
        <p:spPr bwMode="auto">
          <a:xfrm>
            <a:off x="914400" y="685800"/>
            <a:ext cx="3048000" cy="2514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Communication: can take many forms:  whistles clicks, chirps, body language, etc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0" y="3352800"/>
            <a:ext cx="1981200" cy="2438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Waggle Dance in Bees to find food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1981200" y="3124200"/>
            <a:ext cx="2620962" cy="2667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Chimpanzees vocalize different sounds for different situations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5410200" y="457200"/>
            <a:ext cx="2125662" cy="2286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Courtship Displays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6781800" y="2286000"/>
            <a:ext cx="2362200" cy="1981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Also used to limit cross species reproduction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4495800" y="2590800"/>
            <a:ext cx="2133600" cy="1752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May be done to show "FITNESS"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4648200" y="4343400"/>
            <a:ext cx="2743200" cy="21637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Male Bowerbirds build elaborate nests for females to inspect.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animBg="1"/>
      <p:bldP spid="5122" grpId="0" animBg="1"/>
      <p:bldP spid="5123" grpId="0" animBg="1"/>
      <p:bldP spid="5124" grpId="0" animBg="1"/>
      <p:bldP spid="5125" grpId="0" animBg="1"/>
      <p:bldP spid="5126" grpId="0" animBg="1"/>
      <p:bldP spid="51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bowerbird-5-vog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" y="5943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https://www.youtube.com/watch?v=cEh-zclVo44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4572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5"/>
              </a:rPr>
              <a:t>courtship- birds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honey-bee-worker-waggle-da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62200"/>
            <a:ext cx="9144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381000" y="304800"/>
            <a:ext cx="838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>
                <a:solidFill>
                  <a:srgbClr val="FF3300"/>
                </a:solidFill>
              </a:rPr>
              <a:t>Communication:</a:t>
            </a:r>
            <a:r>
              <a:rPr lang="en-US" sz="3200" dirty="0">
                <a:solidFill>
                  <a:srgbClr val="FF3300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</a:rPr>
              <a:t>occurs in social animals to help find food, show emotion, or find a mate </a:t>
            </a:r>
            <a:r>
              <a:rPr lang="en-US" sz="3200" dirty="0">
                <a:solidFill>
                  <a:srgbClr val="FF3300"/>
                </a:solidFill>
              </a:rPr>
              <a:t>(pheromones)</a:t>
            </a:r>
            <a:endParaRPr lang="en-US" sz="3200" b="1" u="sng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F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8991600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2057400" y="5715000"/>
            <a:ext cx="586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4"/>
              </a:rPr>
              <a:t>https://www.youtube.com/watch?v=LjnerzOqz-w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2254640" y="6444734"/>
            <a:ext cx="463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Response to a Stimulus-</a:t>
            </a:r>
            <a:r>
              <a:rPr lang="en-US" b="1" u="sng" dirty="0" smtClean="0"/>
              <a:t>Social Behavior</a:t>
            </a:r>
            <a:r>
              <a:rPr lang="en-US" dirty="0" smtClean="0"/>
              <a:t>: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Oval 1"/>
          <p:cNvSpPr>
            <a:spLocks noChangeArrowheads="1"/>
          </p:cNvSpPr>
          <p:nvPr/>
        </p:nvSpPr>
        <p:spPr bwMode="auto">
          <a:xfrm>
            <a:off x="3200400" y="0"/>
            <a:ext cx="3733800" cy="2895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Territoriality: behaviors used to defend nesting sites, food, or mates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3276600" y="2743200"/>
            <a:ext cx="4191000" cy="3200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Male moose dig a rutting pit and urinate in it, then splash around.  Marks their territory and attracts females....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590800"/>
            <a:ext cx="281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hlinkClick r:id="rId3"/>
              </a:rPr>
              <a:t>Territory Fight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animBg="1"/>
      <p:bldP spid="409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2"/>
          <p:cNvSpPr>
            <a:spLocks noChangeArrowheads="1"/>
          </p:cNvSpPr>
          <p:nvPr/>
        </p:nvSpPr>
        <p:spPr bwMode="auto">
          <a:xfrm>
            <a:off x="2057400" y="381000"/>
            <a:ext cx="4740275" cy="22018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BEHAVIOR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 Response to a Stimulus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725738" y="2690812"/>
            <a:ext cx="3751262" cy="2109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INSTINCT/INNATE: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A behavior you are born with; genetically programmed and hard to change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Innate versus Learned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Born with the behavior/Genetically programmed</a:t>
            </a:r>
          </a:p>
          <a:p>
            <a:pPr eaLnBrk="1" hangingPunct="1"/>
            <a:r>
              <a:rPr lang="en-US" smtClean="0">
                <a:solidFill>
                  <a:srgbClr val="00B050"/>
                </a:solidFill>
              </a:rPr>
              <a:t>Hard to change</a:t>
            </a:r>
          </a:p>
          <a:p>
            <a:pPr eaLnBrk="1" hangingPunct="1"/>
            <a:r>
              <a:rPr lang="en-US" smtClean="0">
                <a:solidFill>
                  <a:srgbClr val="7030A0"/>
                </a:solidFill>
              </a:rPr>
              <a:t>Mostly in solitary animals or those with no parental care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Acquire behavior via experience</a:t>
            </a:r>
          </a:p>
          <a:p>
            <a:pPr eaLnBrk="1" hangingPunct="1"/>
            <a:r>
              <a:rPr lang="en-US" smtClean="0">
                <a:solidFill>
                  <a:srgbClr val="00B050"/>
                </a:solidFill>
              </a:rPr>
              <a:t>Can be changed or modified based on environment</a:t>
            </a:r>
          </a:p>
          <a:p>
            <a:pPr eaLnBrk="1" hangingPunct="1"/>
            <a:r>
              <a:rPr lang="en-US" smtClean="0">
                <a:solidFill>
                  <a:srgbClr val="7030A0"/>
                </a:solidFill>
              </a:rPr>
              <a:t>Usually a result of social interaction or parental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761989" y="6444734"/>
            <a:ext cx="3620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Response to a Stimulus-</a:t>
            </a:r>
            <a:r>
              <a:rPr lang="en-US" b="1" u="sng" dirty="0" smtClean="0"/>
              <a:t>Instinct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3505200" y="990600"/>
            <a:ext cx="2819400" cy="2514600"/>
          </a:xfrm>
          <a:prstGeom prst="flowChartPunchedTap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MIGRATION: Movement to find food or mates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33363" y="3124201"/>
            <a:ext cx="3043237" cy="3733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Same path/time each year.  The route may be learned in some animals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6019800" y="3733800"/>
            <a:ext cx="2057400" cy="2438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Bats, Whales, Butterflies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22532" grpId="0" animBg="1"/>
      <p:bldP spid="225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730728" y="6444734"/>
            <a:ext cx="36825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Response to a Stimulus-</a:t>
            </a:r>
            <a:r>
              <a:rPr lang="en-US" b="1" u="sng" dirty="0" smtClean="0"/>
              <a:t>Instinct</a:t>
            </a:r>
            <a:r>
              <a:rPr lang="en-US" dirty="0" smtClean="0"/>
              <a:t>: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2667000" y="457200"/>
            <a:ext cx="3505200" cy="2209800"/>
          </a:xfrm>
          <a:prstGeom prst="flowChartPunchedTap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TAXIS: Movement towards or away from a stimulus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838200" y="3124200"/>
            <a:ext cx="2476500" cy="3048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Pill Bugs move away from light (PHOTOTAXIS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 pitchFamily="34" charset="0"/>
                <a:cs typeface="Arial" pitchFamily="34" charset="0"/>
              </a:rPr>
              <a:t>Positive= move toward the light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5257800" y="3276600"/>
            <a:ext cx="3048000" cy="2743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Termites follow chemical signals towards food (CHEMOTAXIS)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animBg="1"/>
      <p:bldP spid="235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1524000" y="0"/>
            <a:ext cx="7086600" cy="2667000"/>
          </a:xfrm>
          <a:prstGeom prst="flowChartPunchedTap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HIBERNATION OR ESTIVATION: Hibernation is a state of dormancy to endure cold weather.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Estivation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is dormancy in hot weather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1295400" y="3429000"/>
            <a:ext cx="2895600" cy="1981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Conserves resources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6019800" y="3429000"/>
            <a:ext cx="2362200" cy="2286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Adaptation to survive extremes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animBg="1"/>
      <p:bldP spid="245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NSmigr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124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" descr="Hiberna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1981200"/>
            <a:ext cx="2619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5486400" y="381000"/>
            <a:ext cx="3429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>
                <a:solidFill>
                  <a:srgbClr val="7030A0"/>
                </a:solidFill>
              </a:rPr>
              <a:t>Migration:</a:t>
            </a:r>
            <a:r>
              <a:rPr lang="en-US"/>
              <a:t> </a:t>
            </a:r>
            <a:r>
              <a:rPr lang="en-US" sz="2400"/>
              <a:t>moving from area to area to gain resources.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5334000" y="4419600"/>
            <a:ext cx="3352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7030A0"/>
                </a:solidFill>
              </a:rPr>
              <a:t>Hibernation/Estivation: </a:t>
            </a:r>
            <a:r>
              <a:rPr lang="en-US" sz="2400">
                <a:solidFill>
                  <a:srgbClr val="FF0000"/>
                </a:solidFill>
              </a:rPr>
              <a:t>a period of dormancy during which resources are conserved</a:t>
            </a:r>
            <a:endParaRPr lang="en-US" sz="2400">
              <a:solidFill>
                <a:srgbClr val="7030A0"/>
              </a:solidFill>
            </a:endParaRPr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5562600" y="6019800"/>
            <a:ext cx="3352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5"/>
              </a:rPr>
              <a:t>https://www.youtube.com/watch?v=TpY4frpheWw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2895600" y="304800"/>
            <a:ext cx="3157538" cy="157003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BEHAVIOR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 Response to a Stimulus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27" name="AutoShape 3"/>
          <p:cNvCxnSpPr>
            <a:cxnSpLocks noChangeShapeType="1"/>
          </p:cNvCxnSpPr>
          <p:nvPr/>
        </p:nvCxnSpPr>
        <p:spPr bwMode="auto">
          <a:xfrm>
            <a:off x="4495800" y="1905000"/>
            <a:ext cx="7937" cy="8223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286000" y="2590800"/>
            <a:ext cx="4648200" cy="213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LEARNED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 A behavior acquired through experiences; found most often in social animals or animals that get parental care.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571228" y="6444734"/>
            <a:ext cx="40015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Response to a Stimulus-</a:t>
            </a:r>
            <a:r>
              <a:rPr lang="en-US" b="1" u="sng" dirty="0"/>
              <a:t>LEARNED</a:t>
            </a:r>
            <a:r>
              <a:rPr lang="en-US" dirty="0"/>
              <a:t>: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914400" y="533400"/>
            <a:ext cx="2743200" cy="1295400"/>
          </a:xfrm>
          <a:prstGeom prst="flowChartPunchedTap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IMPRINTING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838200" y="2057400"/>
            <a:ext cx="2286000" cy="2286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Learning that occurs during a critical period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381000" y="4495800"/>
            <a:ext cx="2362200" cy="2362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Learn who your parents are or who to mate with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5943600" y="685800"/>
            <a:ext cx="2514600" cy="1295400"/>
          </a:xfrm>
          <a:prstGeom prst="flowChartPunchedTap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Habituation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4572000" y="2286000"/>
            <a:ext cx="4267200" cy="1600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Failing to respond to a stimulus because there is no apparent consequence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6019800" y="4114800"/>
            <a:ext cx="3124200" cy="2286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Prairie dogs stop whistling warning calls when they live near human activity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3276600" y="4419600"/>
            <a:ext cx="2690812" cy="1676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Think of the Boy Who Cried Wolf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2266428" y="6444734"/>
            <a:ext cx="40015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Response to a Stimulus-</a:t>
            </a:r>
            <a:r>
              <a:rPr lang="en-US" b="1" u="sng" dirty="0"/>
              <a:t>LEARNED</a:t>
            </a:r>
            <a:r>
              <a:rPr lang="en-US" dirty="0"/>
              <a:t>: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animBg="1"/>
      <p:bldP spid="2052" grpId="0" animBg="1"/>
      <p:bldP spid="2053" grpId="0" animBg="1"/>
      <p:bldP spid="2054" grpId="0" animBg="1"/>
      <p:bldP spid="2056" grpId="0" animBg="1"/>
      <p:bldP spid="205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206</TotalTime>
  <Words>579</Words>
  <Application>Microsoft Office PowerPoint</Application>
  <PresentationFormat>On-screen Show (4:3)</PresentationFormat>
  <Paragraphs>85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Classification- Animal Behavior </vt:lpstr>
      <vt:lpstr>Slide 2</vt:lpstr>
      <vt:lpstr>Innate versus Learned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Classification- Animal Behavior </dc:title>
  <dc:creator>Kelly</dc:creator>
  <cp:lastModifiedBy>Kelly</cp:lastModifiedBy>
  <cp:revision>2</cp:revision>
  <dcterms:created xsi:type="dcterms:W3CDTF">2013-05-12T17:07:51Z</dcterms:created>
  <dcterms:modified xsi:type="dcterms:W3CDTF">2013-12-13T00:25:15Z</dcterms:modified>
</cp:coreProperties>
</file>