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9"/>
  </p:notesMasterIdLst>
  <p:sldIdLst>
    <p:sldId id="281" r:id="rId2"/>
    <p:sldId id="304" r:id="rId3"/>
    <p:sldId id="302" r:id="rId4"/>
    <p:sldId id="303" r:id="rId5"/>
    <p:sldId id="294" r:id="rId6"/>
    <p:sldId id="282" r:id="rId7"/>
    <p:sldId id="295" r:id="rId8"/>
    <p:sldId id="283" r:id="rId9"/>
    <p:sldId id="300" r:id="rId10"/>
    <p:sldId id="301" r:id="rId11"/>
    <p:sldId id="299" r:id="rId12"/>
    <p:sldId id="284" r:id="rId13"/>
    <p:sldId id="286" r:id="rId14"/>
    <p:sldId id="285" r:id="rId15"/>
    <p:sldId id="287" r:id="rId16"/>
    <p:sldId id="296" r:id="rId17"/>
    <p:sldId id="263" r:id="rId18"/>
    <p:sldId id="291" r:id="rId19"/>
    <p:sldId id="305" r:id="rId20"/>
    <p:sldId id="257" r:id="rId21"/>
    <p:sldId id="261" r:id="rId22"/>
    <p:sldId id="307" r:id="rId23"/>
    <p:sldId id="292" r:id="rId24"/>
    <p:sldId id="293" r:id="rId25"/>
    <p:sldId id="268" r:id="rId26"/>
    <p:sldId id="267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86475" autoAdjust="0"/>
  </p:normalViewPr>
  <p:slideViewPr>
    <p:cSldViewPr>
      <p:cViewPr varScale="1">
        <p:scale>
          <a:sx n="66" d="100"/>
          <a:sy n="66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C83B1-ACF8-44A3-AA67-0D1F21B6197E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</dgm:pt>
    <dgm:pt modelId="{4CE5BF55-9E14-4B19-A75F-27CD4A59F538}">
      <dgm:prSet phldrT="[Text]"/>
      <dgm:spPr/>
      <dgm:t>
        <a:bodyPr/>
        <a:lstStyle/>
        <a:p>
          <a:r>
            <a:rPr lang="en-US" dirty="0" smtClean="0"/>
            <a:t>Diffusion</a:t>
          </a:r>
          <a:endParaRPr lang="en-US" dirty="0"/>
        </a:p>
      </dgm:t>
    </dgm:pt>
    <dgm:pt modelId="{7708C728-A290-4574-9749-BBBA7CDF1D6B}" type="parTrans" cxnId="{38DBCF86-E68E-4D4D-A428-3A1FDE9953AF}">
      <dgm:prSet/>
      <dgm:spPr/>
      <dgm:t>
        <a:bodyPr/>
        <a:lstStyle/>
        <a:p>
          <a:endParaRPr lang="en-US"/>
        </a:p>
      </dgm:t>
    </dgm:pt>
    <dgm:pt modelId="{87978F20-2325-42B0-8696-E4E5E4545A77}" type="sibTrans" cxnId="{38DBCF86-E68E-4D4D-A428-3A1FDE9953AF}">
      <dgm:prSet/>
      <dgm:spPr/>
      <dgm:t>
        <a:bodyPr/>
        <a:lstStyle/>
        <a:p>
          <a:endParaRPr lang="en-US"/>
        </a:p>
      </dgm:t>
    </dgm:pt>
    <dgm:pt modelId="{C8AF16F8-C41B-45B5-BFDE-9FABDD749888}">
      <dgm:prSet phldrT="[Text]"/>
      <dgm:spPr/>
      <dgm:t>
        <a:bodyPr/>
        <a:lstStyle/>
        <a:p>
          <a:r>
            <a:rPr lang="en-US" dirty="0" smtClean="0"/>
            <a:t>Osmosis</a:t>
          </a:r>
          <a:endParaRPr lang="en-US" dirty="0"/>
        </a:p>
      </dgm:t>
    </dgm:pt>
    <dgm:pt modelId="{FA12324E-75A9-45C1-A9B7-97CAF2A75340}" type="parTrans" cxnId="{F7F451FA-620B-427C-B9E8-D185EBCEF90A}">
      <dgm:prSet/>
      <dgm:spPr/>
      <dgm:t>
        <a:bodyPr/>
        <a:lstStyle/>
        <a:p>
          <a:endParaRPr lang="en-US"/>
        </a:p>
      </dgm:t>
    </dgm:pt>
    <dgm:pt modelId="{3CEAF6D7-1271-4CCB-BEC0-41B03BE730E4}" type="sibTrans" cxnId="{F7F451FA-620B-427C-B9E8-D185EBCEF90A}">
      <dgm:prSet/>
      <dgm:spPr/>
      <dgm:t>
        <a:bodyPr/>
        <a:lstStyle/>
        <a:p>
          <a:endParaRPr lang="en-US"/>
        </a:p>
      </dgm:t>
    </dgm:pt>
    <dgm:pt modelId="{9A95E70F-39F2-4AFE-8D4D-D20352A6831C}">
      <dgm:prSet phldrT="[Text]"/>
      <dgm:spPr/>
      <dgm:t>
        <a:bodyPr/>
        <a:lstStyle/>
        <a:p>
          <a:r>
            <a:rPr lang="en-US" dirty="0" smtClean="0"/>
            <a:t>Active Transport</a:t>
          </a:r>
          <a:endParaRPr lang="en-US" dirty="0"/>
        </a:p>
      </dgm:t>
    </dgm:pt>
    <dgm:pt modelId="{39D66741-4D8A-4863-8BD1-7701DE656FF2}" type="parTrans" cxnId="{7CFABCA4-FF9F-4C33-AF25-0A1EFDAE0265}">
      <dgm:prSet/>
      <dgm:spPr/>
      <dgm:t>
        <a:bodyPr/>
        <a:lstStyle/>
        <a:p>
          <a:endParaRPr lang="en-US"/>
        </a:p>
      </dgm:t>
    </dgm:pt>
    <dgm:pt modelId="{7B3E43C0-E0A0-4F0B-9A7C-481ECDE68957}" type="sibTrans" cxnId="{7CFABCA4-FF9F-4C33-AF25-0A1EFDAE0265}">
      <dgm:prSet/>
      <dgm:spPr/>
      <dgm:t>
        <a:bodyPr/>
        <a:lstStyle/>
        <a:p>
          <a:endParaRPr lang="en-US"/>
        </a:p>
      </dgm:t>
    </dgm:pt>
    <dgm:pt modelId="{C597AD8C-18D8-4D7A-9FEE-D8DFCB257800}">
      <dgm:prSet phldrT="[Text]" custT="1"/>
      <dgm:spPr/>
      <dgm:t>
        <a:bodyPr/>
        <a:lstStyle/>
        <a:p>
          <a:r>
            <a:rPr lang="en-US" sz="1600" dirty="0" smtClean="0"/>
            <a:t>Movement from high to low concentration</a:t>
          </a:r>
          <a:endParaRPr lang="en-US" sz="1600" dirty="0"/>
        </a:p>
      </dgm:t>
    </dgm:pt>
    <dgm:pt modelId="{9A016CA6-0269-4A29-90C0-35BCE9A70236}" type="parTrans" cxnId="{8A77BB00-4FB7-4114-89F2-26091D4C6C2D}">
      <dgm:prSet/>
      <dgm:spPr/>
      <dgm:t>
        <a:bodyPr/>
        <a:lstStyle/>
        <a:p>
          <a:endParaRPr lang="en-US"/>
        </a:p>
      </dgm:t>
    </dgm:pt>
    <dgm:pt modelId="{362BA7CD-9A3D-4625-979E-C9E71FEC11D9}" type="sibTrans" cxnId="{8A77BB00-4FB7-4114-89F2-26091D4C6C2D}">
      <dgm:prSet/>
      <dgm:spPr/>
      <dgm:t>
        <a:bodyPr/>
        <a:lstStyle/>
        <a:p>
          <a:endParaRPr lang="en-US"/>
        </a:p>
      </dgm:t>
    </dgm:pt>
    <dgm:pt modelId="{E20CF13B-F61F-46F3-A393-9B1AD7CDAC7D}">
      <dgm:prSet phldrT="[Text]"/>
      <dgm:spPr/>
      <dgm:t>
        <a:bodyPr/>
        <a:lstStyle/>
        <a:p>
          <a:r>
            <a:rPr lang="en-US" dirty="0" smtClean="0"/>
            <a:t>No energy required</a:t>
          </a:r>
        </a:p>
        <a:p>
          <a:r>
            <a:rPr lang="en-US" dirty="0" smtClean="0"/>
            <a:t>Passive Transport</a:t>
          </a:r>
          <a:endParaRPr lang="en-US" dirty="0"/>
        </a:p>
      </dgm:t>
    </dgm:pt>
    <dgm:pt modelId="{FA3E7090-2862-48B6-BD10-D46DED666784}" type="parTrans" cxnId="{4FBAB9F3-66F2-4AFD-B718-038D89E6E15F}">
      <dgm:prSet/>
      <dgm:spPr/>
      <dgm:t>
        <a:bodyPr/>
        <a:lstStyle/>
        <a:p>
          <a:endParaRPr lang="en-US"/>
        </a:p>
      </dgm:t>
    </dgm:pt>
    <dgm:pt modelId="{8B6BDC1B-B3F5-4709-A85F-D371464F5B51}" type="sibTrans" cxnId="{4FBAB9F3-66F2-4AFD-B718-038D89E6E15F}">
      <dgm:prSet/>
      <dgm:spPr/>
      <dgm:t>
        <a:bodyPr/>
        <a:lstStyle/>
        <a:p>
          <a:endParaRPr lang="en-US"/>
        </a:p>
      </dgm:t>
    </dgm:pt>
    <dgm:pt modelId="{03684587-B2B8-4D84-89F6-9E4168723F7E}">
      <dgm:prSet phldrT="[Text]" custT="1"/>
      <dgm:spPr/>
      <dgm:t>
        <a:bodyPr/>
        <a:lstStyle/>
        <a:p>
          <a:r>
            <a:rPr lang="en-US" sz="1600" dirty="0" smtClean="0"/>
            <a:t>Movement of water from high to low WATER concentration across a membrane</a:t>
          </a:r>
          <a:endParaRPr lang="en-US" sz="1600" dirty="0"/>
        </a:p>
      </dgm:t>
    </dgm:pt>
    <dgm:pt modelId="{A0DE0DE0-B6C5-4E6B-928F-49E07DC77E85}" type="parTrans" cxnId="{3CDE7064-2D4A-4674-ADF0-495E5306D157}">
      <dgm:prSet/>
      <dgm:spPr/>
      <dgm:t>
        <a:bodyPr/>
        <a:lstStyle/>
        <a:p>
          <a:endParaRPr lang="en-US"/>
        </a:p>
      </dgm:t>
    </dgm:pt>
    <dgm:pt modelId="{587E2167-BCCF-4896-93FC-480324176567}" type="sibTrans" cxnId="{3CDE7064-2D4A-4674-ADF0-495E5306D157}">
      <dgm:prSet/>
      <dgm:spPr/>
      <dgm:t>
        <a:bodyPr/>
        <a:lstStyle/>
        <a:p>
          <a:endParaRPr lang="en-US"/>
        </a:p>
      </dgm:t>
    </dgm:pt>
    <dgm:pt modelId="{7C1E2B9E-3CC4-455D-933F-BB5A23F45CAB}">
      <dgm:prSet phldrT="[Text]"/>
      <dgm:spPr/>
      <dgm:t>
        <a:bodyPr/>
        <a:lstStyle/>
        <a:p>
          <a:r>
            <a:rPr lang="en-US" dirty="0" smtClean="0"/>
            <a:t>No energy required</a:t>
          </a:r>
        </a:p>
        <a:p>
          <a:r>
            <a:rPr lang="en-US" dirty="0" smtClean="0"/>
            <a:t>Passive Transport</a:t>
          </a:r>
          <a:endParaRPr lang="en-US" dirty="0"/>
        </a:p>
      </dgm:t>
    </dgm:pt>
    <dgm:pt modelId="{1A0BE303-5B79-4556-992F-EFE31A816E71}" type="parTrans" cxnId="{C6E2692B-26BD-4B6C-8F3B-970E0A08268E}">
      <dgm:prSet/>
      <dgm:spPr/>
      <dgm:t>
        <a:bodyPr/>
        <a:lstStyle/>
        <a:p>
          <a:endParaRPr lang="en-US"/>
        </a:p>
      </dgm:t>
    </dgm:pt>
    <dgm:pt modelId="{36EDC554-DDDA-4FD3-9D12-1D720EDCD5E8}" type="sibTrans" cxnId="{C6E2692B-26BD-4B6C-8F3B-970E0A08268E}">
      <dgm:prSet/>
      <dgm:spPr/>
      <dgm:t>
        <a:bodyPr/>
        <a:lstStyle/>
        <a:p>
          <a:endParaRPr lang="en-US"/>
        </a:p>
      </dgm:t>
    </dgm:pt>
    <dgm:pt modelId="{A3922600-31E0-465A-981A-3375F2A9331D}">
      <dgm:prSet phldrT="[Text]" custT="1"/>
      <dgm:spPr/>
      <dgm:t>
        <a:bodyPr/>
        <a:lstStyle/>
        <a:p>
          <a:r>
            <a:rPr lang="en-US" sz="1800" dirty="0" smtClean="0"/>
            <a:t>Movement from LOW concentration to HIGH concentration</a:t>
          </a:r>
          <a:endParaRPr lang="en-US" sz="1800" dirty="0"/>
        </a:p>
      </dgm:t>
    </dgm:pt>
    <dgm:pt modelId="{753DE1B1-A27B-454C-9D2D-8D766BC73061}" type="parTrans" cxnId="{BF0ABD27-83D4-40D3-B378-6EB6C2E615E8}">
      <dgm:prSet/>
      <dgm:spPr/>
      <dgm:t>
        <a:bodyPr/>
        <a:lstStyle/>
        <a:p>
          <a:endParaRPr lang="en-US"/>
        </a:p>
      </dgm:t>
    </dgm:pt>
    <dgm:pt modelId="{C79F5B2A-C6FE-433C-97F3-FD1F583CEABB}" type="sibTrans" cxnId="{BF0ABD27-83D4-40D3-B378-6EB6C2E615E8}">
      <dgm:prSet/>
      <dgm:spPr/>
      <dgm:t>
        <a:bodyPr/>
        <a:lstStyle/>
        <a:p>
          <a:endParaRPr lang="en-US"/>
        </a:p>
      </dgm:t>
    </dgm:pt>
    <dgm:pt modelId="{5D12C496-A854-4553-92DC-0267830E33AC}">
      <dgm:prSet phldrT="[Text]"/>
      <dgm:spPr/>
      <dgm:t>
        <a:bodyPr/>
        <a:lstStyle/>
        <a:p>
          <a:r>
            <a:rPr lang="en-US" dirty="0" smtClean="0"/>
            <a:t>USES ATP</a:t>
          </a:r>
          <a:endParaRPr lang="en-US" dirty="0"/>
        </a:p>
      </dgm:t>
    </dgm:pt>
    <dgm:pt modelId="{15E2DC05-DDA0-4F68-8C8B-1446BAAD0A6D}" type="parTrans" cxnId="{DFAE18C6-2F1F-4948-98BB-5D38EEDD83DD}">
      <dgm:prSet/>
      <dgm:spPr/>
      <dgm:t>
        <a:bodyPr/>
        <a:lstStyle/>
        <a:p>
          <a:endParaRPr lang="en-US"/>
        </a:p>
      </dgm:t>
    </dgm:pt>
    <dgm:pt modelId="{DC0B2ECE-66D3-4D88-B9B2-27950D899D9F}" type="sibTrans" cxnId="{DFAE18C6-2F1F-4948-98BB-5D38EEDD83DD}">
      <dgm:prSet/>
      <dgm:spPr/>
      <dgm:t>
        <a:bodyPr/>
        <a:lstStyle/>
        <a:p>
          <a:endParaRPr lang="en-US"/>
        </a:p>
      </dgm:t>
    </dgm:pt>
    <dgm:pt modelId="{FB21742F-31E4-4F5B-8997-E9520E1E465D}" type="pres">
      <dgm:prSet presAssocID="{648C83B1-ACF8-44A3-AA67-0D1F21B619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8CB71D-5774-4E0E-A8F6-BC2507348649}" type="pres">
      <dgm:prSet presAssocID="{4CE5BF55-9E14-4B19-A75F-27CD4A59F538}" presName="root" presStyleCnt="0"/>
      <dgm:spPr/>
    </dgm:pt>
    <dgm:pt modelId="{C894F604-F23D-4753-B282-3E32E5B54573}" type="pres">
      <dgm:prSet presAssocID="{4CE5BF55-9E14-4B19-A75F-27CD4A59F538}" presName="rootComposite" presStyleCnt="0"/>
      <dgm:spPr/>
    </dgm:pt>
    <dgm:pt modelId="{C755640B-65CF-4908-9FCA-45869F7D65C1}" type="pres">
      <dgm:prSet presAssocID="{4CE5BF55-9E14-4B19-A75F-27CD4A59F538}" presName="rootText" presStyleLbl="node1" presStyleIdx="0" presStyleCnt="3"/>
      <dgm:spPr/>
      <dgm:t>
        <a:bodyPr/>
        <a:lstStyle/>
        <a:p>
          <a:endParaRPr lang="en-US"/>
        </a:p>
      </dgm:t>
    </dgm:pt>
    <dgm:pt modelId="{138D568E-F847-41CD-A0D1-87ECAAFA62B2}" type="pres">
      <dgm:prSet presAssocID="{4CE5BF55-9E14-4B19-A75F-27CD4A59F538}" presName="rootConnector" presStyleLbl="node1" presStyleIdx="0" presStyleCnt="3"/>
      <dgm:spPr/>
      <dgm:t>
        <a:bodyPr/>
        <a:lstStyle/>
        <a:p>
          <a:endParaRPr lang="en-US"/>
        </a:p>
      </dgm:t>
    </dgm:pt>
    <dgm:pt modelId="{B9CEF952-326C-48F2-B756-0E0D7BCB553B}" type="pres">
      <dgm:prSet presAssocID="{4CE5BF55-9E14-4B19-A75F-27CD4A59F538}" presName="childShape" presStyleCnt="0"/>
      <dgm:spPr/>
    </dgm:pt>
    <dgm:pt modelId="{C292C3AD-EACC-4E72-8589-10091A8DEFF6}" type="pres">
      <dgm:prSet presAssocID="{9A016CA6-0269-4A29-90C0-35BCE9A70236}" presName="Name13" presStyleLbl="parChTrans1D2" presStyleIdx="0" presStyleCnt="6"/>
      <dgm:spPr/>
      <dgm:t>
        <a:bodyPr/>
        <a:lstStyle/>
        <a:p>
          <a:endParaRPr lang="en-US"/>
        </a:p>
      </dgm:t>
    </dgm:pt>
    <dgm:pt modelId="{A42BA10C-97C0-4BA3-A121-00E934422462}" type="pres">
      <dgm:prSet presAssocID="{C597AD8C-18D8-4D7A-9FEE-D8DFCB25780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C0E2-1557-4F1E-96E8-D0333DF41777}" type="pres">
      <dgm:prSet presAssocID="{FA3E7090-2862-48B6-BD10-D46DED66678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3B3DE7BB-9469-45D1-AEF5-30F396E4F7C8}" type="pres">
      <dgm:prSet presAssocID="{E20CF13B-F61F-46F3-A393-9B1AD7CDAC7D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7CADB-E63E-4EAF-BF2E-64EAAE56240A}" type="pres">
      <dgm:prSet presAssocID="{C8AF16F8-C41B-45B5-BFDE-9FABDD749888}" presName="root" presStyleCnt="0"/>
      <dgm:spPr/>
    </dgm:pt>
    <dgm:pt modelId="{526CA392-52D5-4065-B2F3-5C22657E6A48}" type="pres">
      <dgm:prSet presAssocID="{C8AF16F8-C41B-45B5-BFDE-9FABDD749888}" presName="rootComposite" presStyleCnt="0"/>
      <dgm:spPr/>
    </dgm:pt>
    <dgm:pt modelId="{44329D81-83EA-48A0-BE4C-6C6B8E574040}" type="pres">
      <dgm:prSet presAssocID="{C8AF16F8-C41B-45B5-BFDE-9FABDD749888}" presName="rootText" presStyleLbl="node1" presStyleIdx="1" presStyleCnt="3"/>
      <dgm:spPr/>
      <dgm:t>
        <a:bodyPr/>
        <a:lstStyle/>
        <a:p>
          <a:endParaRPr lang="en-US"/>
        </a:p>
      </dgm:t>
    </dgm:pt>
    <dgm:pt modelId="{58CA7EB9-A99B-4CEC-9EFA-A314804CE3F8}" type="pres">
      <dgm:prSet presAssocID="{C8AF16F8-C41B-45B5-BFDE-9FABDD749888}" presName="rootConnector" presStyleLbl="node1" presStyleIdx="1" presStyleCnt="3"/>
      <dgm:spPr/>
      <dgm:t>
        <a:bodyPr/>
        <a:lstStyle/>
        <a:p>
          <a:endParaRPr lang="en-US"/>
        </a:p>
      </dgm:t>
    </dgm:pt>
    <dgm:pt modelId="{FD3E77C7-281F-4E0F-BC9D-B4C5B2575E9F}" type="pres">
      <dgm:prSet presAssocID="{C8AF16F8-C41B-45B5-BFDE-9FABDD749888}" presName="childShape" presStyleCnt="0"/>
      <dgm:spPr/>
    </dgm:pt>
    <dgm:pt modelId="{AFB84B19-8BC8-451F-817A-19559A74CCBC}" type="pres">
      <dgm:prSet presAssocID="{A0DE0DE0-B6C5-4E6B-928F-49E07DC77E8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F852211-9D16-4581-B044-74D5439F7632}" type="pres">
      <dgm:prSet presAssocID="{03684587-B2B8-4D84-89F6-9E4168723F7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33977-46FE-476B-8811-B4877E77595E}" type="pres">
      <dgm:prSet presAssocID="{1A0BE303-5B79-4556-992F-EFE31A816E71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0D35F42-25DA-42C2-BE6E-B42F4BBE0829}" type="pres">
      <dgm:prSet presAssocID="{7C1E2B9E-3CC4-455D-933F-BB5A23F45CAB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DFA86-92D9-44F7-806B-E0D4A6EB9F5E}" type="pres">
      <dgm:prSet presAssocID="{9A95E70F-39F2-4AFE-8D4D-D20352A6831C}" presName="root" presStyleCnt="0"/>
      <dgm:spPr/>
    </dgm:pt>
    <dgm:pt modelId="{EDF7E0ED-4C6D-451C-8B0E-5DC6BCF1F3B9}" type="pres">
      <dgm:prSet presAssocID="{9A95E70F-39F2-4AFE-8D4D-D20352A6831C}" presName="rootComposite" presStyleCnt="0"/>
      <dgm:spPr/>
    </dgm:pt>
    <dgm:pt modelId="{882D35BF-2D68-407D-97E2-316BA7CCC2F2}" type="pres">
      <dgm:prSet presAssocID="{9A95E70F-39F2-4AFE-8D4D-D20352A6831C}" presName="rootText" presStyleLbl="node1" presStyleIdx="2" presStyleCnt="3"/>
      <dgm:spPr/>
      <dgm:t>
        <a:bodyPr/>
        <a:lstStyle/>
        <a:p>
          <a:endParaRPr lang="en-US"/>
        </a:p>
      </dgm:t>
    </dgm:pt>
    <dgm:pt modelId="{FC44EBF8-4CD6-4DCC-BBF4-50815AB4E3B4}" type="pres">
      <dgm:prSet presAssocID="{9A95E70F-39F2-4AFE-8D4D-D20352A6831C}" presName="rootConnector" presStyleLbl="node1" presStyleIdx="2" presStyleCnt="3"/>
      <dgm:spPr/>
      <dgm:t>
        <a:bodyPr/>
        <a:lstStyle/>
        <a:p>
          <a:endParaRPr lang="en-US"/>
        </a:p>
      </dgm:t>
    </dgm:pt>
    <dgm:pt modelId="{215CE031-CA00-4B81-A070-F7A9176C8AFC}" type="pres">
      <dgm:prSet presAssocID="{9A95E70F-39F2-4AFE-8D4D-D20352A6831C}" presName="childShape" presStyleCnt="0"/>
      <dgm:spPr/>
    </dgm:pt>
    <dgm:pt modelId="{94483BF3-D7B1-4340-95A6-C306BD4209F1}" type="pres">
      <dgm:prSet presAssocID="{753DE1B1-A27B-454C-9D2D-8D766BC73061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DE7A695-567F-4C6C-959C-6698B2C27685}" type="pres">
      <dgm:prSet presAssocID="{A3922600-31E0-465A-981A-3375F2A9331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6BC7A-8417-4834-9B32-C93765B2DA15}" type="pres">
      <dgm:prSet presAssocID="{15E2DC05-DDA0-4F68-8C8B-1446BAAD0A6D}" presName="Name13" presStyleLbl="parChTrans1D2" presStyleIdx="5" presStyleCnt="6"/>
      <dgm:spPr/>
      <dgm:t>
        <a:bodyPr/>
        <a:lstStyle/>
        <a:p>
          <a:endParaRPr lang="en-US"/>
        </a:p>
      </dgm:t>
    </dgm:pt>
    <dgm:pt modelId="{F3B769B2-8640-467C-A8A9-F967480E11D8}" type="pres">
      <dgm:prSet presAssocID="{5D12C496-A854-4553-92DC-0267830E33A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7BB00-4FB7-4114-89F2-26091D4C6C2D}" srcId="{4CE5BF55-9E14-4B19-A75F-27CD4A59F538}" destId="{C597AD8C-18D8-4D7A-9FEE-D8DFCB257800}" srcOrd="0" destOrd="0" parTransId="{9A016CA6-0269-4A29-90C0-35BCE9A70236}" sibTransId="{362BA7CD-9A3D-4625-979E-C9E71FEC11D9}"/>
    <dgm:cxn modelId="{7CFABCA4-FF9F-4C33-AF25-0A1EFDAE0265}" srcId="{648C83B1-ACF8-44A3-AA67-0D1F21B6197E}" destId="{9A95E70F-39F2-4AFE-8D4D-D20352A6831C}" srcOrd="2" destOrd="0" parTransId="{39D66741-4D8A-4863-8BD1-7701DE656FF2}" sibTransId="{7B3E43C0-E0A0-4F0B-9A7C-481ECDE68957}"/>
    <dgm:cxn modelId="{200F38A7-70F1-49FD-971C-88294493BA2D}" type="presOf" srcId="{A0DE0DE0-B6C5-4E6B-928F-49E07DC77E85}" destId="{AFB84B19-8BC8-451F-817A-19559A74CCBC}" srcOrd="0" destOrd="0" presId="urn:microsoft.com/office/officeart/2005/8/layout/hierarchy3"/>
    <dgm:cxn modelId="{59427D40-DA59-4794-AB2B-8B2AF632C042}" type="presOf" srcId="{1A0BE303-5B79-4556-992F-EFE31A816E71}" destId="{BD733977-46FE-476B-8811-B4877E77595E}" srcOrd="0" destOrd="0" presId="urn:microsoft.com/office/officeart/2005/8/layout/hierarchy3"/>
    <dgm:cxn modelId="{4BE396AC-FF50-43CB-B9FC-D2BB7CDEAF86}" type="presOf" srcId="{15E2DC05-DDA0-4F68-8C8B-1446BAAD0A6D}" destId="{6406BC7A-8417-4834-9B32-C93765B2DA15}" srcOrd="0" destOrd="0" presId="urn:microsoft.com/office/officeart/2005/8/layout/hierarchy3"/>
    <dgm:cxn modelId="{DD93C975-6C2D-4B65-899C-1625089F3988}" type="presOf" srcId="{A3922600-31E0-465A-981A-3375F2A9331D}" destId="{1DE7A695-567F-4C6C-959C-6698B2C27685}" srcOrd="0" destOrd="0" presId="urn:microsoft.com/office/officeart/2005/8/layout/hierarchy3"/>
    <dgm:cxn modelId="{A0836E13-3570-4C0F-867A-853E445EC8C1}" type="presOf" srcId="{9A95E70F-39F2-4AFE-8D4D-D20352A6831C}" destId="{882D35BF-2D68-407D-97E2-316BA7CCC2F2}" srcOrd="0" destOrd="0" presId="urn:microsoft.com/office/officeart/2005/8/layout/hierarchy3"/>
    <dgm:cxn modelId="{A0B5C145-B354-40B2-892C-B138DACED6BF}" type="presOf" srcId="{C8AF16F8-C41B-45B5-BFDE-9FABDD749888}" destId="{58CA7EB9-A99B-4CEC-9EFA-A314804CE3F8}" srcOrd="1" destOrd="0" presId="urn:microsoft.com/office/officeart/2005/8/layout/hierarchy3"/>
    <dgm:cxn modelId="{A3E6BC6A-AC5A-4710-A6CC-CE07AF2D27EB}" type="presOf" srcId="{753DE1B1-A27B-454C-9D2D-8D766BC73061}" destId="{94483BF3-D7B1-4340-95A6-C306BD4209F1}" srcOrd="0" destOrd="0" presId="urn:microsoft.com/office/officeart/2005/8/layout/hierarchy3"/>
    <dgm:cxn modelId="{38DBCF86-E68E-4D4D-A428-3A1FDE9953AF}" srcId="{648C83B1-ACF8-44A3-AA67-0D1F21B6197E}" destId="{4CE5BF55-9E14-4B19-A75F-27CD4A59F538}" srcOrd="0" destOrd="0" parTransId="{7708C728-A290-4574-9749-BBBA7CDF1D6B}" sibTransId="{87978F20-2325-42B0-8696-E4E5E4545A77}"/>
    <dgm:cxn modelId="{2466B5D9-6B93-4CCF-9BBD-B54B46727B95}" type="presOf" srcId="{03684587-B2B8-4D84-89F6-9E4168723F7E}" destId="{DF852211-9D16-4581-B044-74D5439F7632}" srcOrd="0" destOrd="0" presId="urn:microsoft.com/office/officeart/2005/8/layout/hierarchy3"/>
    <dgm:cxn modelId="{CAA2C366-712F-4FAD-8BE9-3A322AF50E0F}" type="presOf" srcId="{9A016CA6-0269-4A29-90C0-35BCE9A70236}" destId="{C292C3AD-EACC-4E72-8589-10091A8DEFF6}" srcOrd="0" destOrd="0" presId="urn:microsoft.com/office/officeart/2005/8/layout/hierarchy3"/>
    <dgm:cxn modelId="{87D2595F-25AE-4046-8317-34A08798F918}" type="presOf" srcId="{FA3E7090-2862-48B6-BD10-D46DED666784}" destId="{B7CCC0E2-1557-4F1E-96E8-D0333DF41777}" srcOrd="0" destOrd="0" presId="urn:microsoft.com/office/officeart/2005/8/layout/hierarchy3"/>
    <dgm:cxn modelId="{E1B0FE1C-586C-4981-8976-12C3EBED5FAF}" type="presOf" srcId="{4CE5BF55-9E14-4B19-A75F-27CD4A59F538}" destId="{C755640B-65CF-4908-9FCA-45869F7D65C1}" srcOrd="0" destOrd="0" presId="urn:microsoft.com/office/officeart/2005/8/layout/hierarchy3"/>
    <dgm:cxn modelId="{BF0ABD27-83D4-40D3-B378-6EB6C2E615E8}" srcId="{9A95E70F-39F2-4AFE-8D4D-D20352A6831C}" destId="{A3922600-31E0-465A-981A-3375F2A9331D}" srcOrd="0" destOrd="0" parTransId="{753DE1B1-A27B-454C-9D2D-8D766BC73061}" sibTransId="{C79F5B2A-C6FE-433C-97F3-FD1F583CEABB}"/>
    <dgm:cxn modelId="{C6E2692B-26BD-4B6C-8F3B-970E0A08268E}" srcId="{C8AF16F8-C41B-45B5-BFDE-9FABDD749888}" destId="{7C1E2B9E-3CC4-455D-933F-BB5A23F45CAB}" srcOrd="1" destOrd="0" parTransId="{1A0BE303-5B79-4556-992F-EFE31A816E71}" sibTransId="{36EDC554-DDDA-4FD3-9D12-1D720EDCD5E8}"/>
    <dgm:cxn modelId="{31D0B35B-401B-4F20-BDD8-C17811F9F81F}" type="presOf" srcId="{4CE5BF55-9E14-4B19-A75F-27CD4A59F538}" destId="{138D568E-F847-41CD-A0D1-87ECAAFA62B2}" srcOrd="1" destOrd="0" presId="urn:microsoft.com/office/officeart/2005/8/layout/hierarchy3"/>
    <dgm:cxn modelId="{E4E95E71-68F8-44EA-AAD5-6C999851A685}" type="presOf" srcId="{C597AD8C-18D8-4D7A-9FEE-D8DFCB257800}" destId="{A42BA10C-97C0-4BA3-A121-00E934422462}" srcOrd="0" destOrd="0" presId="urn:microsoft.com/office/officeart/2005/8/layout/hierarchy3"/>
    <dgm:cxn modelId="{3CDE7064-2D4A-4674-ADF0-495E5306D157}" srcId="{C8AF16F8-C41B-45B5-BFDE-9FABDD749888}" destId="{03684587-B2B8-4D84-89F6-9E4168723F7E}" srcOrd="0" destOrd="0" parTransId="{A0DE0DE0-B6C5-4E6B-928F-49E07DC77E85}" sibTransId="{587E2167-BCCF-4896-93FC-480324176567}"/>
    <dgm:cxn modelId="{F7F451FA-620B-427C-B9E8-D185EBCEF90A}" srcId="{648C83B1-ACF8-44A3-AA67-0D1F21B6197E}" destId="{C8AF16F8-C41B-45B5-BFDE-9FABDD749888}" srcOrd="1" destOrd="0" parTransId="{FA12324E-75A9-45C1-A9B7-97CAF2A75340}" sibTransId="{3CEAF6D7-1271-4CCB-BEC0-41B03BE730E4}"/>
    <dgm:cxn modelId="{7DA00272-CAE4-48F2-8A10-208EF3E69FFD}" type="presOf" srcId="{C8AF16F8-C41B-45B5-BFDE-9FABDD749888}" destId="{44329D81-83EA-48A0-BE4C-6C6B8E574040}" srcOrd="0" destOrd="0" presId="urn:microsoft.com/office/officeart/2005/8/layout/hierarchy3"/>
    <dgm:cxn modelId="{04D8DAA3-741F-43C0-93A4-5068A0B7A210}" type="presOf" srcId="{7C1E2B9E-3CC4-455D-933F-BB5A23F45CAB}" destId="{70D35F42-25DA-42C2-BE6E-B42F4BBE0829}" srcOrd="0" destOrd="0" presId="urn:microsoft.com/office/officeart/2005/8/layout/hierarchy3"/>
    <dgm:cxn modelId="{C87CAAE2-FD81-4CE0-954A-94FE159DD1AD}" type="presOf" srcId="{648C83B1-ACF8-44A3-AA67-0D1F21B6197E}" destId="{FB21742F-31E4-4F5B-8997-E9520E1E465D}" srcOrd="0" destOrd="0" presId="urn:microsoft.com/office/officeart/2005/8/layout/hierarchy3"/>
    <dgm:cxn modelId="{68002AAB-FE81-4865-96A7-7909C536BC4E}" type="presOf" srcId="{5D12C496-A854-4553-92DC-0267830E33AC}" destId="{F3B769B2-8640-467C-A8A9-F967480E11D8}" srcOrd="0" destOrd="0" presId="urn:microsoft.com/office/officeart/2005/8/layout/hierarchy3"/>
    <dgm:cxn modelId="{DFAE18C6-2F1F-4948-98BB-5D38EEDD83DD}" srcId="{9A95E70F-39F2-4AFE-8D4D-D20352A6831C}" destId="{5D12C496-A854-4553-92DC-0267830E33AC}" srcOrd="1" destOrd="0" parTransId="{15E2DC05-DDA0-4F68-8C8B-1446BAAD0A6D}" sibTransId="{DC0B2ECE-66D3-4D88-B9B2-27950D899D9F}"/>
    <dgm:cxn modelId="{4FBAB9F3-66F2-4AFD-B718-038D89E6E15F}" srcId="{4CE5BF55-9E14-4B19-A75F-27CD4A59F538}" destId="{E20CF13B-F61F-46F3-A393-9B1AD7CDAC7D}" srcOrd="1" destOrd="0" parTransId="{FA3E7090-2862-48B6-BD10-D46DED666784}" sibTransId="{8B6BDC1B-B3F5-4709-A85F-D371464F5B51}"/>
    <dgm:cxn modelId="{6B80F45A-ECFF-4400-A428-80E6DA686FDC}" type="presOf" srcId="{9A95E70F-39F2-4AFE-8D4D-D20352A6831C}" destId="{FC44EBF8-4CD6-4DCC-BBF4-50815AB4E3B4}" srcOrd="1" destOrd="0" presId="urn:microsoft.com/office/officeart/2005/8/layout/hierarchy3"/>
    <dgm:cxn modelId="{5427E234-5A97-49A7-AF21-891EBBE3BBC1}" type="presOf" srcId="{E20CF13B-F61F-46F3-A393-9B1AD7CDAC7D}" destId="{3B3DE7BB-9469-45D1-AEF5-30F396E4F7C8}" srcOrd="0" destOrd="0" presId="urn:microsoft.com/office/officeart/2005/8/layout/hierarchy3"/>
    <dgm:cxn modelId="{07568724-BD30-42B4-AF71-C6F01AA16C3D}" type="presParOf" srcId="{FB21742F-31E4-4F5B-8997-E9520E1E465D}" destId="{778CB71D-5774-4E0E-A8F6-BC2507348649}" srcOrd="0" destOrd="0" presId="urn:microsoft.com/office/officeart/2005/8/layout/hierarchy3"/>
    <dgm:cxn modelId="{8A25CEF7-2216-49A5-A474-7F5392943ACE}" type="presParOf" srcId="{778CB71D-5774-4E0E-A8F6-BC2507348649}" destId="{C894F604-F23D-4753-B282-3E32E5B54573}" srcOrd="0" destOrd="0" presId="urn:microsoft.com/office/officeart/2005/8/layout/hierarchy3"/>
    <dgm:cxn modelId="{84DBD5FD-2062-4B32-A055-227B8BF4A9F8}" type="presParOf" srcId="{C894F604-F23D-4753-B282-3E32E5B54573}" destId="{C755640B-65CF-4908-9FCA-45869F7D65C1}" srcOrd="0" destOrd="0" presId="urn:microsoft.com/office/officeart/2005/8/layout/hierarchy3"/>
    <dgm:cxn modelId="{6EF30D45-A1AD-455D-9CF0-619593359F0F}" type="presParOf" srcId="{C894F604-F23D-4753-B282-3E32E5B54573}" destId="{138D568E-F847-41CD-A0D1-87ECAAFA62B2}" srcOrd="1" destOrd="0" presId="urn:microsoft.com/office/officeart/2005/8/layout/hierarchy3"/>
    <dgm:cxn modelId="{0128A932-31DC-4F15-A59B-A1F97F7496C5}" type="presParOf" srcId="{778CB71D-5774-4E0E-A8F6-BC2507348649}" destId="{B9CEF952-326C-48F2-B756-0E0D7BCB553B}" srcOrd="1" destOrd="0" presId="urn:microsoft.com/office/officeart/2005/8/layout/hierarchy3"/>
    <dgm:cxn modelId="{F9878F7B-BD47-4D9B-82A5-A2A37ED37312}" type="presParOf" srcId="{B9CEF952-326C-48F2-B756-0E0D7BCB553B}" destId="{C292C3AD-EACC-4E72-8589-10091A8DEFF6}" srcOrd="0" destOrd="0" presId="urn:microsoft.com/office/officeart/2005/8/layout/hierarchy3"/>
    <dgm:cxn modelId="{CD0FA00A-BBAF-438A-A49E-44BC0CECEB04}" type="presParOf" srcId="{B9CEF952-326C-48F2-B756-0E0D7BCB553B}" destId="{A42BA10C-97C0-4BA3-A121-00E934422462}" srcOrd="1" destOrd="0" presId="urn:microsoft.com/office/officeart/2005/8/layout/hierarchy3"/>
    <dgm:cxn modelId="{E1213FE5-2289-4DE3-9E11-09FF52F6D27B}" type="presParOf" srcId="{B9CEF952-326C-48F2-B756-0E0D7BCB553B}" destId="{B7CCC0E2-1557-4F1E-96E8-D0333DF41777}" srcOrd="2" destOrd="0" presId="urn:microsoft.com/office/officeart/2005/8/layout/hierarchy3"/>
    <dgm:cxn modelId="{C89FA15B-8380-4B05-A3E3-5DC0EECB0459}" type="presParOf" srcId="{B9CEF952-326C-48F2-B756-0E0D7BCB553B}" destId="{3B3DE7BB-9469-45D1-AEF5-30F396E4F7C8}" srcOrd="3" destOrd="0" presId="urn:microsoft.com/office/officeart/2005/8/layout/hierarchy3"/>
    <dgm:cxn modelId="{838ED33F-4353-4082-B5F2-58ED0F80D1B7}" type="presParOf" srcId="{FB21742F-31E4-4F5B-8997-E9520E1E465D}" destId="{EEC7CADB-E63E-4EAF-BF2E-64EAAE56240A}" srcOrd="1" destOrd="0" presId="urn:microsoft.com/office/officeart/2005/8/layout/hierarchy3"/>
    <dgm:cxn modelId="{0A0FB346-C240-4CD2-9E65-6B6088653F21}" type="presParOf" srcId="{EEC7CADB-E63E-4EAF-BF2E-64EAAE56240A}" destId="{526CA392-52D5-4065-B2F3-5C22657E6A48}" srcOrd="0" destOrd="0" presId="urn:microsoft.com/office/officeart/2005/8/layout/hierarchy3"/>
    <dgm:cxn modelId="{62EBB5E1-F038-4316-9698-B03A40C99FCA}" type="presParOf" srcId="{526CA392-52D5-4065-B2F3-5C22657E6A48}" destId="{44329D81-83EA-48A0-BE4C-6C6B8E574040}" srcOrd="0" destOrd="0" presId="urn:microsoft.com/office/officeart/2005/8/layout/hierarchy3"/>
    <dgm:cxn modelId="{79E15C81-7BCB-4B06-86AF-24C1AD15A677}" type="presParOf" srcId="{526CA392-52D5-4065-B2F3-5C22657E6A48}" destId="{58CA7EB9-A99B-4CEC-9EFA-A314804CE3F8}" srcOrd="1" destOrd="0" presId="urn:microsoft.com/office/officeart/2005/8/layout/hierarchy3"/>
    <dgm:cxn modelId="{6FD8BDF2-38E1-4345-AACA-EAAD032D558A}" type="presParOf" srcId="{EEC7CADB-E63E-4EAF-BF2E-64EAAE56240A}" destId="{FD3E77C7-281F-4E0F-BC9D-B4C5B2575E9F}" srcOrd="1" destOrd="0" presId="urn:microsoft.com/office/officeart/2005/8/layout/hierarchy3"/>
    <dgm:cxn modelId="{15BF4E82-9479-4CBC-A9FB-B88310262135}" type="presParOf" srcId="{FD3E77C7-281F-4E0F-BC9D-B4C5B2575E9F}" destId="{AFB84B19-8BC8-451F-817A-19559A74CCBC}" srcOrd="0" destOrd="0" presId="urn:microsoft.com/office/officeart/2005/8/layout/hierarchy3"/>
    <dgm:cxn modelId="{C280FCB3-E582-4EF2-8585-1BE4F2C9BDD4}" type="presParOf" srcId="{FD3E77C7-281F-4E0F-BC9D-B4C5B2575E9F}" destId="{DF852211-9D16-4581-B044-74D5439F7632}" srcOrd="1" destOrd="0" presId="urn:microsoft.com/office/officeart/2005/8/layout/hierarchy3"/>
    <dgm:cxn modelId="{05621BFD-BF6A-412F-9364-57957EFA2B8A}" type="presParOf" srcId="{FD3E77C7-281F-4E0F-BC9D-B4C5B2575E9F}" destId="{BD733977-46FE-476B-8811-B4877E77595E}" srcOrd="2" destOrd="0" presId="urn:microsoft.com/office/officeart/2005/8/layout/hierarchy3"/>
    <dgm:cxn modelId="{5775E7A1-B8D5-4B1B-8F4D-8FC8ABB9A964}" type="presParOf" srcId="{FD3E77C7-281F-4E0F-BC9D-B4C5B2575E9F}" destId="{70D35F42-25DA-42C2-BE6E-B42F4BBE0829}" srcOrd="3" destOrd="0" presId="urn:microsoft.com/office/officeart/2005/8/layout/hierarchy3"/>
    <dgm:cxn modelId="{8E746173-4A0E-43B4-8E89-0B332281130E}" type="presParOf" srcId="{FB21742F-31E4-4F5B-8997-E9520E1E465D}" destId="{382DFA86-92D9-44F7-806B-E0D4A6EB9F5E}" srcOrd="2" destOrd="0" presId="urn:microsoft.com/office/officeart/2005/8/layout/hierarchy3"/>
    <dgm:cxn modelId="{7D10A698-A048-4FD0-A663-E66701C3222B}" type="presParOf" srcId="{382DFA86-92D9-44F7-806B-E0D4A6EB9F5E}" destId="{EDF7E0ED-4C6D-451C-8B0E-5DC6BCF1F3B9}" srcOrd="0" destOrd="0" presId="urn:microsoft.com/office/officeart/2005/8/layout/hierarchy3"/>
    <dgm:cxn modelId="{BE0DF160-A60B-4CB6-923E-5CE6A4629299}" type="presParOf" srcId="{EDF7E0ED-4C6D-451C-8B0E-5DC6BCF1F3B9}" destId="{882D35BF-2D68-407D-97E2-316BA7CCC2F2}" srcOrd="0" destOrd="0" presId="urn:microsoft.com/office/officeart/2005/8/layout/hierarchy3"/>
    <dgm:cxn modelId="{DC6E6894-CFFA-4AA0-AABE-FED8A7F2B727}" type="presParOf" srcId="{EDF7E0ED-4C6D-451C-8B0E-5DC6BCF1F3B9}" destId="{FC44EBF8-4CD6-4DCC-BBF4-50815AB4E3B4}" srcOrd="1" destOrd="0" presId="urn:microsoft.com/office/officeart/2005/8/layout/hierarchy3"/>
    <dgm:cxn modelId="{6BA5FCD1-7251-494D-82A4-AE6BF6059E55}" type="presParOf" srcId="{382DFA86-92D9-44F7-806B-E0D4A6EB9F5E}" destId="{215CE031-CA00-4B81-A070-F7A9176C8AFC}" srcOrd="1" destOrd="0" presId="urn:microsoft.com/office/officeart/2005/8/layout/hierarchy3"/>
    <dgm:cxn modelId="{93B92062-51EB-4C70-8620-47990D1AB3E5}" type="presParOf" srcId="{215CE031-CA00-4B81-A070-F7A9176C8AFC}" destId="{94483BF3-D7B1-4340-95A6-C306BD4209F1}" srcOrd="0" destOrd="0" presId="urn:microsoft.com/office/officeart/2005/8/layout/hierarchy3"/>
    <dgm:cxn modelId="{EBD1CE46-BAEE-4369-A987-59FE31AED244}" type="presParOf" srcId="{215CE031-CA00-4B81-A070-F7A9176C8AFC}" destId="{1DE7A695-567F-4C6C-959C-6698B2C27685}" srcOrd="1" destOrd="0" presId="urn:microsoft.com/office/officeart/2005/8/layout/hierarchy3"/>
    <dgm:cxn modelId="{9E58C07C-E9C3-4A99-BE6C-4BEEBFA3E482}" type="presParOf" srcId="{215CE031-CA00-4B81-A070-F7A9176C8AFC}" destId="{6406BC7A-8417-4834-9B32-C93765B2DA15}" srcOrd="2" destOrd="0" presId="urn:microsoft.com/office/officeart/2005/8/layout/hierarchy3"/>
    <dgm:cxn modelId="{0638AFBD-AA1C-4AD7-ADC8-36EFD42D32AF}" type="presParOf" srcId="{215CE031-CA00-4B81-A070-F7A9176C8AFC}" destId="{F3B769B2-8640-467C-A8A9-F967480E11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5640B-65CF-4908-9FCA-45869F7D65C1}">
      <dsp:nvSpPr>
        <dsp:cNvPr id="0" name=""/>
        <dsp:cNvSpPr/>
      </dsp:nvSpPr>
      <dsp:spPr>
        <a:xfrm>
          <a:off x="1116" y="259320"/>
          <a:ext cx="2611933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Diffusion</a:t>
          </a:r>
          <a:endParaRPr lang="en-US" sz="4000" kern="1200" dirty="0"/>
        </a:p>
      </dsp:txBody>
      <dsp:txXfrm>
        <a:off x="39366" y="297570"/>
        <a:ext cx="2535433" cy="1229466"/>
      </dsp:txXfrm>
    </dsp:sp>
    <dsp:sp modelId="{C292C3AD-EACC-4E72-8589-10091A8DEFF6}">
      <dsp:nvSpPr>
        <dsp:cNvPr id="0" name=""/>
        <dsp:cNvSpPr/>
      </dsp:nvSpPr>
      <dsp:spPr>
        <a:xfrm>
          <a:off x="262309" y="1565287"/>
          <a:ext cx="261193" cy="97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75"/>
              </a:lnTo>
              <a:lnTo>
                <a:pt x="261193" y="9794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BA10C-97C0-4BA3-A121-00E934422462}">
      <dsp:nvSpPr>
        <dsp:cNvPr id="0" name=""/>
        <dsp:cNvSpPr/>
      </dsp:nvSpPr>
      <dsp:spPr>
        <a:xfrm>
          <a:off x="523502" y="1891779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Movement from high to low concentration</a:t>
          </a:r>
          <a:endParaRPr lang="en-US" sz="1600" kern="1200" dirty="0"/>
        </a:p>
      </dsp:txBody>
      <dsp:txXfrm>
        <a:off x="561752" y="1930029"/>
        <a:ext cx="2013046" cy="1229466"/>
      </dsp:txXfrm>
    </dsp:sp>
    <dsp:sp modelId="{B7CCC0E2-1557-4F1E-96E8-D0333DF41777}">
      <dsp:nvSpPr>
        <dsp:cNvPr id="0" name=""/>
        <dsp:cNvSpPr/>
      </dsp:nvSpPr>
      <dsp:spPr>
        <a:xfrm>
          <a:off x="262309" y="1565287"/>
          <a:ext cx="261193" cy="2611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933"/>
              </a:lnTo>
              <a:lnTo>
                <a:pt x="261193" y="26119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DE7BB-9469-45D1-AEF5-30F396E4F7C8}">
      <dsp:nvSpPr>
        <dsp:cNvPr id="0" name=""/>
        <dsp:cNvSpPr/>
      </dsp:nvSpPr>
      <dsp:spPr>
        <a:xfrm>
          <a:off x="523502" y="3524237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 energy required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Passive Transport</a:t>
          </a:r>
          <a:endParaRPr lang="en-US" sz="2100" kern="1200" dirty="0"/>
        </a:p>
      </dsp:txBody>
      <dsp:txXfrm>
        <a:off x="561752" y="3562487"/>
        <a:ext cx="2013046" cy="1229466"/>
      </dsp:txXfrm>
    </dsp:sp>
    <dsp:sp modelId="{44329D81-83EA-48A0-BE4C-6C6B8E574040}">
      <dsp:nvSpPr>
        <dsp:cNvPr id="0" name=""/>
        <dsp:cNvSpPr/>
      </dsp:nvSpPr>
      <dsp:spPr>
        <a:xfrm>
          <a:off x="3266033" y="259320"/>
          <a:ext cx="2611933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Osmosis</a:t>
          </a:r>
          <a:endParaRPr lang="en-US" sz="4000" kern="1200" dirty="0"/>
        </a:p>
      </dsp:txBody>
      <dsp:txXfrm>
        <a:off x="3304283" y="297570"/>
        <a:ext cx="2535433" cy="1229466"/>
      </dsp:txXfrm>
    </dsp:sp>
    <dsp:sp modelId="{AFB84B19-8BC8-451F-817A-19559A74CCBC}">
      <dsp:nvSpPr>
        <dsp:cNvPr id="0" name=""/>
        <dsp:cNvSpPr/>
      </dsp:nvSpPr>
      <dsp:spPr>
        <a:xfrm>
          <a:off x="3527226" y="1565287"/>
          <a:ext cx="261193" cy="97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75"/>
              </a:lnTo>
              <a:lnTo>
                <a:pt x="261193" y="9794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52211-9D16-4581-B044-74D5439F7632}">
      <dsp:nvSpPr>
        <dsp:cNvPr id="0" name=""/>
        <dsp:cNvSpPr/>
      </dsp:nvSpPr>
      <dsp:spPr>
        <a:xfrm>
          <a:off x="3788419" y="1891779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Movement of water from high to low WATER concentration across a membrane</a:t>
          </a:r>
          <a:endParaRPr lang="en-US" sz="1600" kern="1200" dirty="0"/>
        </a:p>
      </dsp:txBody>
      <dsp:txXfrm>
        <a:off x="3826669" y="1930029"/>
        <a:ext cx="2013046" cy="1229466"/>
      </dsp:txXfrm>
    </dsp:sp>
    <dsp:sp modelId="{BD733977-46FE-476B-8811-B4877E77595E}">
      <dsp:nvSpPr>
        <dsp:cNvPr id="0" name=""/>
        <dsp:cNvSpPr/>
      </dsp:nvSpPr>
      <dsp:spPr>
        <a:xfrm>
          <a:off x="3527226" y="1565287"/>
          <a:ext cx="261193" cy="2611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933"/>
              </a:lnTo>
              <a:lnTo>
                <a:pt x="261193" y="26119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5F42-25DA-42C2-BE6E-B42F4BBE0829}">
      <dsp:nvSpPr>
        <dsp:cNvPr id="0" name=""/>
        <dsp:cNvSpPr/>
      </dsp:nvSpPr>
      <dsp:spPr>
        <a:xfrm>
          <a:off x="3788419" y="3524237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 energy required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Passive Transport</a:t>
          </a:r>
          <a:endParaRPr lang="en-US" sz="2100" kern="1200" dirty="0"/>
        </a:p>
      </dsp:txBody>
      <dsp:txXfrm>
        <a:off x="3826669" y="3562487"/>
        <a:ext cx="2013046" cy="1229466"/>
      </dsp:txXfrm>
    </dsp:sp>
    <dsp:sp modelId="{882D35BF-2D68-407D-97E2-316BA7CCC2F2}">
      <dsp:nvSpPr>
        <dsp:cNvPr id="0" name=""/>
        <dsp:cNvSpPr/>
      </dsp:nvSpPr>
      <dsp:spPr>
        <a:xfrm>
          <a:off x="6530950" y="259320"/>
          <a:ext cx="2611933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Active Transport</a:t>
          </a:r>
          <a:endParaRPr lang="en-US" sz="4000" kern="1200" dirty="0"/>
        </a:p>
      </dsp:txBody>
      <dsp:txXfrm>
        <a:off x="6569200" y="297570"/>
        <a:ext cx="2535433" cy="1229466"/>
      </dsp:txXfrm>
    </dsp:sp>
    <dsp:sp modelId="{94483BF3-D7B1-4340-95A6-C306BD4209F1}">
      <dsp:nvSpPr>
        <dsp:cNvPr id="0" name=""/>
        <dsp:cNvSpPr/>
      </dsp:nvSpPr>
      <dsp:spPr>
        <a:xfrm>
          <a:off x="6792143" y="1565287"/>
          <a:ext cx="261193" cy="97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75"/>
              </a:lnTo>
              <a:lnTo>
                <a:pt x="261193" y="9794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7A695-567F-4C6C-959C-6698B2C27685}">
      <dsp:nvSpPr>
        <dsp:cNvPr id="0" name=""/>
        <dsp:cNvSpPr/>
      </dsp:nvSpPr>
      <dsp:spPr>
        <a:xfrm>
          <a:off x="7053336" y="1891779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Movement from LOW concentration to HIGH concentration</a:t>
          </a:r>
          <a:endParaRPr lang="en-US" sz="1800" kern="1200" dirty="0"/>
        </a:p>
      </dsp:txBody>
      <dsp:txXfrm>
        <a:off x="7091586" y="1930029"/>
        <a:ext cx="2013046" cy="1229466"/>
      </dsp:txXfrm>
    </dsp:sp>
    <dsp:sp modelId="{6406BC7A-8417-4834-9B32-C93765B2DA15}">
      <dsp:nvSpPr>
        <dsp:cNvPr id="0" name=""/>
        <dsp:cNvSpPr/>
      </dsp:nvSpPr>
      <dsp:spPr>
        <a:xfrm>
          <a:off x="6792143" y="1565287"/>
          <a:ext cx="261193" cy="2611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933"/>
              </a:lnTo>
              <a:lnTo>
                <a:pt x="261193" y="26119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769B2-8640-467C-A8A9-F967480E11D8}">
      <dsp:nvSpPr>
        <dsp:cNvPr id="0" name=""/>
        <dsp:cNvSpPr/>
      </dsp:nvSpPr>
      <dsp:spPr>
        <a:xfrm>
          <a:off x="7053336" y="3524237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USES ATP</a:t>
          </a:r>
          <a:endParaRPr lang="en-US" sz="2100" kern="1200" dirty="0"/>
        </a:p>
      </dsp:txBody>
      <dsp:txXfrm>
        <a:off x="7091586" y="3562487"/>
        <a:ext cx="2013046" cy="122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5B2E21-F44B-4D38-B7A1-92C5D2BA19C8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40CC08-D22A-48ED-99EE-B3356D6A8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3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3B9B4-BC48-4CB5-BABF-F730D7E3BF33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C20E-607A-40BC-8B0C-2EEE047E4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A534A-D803-4841-894B-E0613B9A00A7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C40F7-865B-4002-BDBA-5C3D9E690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C90DF-52D9-4752-8A83-50B3F8500730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9796D-2A65-4464-8503-42C15870F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49668-3245-46AC-AAEA-F46DA665FE71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7FE8A-5968-4C5E-9AB2-09DDF95C6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1B37D-D24E-44A2-B3B6-50CEE52B0FCE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4956-7044-4876-BF49-4ECC9B9A4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5AC04-28F0-4C04-88A5-375F1E381D72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6501-0C68-4EDD-BE4B-EE4589058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12F1-5130-4499-AF07-7EE910F7B35F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47AC4-B487-42E8-BB54-02BD3AF41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D2641-7388-483A-916F-A57A627B926D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8CCD-4DD0-45FD-B712-DC530061F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D9882-CFC8-49E0-917F-83127BA731E5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FFEC-6E90-405C-83D9-5F1479B14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4DFC2-3C43-4618-827A-164B8F2BE7AD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51AF9-37C0-4C0A-929B-4FA1BCB9E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94453-98F1-4AA0-82A0-D59D284DCD86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E51E-7C0B-49C9-8ADA-AD729BE1B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ECAC94-4BCB-4B50-9F48-96D1159C0400}" type="datetimeFigureOut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481248-AA94-4662-951C-92F99C58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 Blitz </a:t>
            </a:r>
            <a:r>
              <a:rPr lang="en-US" dirty="0" smtClean="0"/>
              <a:t>2015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53768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Agenda: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Organic Compounds</a:t>
            </a:r>
          </a:p>
          <a:p>
            <a:pPr marL="0" indent="0">
              <a:buNone/>
            </a:pPr>
            <a:r>
              <a:rPr lang="en-US" dirty="0" smtClean="0"/>
              <a:t>Cell Structure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Prokaryotic v. Eukaryotic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Animal v. Plant</a:t>
            </a:r>
          </a:p>
          <a:p>
            <a:pPr marL="0" indent="0">
              <a:buNone/>
            </a:pPr>
            <a:r>
              <a:rPr lang="en-US" dirty="0" smtClean="0"/>
              <a:t>Cell Transport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Active v. Passive</a:t>
            </a:r>
          </a:p>
          <a:p>
            <a:pPr marL="0" indent="0">
              <a:buNone/>
            </a:pPr>
            <a:r>
              <a:rPr lang="en-US" dirty="0" smtClean="0"/>
              <a:t>Enzymes</a:t>
            </a:r>
          </a:p>
          <a:p>
            <a:pPr marL="0" indent="0">
              <a:buNone/>
            </a:pPr>
            <a:r>
              <a:rPr lang="en-US" dirty="0" smtClean="0"/>
              <a:t>Energy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Cellular Respiration &amp; Photosynthesis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Aerobic v. Anaerobic</a:t>
            </a:r>
          </a:p>
          <a:p>
            <a:pPr marL="0" indent="0">
              <a:buNone/>
            </a:pPr>
            <a:r>
              <a:rPr lang="en-US" dirty="0" smtClean="0"/>
              <a:t>Reproduction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Sexual v. Asexual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Mitosis, Meiosis</a:t>
            </a:r>
          </a:p>
          <a:p>
            <a:endParaRPr lang="en-US" dirty="0"/>
          </a:p>
        </p:txBody>
      </p:sp>
      <p:pic>
        <p:nvPicPr>
          <p:cNvPr id="4" name="Picture 3" descr="telecommunications-cell_phone-biology-cells-science_lessons-science_teachers-dcrn359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98" y="1857375"/>
            <a:ext cx="3665202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Wall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Prokaryotic and Plant cells ONLY (and fungi- Chitin)</a:t>
            </a:r>
          </a:p>
          <a:p>
            <a:pPr eaLnBrk="1" hangingPunct="1"/>
            <a:r>
              <a:rPr lang="en-US" sz="2800" dirty="0" smtClean="0"/>
              <a:t>Surrounds cell and provides support and protection.</a:t>
            </a:r>
          </a:p>
          <a:p>
            <a:pPr eaLnBrk="1" hangingPunct="1"/>
            <a:r>
              <a:rPr lang="en-US" sz="2800" dirty="0" smtClean="0"/>
              <a:t>Made of cellulose</a:t>
            </a:r>
          </a:p>
        </p:txBody>
      </p:sp>
      <p:pic>
        <p:nvPicPr>
          <p:cNvPr id="16388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971800"/>
            <a:ext cx="45767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9219" name="Content Placeholder 7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2432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200" dirty="0" smtClean="0"/>
              <a:t>The plasma membrane surrounds EVERY cell.  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dirty="0" smtClean="0"/>
              <a:t>It is made of lipid and protein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dirty="0" smtClean="0"/>
              <a:t>It controls what goes in and out of a cell.</a:t>
            </a:r>
          </a:p>
          <a:p>
            <a:pPr eaLnBrk="1" hangingPunct="1">
              <a:buFont typeface="Arial" charset="0"/>
              <a:buChar char="•"/>
            </a:pPr>
            <a:r>
              <a:rPr lang="en-US" sz="3200" dirty="0" smtClean="0"/>
              <a:t>Associated with HOMEOSTASIS</a:t>
            </a:r>
          </a:p>
          <a:p>
            <a:pPr eaLnBrk="1" hangingPunct="1">
              <a:buFont typeface="Arial" charset="0"/>
              <a:buChar char="•"/>
            </a:pPr>
            <a:endParaRPr lang="en-US" sz="32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3597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038600"/>
            <a:ext cx="34432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Mitochondria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0" y="4876800"/>
            <a:ext cx="2209800" cy="1249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905000"/>
            <a:ext cx="3886200" cy="3048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“Powerhouse” of the cell</a:t>
            </a:r>
          </a:p>
          <a:p>
            <a:pPr eaLnBrk="1" hangingPunct="1"/>
            <a:r>
              <a:rPr lang="en-US" dirty="0" smtClean="0"/>
              <a:t>Produces energy in the form of ATP</a:t>
            </a:r>
          </a:p>
          <a:p>
            <a:pPr eaLnBrk="1" hangingPunct="1"/>
            <a:r>
              <a:rPr lang="en-US" dirty="0" smtClean="0"/>
              <a:t>Site of Aerobic respiration</a:t>
            </a:r>
          </a:p>
          <a:p>
            <a:pPr eaLnBrk="1" hangingPunct="1"/>
            <a:r>
              <a:rPr lang="en-US" dirty="0"/>
              <a:t>In eukaryotic cells only (plant and animal)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269" name="Picture 6" descr="https://webmail.gcsnc.com/exchange/carrikl/Inbox/No%20Subject-2.EML/mito.jpg/C58EA28C-18C0-4a97-9AF2-036E93DDAFB3/mito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548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ttp://giantshoulders.files.wordpress.com/2007/10/mitocho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1638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Vacuole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Storage of excess materials</a:t>
            </a:r>
          </a:p>
          <a:p>
            <a:pPr eaLnBrk="1" hangingPunct="1"/>
            <a:r>
              <a:rPr lang="en-US" sz="2800" dirty="0" smtClean="0"/>
              <a:t>Plant cells usually contain one large vacuole</a:t>
            </a:r>
          </a:p>
          <a:p>
            <a:pPr eaLnBrk="1" hangingPunct="1"/>
            <a:r>
              <a:rPr lang="en-US" sz="2800" dirty="0"/>
              <a:t>In eukaryotic cells only (plant and animal)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3316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080" y="1828800"/>
            <a:ext cx="4290283" cy="39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Chloroplast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81000" y="1600200"/>
            <a:ext cx="3581400" cy="4525963"/>
          </a:xfrm>
        </p:spPr>
        <p:txBody>
          <a:bodyPr/>
          <a:lstStyle/>
          <a:p>
            <a:pPr eaLnBrk="1" hangingPunct="1"/>
            <a:r>
              <a:rPr lang="en-US" smtClean="0"/>
              <a:t>Site of photosynthesis</a:t>
            </a:r>
          </a:p>
          <a:p>
            <a:pPr eaLnBrk="1" hangingPunct="1"/>
            <a:r>
              <a:rPr lang="en-US" smtClean="0"/>
              <a:t>Plant cells ONLY</a:t>
            </a:r>
          </a:p>
          <a:p>
            <a:pPr eaLnBrk="1" hangingPunct="1"/>
            <a:r>
              <a:rPr lang="en-US" smtClean="0"/>
              <a:t>Contains the pigment chlorophyll</a:t>
            </a:r>
          </a:p>
        </p:txBody>
      </p:sp>
      <p:pic>
        <p:nvPicPr>
          <p:cNvPr id="12292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5767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biology.unm.edu/ccouncil/Biology_124/Images/chloroplas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3429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Site of protein synthesis</a:t>
            </a:r>
          </a:p>
          <a:p>
            <a:pPr eaLnBrk="1" hangingPunct="1"/>
            <a:r>
              <a:rPr lang="en-US" sz="2800" dirty="0" smtClean="0"/>
              <a:t>Found in both prokaryotes and eukaryotes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14340" name="Picture 6" descr="cellwith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94050"/>
            <a:ext cx="6032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77988"/>
            <a:ext cx="8115300" cy="3579812"/>
          </a:xfrm>
        </p:spPr>
        <p:txBody>
          <a:bodyPr/>
          <a:lstStyle/>
          <a:p>
            <a:r>
              <a:rPr lang="en-US" sz="2800" dirty="0" smtClean="0"/>
              <a:t>Contains genetic </a:t>
            </a:r>
            <a:r>
              <a:rPr lang="en-US" sz="2800" dirty="0" smtClean="0"/>
              <a:t>information</a:t>
            </a:r>
          </a:p>
          <a:p>
            <a:r>
              <a:rPr lang="en-US" sz="2800" dirty="0" smtClean="0"/>
              <a:t>DNA in both Pro and Eukaryotes</a:t>
            </a:r>
            <a:endParaRPr lang="en-US" sz="2800" dirty="0" smtClean="0"/>
          </a:p>
          <a:p>
            <a:r>
              <a:rPr lang="en-US" sz="2800" dirty="0"/>
              <a:t>Free-Floating </a:t>
            </a:r>
            <a:r>
              <a:rPr lang="en-US" sz="2800" dirty="0" smtClean="0"/>
              <a:t>found </a:t>
            </a:r>
            <a:r>
              <a:rPr lang="en-US" sz="2800" dirty="0" smtClean="0"/>
              <a:t>in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prokaryotic </a:t>
            </a:r>
            <a:r>
              <a:rPr lang="en-US" sz="2800" dirty="0" smtClean="0"/>
              <a:t>cells only</a:t>
            </a:r>
            <a:endParaRPr lang="en-US" sz="2800" dirty="0"/>
          </a:p>
        </p:txBody>
      </p:sp>
      <p:pic>
        <p:nvPicPr>
          <p:cNvPr id="4" name="Picture 3" descr="Prokaryotic Cell Stru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334294"/>
            <a:ext cx="3705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8800" y="-10636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 TRANSPORT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42199"/>
              </p:ext>
            </p:extLst>
          </p:nvPr>
        </p:nvGraphicFramePr>
        <p:xfrm>
          <a:off x="-152400" y="402431"/>
          <a:ext cx="9144000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5300" y="5113867"/>
            <a:ext cx="3276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127360"/>
            <a:ext cx="22860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440362"/>
            <a:ext cx="23241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Transport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Semipermeable membrane </a:t>
            </a:r>
            <a:r>
              <a:rPr lang="en-US" sz="2800" b="1" dirty="0"/>
              <a:t>controls </a:t>
            </a:r>
            <a:r>
              <a:rPr lang="en-US" sz="2800" b="1" dirty="0">
                <a:solidFill>
                  <a:srgbClr val="FF3300"/>
                </a:solidFill>
              </a:rPr>
              <a:t>homeostasis</a:t>
            </a:r>
            <a:r>
              <a:rPr lang="en-US" sz="2800" b="1" dirty="0"/>
              <a:t> (balance</a:t>
            </a:r>
            <a:r>
              <a:rPr lang="en-US" sz="2800" b="1" dirty="0" smtClean="0"/>
              <a:t>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ermeable </a:t>
            </a:r>
            <a:r>
              <a:rPr lang="en-US" dirty="0"/>
              <a:t>to only certain molecules and not to all </a:t>
            </a:r>
            <a:r>
              <a:rPr lang="en-US" dirty="0" smtClean="0"/>
              <a:t>molecules</a:t>
            </a:r>
            <a:endParaRPr lang="en-US" b="1" dirty="0"/>
          </a:p>
          <a:p>
            <a:r>
              <a:rPr lang="en-US" sz="2800" dirty="0" smtClean="0"/>
              <a:t>C</a:t>
            </a:r>
            <a:r>
              <a:rPr lang="en-US" sz="2800" b="1" dirty="0" smtClean="0"/>
              <a:t>omposed </a:t>
            </a:r>
            <a:r>
              <a:rPr lang="en-US" sz="2800" b="1" dirty="0"/>
              <a:t>of a phospholipid bilayer </a:t>
            </a:r>
            <a:r>
              <a:rPr lang="en-US" sz="2800" b="1" dirty="0" smtClean="0"/>
              <a:t>with embedded </a:t>
            </a:r>
            <a:r>
              <a:rPr lang="en-US" sz="2800" b="1" dirty="0"/>
              <a:t>proteins “gates”</a:t>
            </a:r>
          </a:p>
          <a:p>
            <a:r>
              <a:rPr lang="en-US" sz="2800" b="1" dirty="0" smtClean="0"/>
              <a:t>Function </a:t>
            </a:r>
            <a:r>
              <a:rPr lang="en-US" sz="2800" b="1" dirty="0"/>
              <a:t>– acts as a </a:t>
            </a:r>
            <a:r>
              <a:rPr lang="en-US" sz="2800" b="1" dirty="0">
                <a:solidFill>
                  <a:srgbClr val="FF3300"/>
                </a:solidFill>
              </a:rPr>
              <a:t>selectively permeable</a:t>
            </a:r>
            <a:r>
              <a:rPr lang="en-US" sz="2800" b="1" dirty="0"/>
              <a:t> boundary </a:t>
            </a:r>
            <a:r>
              <a:rPr lang="en-US" sz="2800" b="1" dirty="0" smtClean="0"/>
              <a:t> around </a:t>
            </a:r>
            <a:r>
              <a:rPr lang="en-US" sz="2800" b="1" dirty="0"/>
              <a:t>the </a:t>
            </a:r>
            <a:r>
              <a:rPr lang="en-US" sz="2800" b="1" dirty="0" smtClean="0"/>
              <a:t>cell</a:t>
            </a:r>
            <a:endParaRPr lang="en-US" sz="2800" b="1" dirty="0"/>
          </a:p>
        </p:txBody>
      </p:sp>
      <p:pic>
        <p:nvPicPr>
          <p:cNvPr id="6149" name="Picture 5" descr="C:\Documents and Settings\Jennifer Allsbrook\My Documents\My Pictures\membra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00470"/>
            <a:ext cx="1676400" cy="92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Active Transport</a:t>
            </a:r>
            <a:r>
              <a:rPr lang="en-US" sz="2400" b="1" dirty="0"/>
              <a:t> – requires energy – moves substances against the concentration gradient from low to high concentrations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Types </a:t>
            </a:r>
            <a:r>
              <a:rPr lang="en-US" sz="2400" u="sng" dirty="0"/>
              <a:t>of Passive Transport </a:t>
            </a:r>
            <a:r>
              <a:rPr lang="en-US" sz="2400" b="1" dirty="0"/>
              <a:t>– no energy required</a:t>
            </a:r>
          </a:p>
          <a:p>
            <a:pPr>
              <a:buFontTx/>
              <a:buNone/>
            </a:pPr>
            <a:r>
              <a:rPr lang="en-US" sz="2400" b="1" dirty="0"/>
              <a:t>	1) </a:t>
            </a:r>
            <a:r>
              <a:rPr lang="en-US" sz="2400" b="1" dirty="0">
                <a:solidFill>
                  <a:srgbClr val="FF3300"/>
                </a:solidFill>
              </a:rPr>
              <a:t>Diffusion</a:t>
            </a:r>
            <a:r>
              <a:rPr lang="en-US" sz="2400" b="1" dirty="0"/>
              <a:t> – moves substances from high to low concentrations down their concentration gradient</a:t>
            </a:r>
          </a:p>
          <a:p>
            <a:pPr>
              <a:buFontTx/>
              <a:buNone/>
            </a:pPr>
            <a:r>
              <a:rPr lang="en-US" sz="2400" b="1" dirty="0"/>
              <a:t>	2) </a:t>
            </a:r>
            <a:r>
              <a:rPr lang="en-US" sz="2400" b="1" dirty="0">
                <a:solidFill>
                  <a:srgbClr val="FF3300"/>
                </a:solidFill>
              </a:rPr>
              <a:t>Osmosis </a:t>
            </a:r>
            <a:r>
              <a:rPr lang="en-US" sz="2400" b="1" dirty="0"/>
              <a:t>– the diffusion of water from high to lower water concentrations down its concentration gradient</a:t>
            </a:r>
          </a:p>
          <a:p>
            <a:pPr>
              <a:buFontTx/>
              <a:buNone/>
            </a:pPr>
            <a:r>
              <a:rPr lang="en-US" sz="2400" b="1" dirty="0"/>
              <a:t>	Ex) cell in salt water – shrivels      Ex) cell in fresh water swells</a:t>
            </a:r>
          </a:p>
          <a:p>
            <a:pPr>
              <a:buFontTx/>
              <a:buNone/>
            </a:pPr>
            <a:r>
              <a:rPr lang="en-US" sz="2400" b="1" dirty="0"/>
              <a:t>	3) </a:t>
            </a:r>
            <a:r>
              <a:rPr lang="en-US" sz="2400" b="1" dirty="0">
                <a:solidFill>
                  <a:srgbClr val="FF3300"/>
                </a:solidFill>
              </a:rPr>
              <a:t>Facilitated diffusion</a:t>
            </a:r>
            <a:r>
              <a:rPr lang="en-US" sz="2400" b="1" dirty="0"/>
              <a:t> – movement of a substance down its concentration through a transport protein </a:t>
            </a:r>
            <a:r>
              <a:rPr lang="en-US" sz="2400" b="1" dirty="0" smtClean="0"/>
              <a:t>channel</a:t>
            </a:r>
          </a:p>
          <a:p>
            <a:pPr>
              <a:buFontTx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6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carbon, hydrogen and oxygen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Lipids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Nucleic Acids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1461601" y="303170"/>
            <a:ext cx="5213351" cy="909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dirty="0">
                <a:solidFill>
                  <a:srgbClr val="FFFF00"/>
                </a:solidFill>
              </a:rPr>
              <a:t>Enzymes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sz="half" idx="2"/>
          </p:nvPr>
        </p:nvSpPr>
        <p:spPr>
          <a:xfrm>
            <a:off x="2209800" y="381000"/>
            <a:ext cx="7036552" cy="2234608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are specific for reactions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speed up reactions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bind to substrate at active site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are reusable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are not changed in the reaction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sz="2400" dirty="0"/>
              <a:t>are made of PROTEIN </a:t>
            </a:r>
            <a:endParaRPr lang="en-US" sz="2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a</a:t>
            </a:r>
            <a:r>
              <a:rPr lang="en-US" sz="2400" dirty="0" smtClean="0"/>
              <a:t>ffected by temperature and pH: can denature enzymes</a:t>
            </a:r>
            <a:endParaRPr sz="2400" dirty="0"/>
          </a:p>
          <a:p>
            <a:pPr eaLnBrk="1" hangingPunct="1">
              <a:buFont typeface="Arial" charset="0"/>
              <a:buChar char="•"/>
              <a:defRPr/>
            </a:pPr>
            <a:endParaRPr sz="24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4266290"/>
            <a:ext cx="6296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AEROBIC </a:t>
            </a:r>
            <a:r>
              <a:rPr lang="en-US" dirty="0" err="1" smtClean="0"/>
              <a:t>vs</a:t>
            </a:r>
            <a:r>
              <a:rPr lang="en-US" dirty="0" smtClean="0"/>
              <a:t> ANAEROBIC RESPIRATION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AEROBIC RESPIRATION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174875"/>
            <a:ext cx="4416424" cy="3951288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sz="2600" dirty="0" smtClean="0"/>
              <a:t>Requires oxygen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600" dirty="0" smtClean="0"/>
              <a:t>Makes A LOT of ATP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600" dirty="0" smtClean="0"/>
              <a:t>Produces carbon dioxide and water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600" b="0" dirty="0" smtClean="0"/>
              <a:t>Happens</a:t>
            </a:r>
            <a:r>
              <a:rPr lang="en-US" sz="2600" dirty="0" smtClean="0"/>
              <a:t> in mitochondrion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600" dirty="0" smtClean="0"/>
              <a:t>Occurs in plants &amp; animals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ANAEROBIC RESPIRATION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62200"/>
            <a:ext cx="4343400" cy="2336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600" dirty="0" smtClean="0"/>
              <a:t>Does </a:t>
            </a:r>
            <a:r>
              <a:rPr lang="en-US" sz="2600" u="sng" dirty="0" smtClean="0">
                <a:solidFill>
                  <a:srgbClr val="FF0000"/>
                </a:solidFill>
              </a:rPr>
              <a:t>not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use oxygen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600" dirty="0" smtClean="0"/>
              <a:t>Makes only 2 ATP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600" dirty="0" smtClean="0"/>
              <a:t>Small amount of ATP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600" dirty="0" smtClean="0"/>
              <a:t>Also called fermentation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600" dirty="0" smtClean="0"/>
              <a:t>Happens </a:t>
            </a:r>
            <a:r>
              <a:rPr lang="en-US" sz="2600" dirty="0" smtClean="0"/>
              <a:t>in </a:t>
            </a:r>
            <a:r>
              <a:rPr lang="en-US" sz="2600" b="1" dirty="0" smtClean="0"/>
              <a:t>cytoplasm (cytosol)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Anerobic</a:t>
            </a:r>
            <a:r>
              <a:rPr lang="en-US" dirty="0" smtClean="0"/>
              <a:t> Respiration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b="1" dirty="0"/>
              <a:t>Types: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/>
              <a:t>Alcoholic </a:t>
            </a:r>
            <a:r>
              <a:rPr lang="en-US" sz="2800" b="1" dirty="0" smtClean="0"/>
              <a:t>Fermentation</a:t>
            </a:r>
          </a:p>
          <a:p>
            <a:pPr lvl="3">
              <a:lnSpc>
                <a:spcPct val="80000"/>
              </a:lnSpc>
              <a:buFont typeface="Arial" charset="0"/>
              <a:buChar char="•"/>
            </a:pPr>
            <a:r>
              <a:rPr lang="en-US" sz="2400" b="1" dirty="0"/>
              <a:t>YEASTS</a:t>
            </a:r>
            <a:r>
              <a:rPr lang="en-US" sz="2400" dirty="0"/>
              <a:t> make </a:t>
            </a:r>
            <a:r>
              <a:rPr lang="en-US" sz="2400" b="1" dirty="0">
                <a:solidFill>
                  <a:srgbClr val="FF0000"/>
                </a:solidFill>
              </a:rPr>
              <a:t>ethyl </a:t>
            </a:r>
            <a:r>
              <a:rPr lang="en-US" sz="2400" b="1" dirty="0" smtClean="0">
                <a:solidFill>
                  <a:srgbClr val="FF0000"/>
                </a:solidFill>
              </a:rPr>
              <a:t>alcohol</a:t>
            </a:r>
          </a:p>
          <a:p>
            <a:pPr lvl="3">
              <a:lnSpc>
                <a:spcPct val="80000"/>
              </a:lnSpc>
              <a:buFont typeface="Arial" charset="0"/>
              <a:buChar char="•"/>
            </a:pPr>
            <a:endParaRPr lang="en-US" sz="2400" b="1" dirty="0"/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en-US" sz="2800" b="1" dirty="0"/>
              <a:t>Lactic Acid </a:t>
            </a:r>
            <a:r>
              <a:rPr lang="en-US" sz="2800" b="1" dirty="0" smtClean="0"/>
              <a:t>Fermentation</a:t>
            </a:r>
          </a:p>
          <a:p>
            <a:pPr lvl="3">
              <a:lnSpc>
                <a:spcPct val="80000"/>
              </a:lnSpc>
              <a:buFont typeface="Arial" charset="0"/>
              <a:buChar char="•"/>
            </a:pPr>
            <a:r>
              <a:rPr lang="en-US" sz="2400" b="1" dirty="0"/>
              <a:t>BACTERIA</a:t>
            </a:r>
            <a:r>
              <a:rPr lang="en-US" sz="2400" dirty="0"/>
              <a:t> and </a:t>
            </a:r>
            <a:r>
              <a:rPr lang="en-US" sz="2400" b="1" dirty="0"/>
              <a:t>MUSCLE</a:t>
            </a:r>
            <a:r>
              <a:rPr lang="en-US" sz="2400" dirty="0"/>
              <a:t> </a:t>
            </a:r>
            <a:r>
              <a:rPr lang="en-US" sz="2400" b="1" dirty="0"/>
              <a:t>CELLS</a:t>
            </a:r>
            <a:r>
              <a:rPr lang="en-US" sz="2400" dirty="0"/>
              <a:t> (w/o O</a:t>
            </a:r>
            <a:r>
              <a:rPr lang="en-US" sz="2400" baseline="-25000" dirty="0"/>
              <a:t>2</a:t>
            </a:r>
            <a:r>
              <a:rPr lang="en-US" sz="2400" dirty="0"/>
              <a:t>) make </a:t>
            </a:r>
            <a:r>
              <a:rPr lang="en-US" sz="2400" b="1" dirty="0">
                <a:solidFill>
                  <a:srgbClr val="FF8080"/>
                </a:solidFill>
              </a:rPr>
              <a:t>LACTIC  ACID</a:t>
            </a:r>
          </a:p>
          <a:p>
            <a:pPr lvl="3">
              <a:lnSpc>
                <a:spcPct val="80000"/>
              </a:lnSpc>
              <a:buFont typeface="Arial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Formula</a:t>
            </a:r>
            <a:r>
              <a:rPr lang="en-US" sz="2000" b="1" dirty="0"/>
              <a:t>:  </a:t>
            </a:r>
            <a:r>
              <a:rPr lang="en-US" sz="2400" b="1" dirty="0"/>
              <a:t> 6CO</a:t>
            </a:r>
            <a:r>
              <a:rPr lang="en-US" sz="2400" b="1" baseline="-25000" dirty="0"/>
              <a:t>2</a:t>
            </a:r>
            <a:r>
              <a:rPr lang="en-US" sz="2400" b="1" dirty="0"/>
              <a:t> + 6H</a:t>
            </a:r>
            <a:r>
              <a:rPr lang="en-US" sz="2400" b="1" baseline="-25000" dirty="0"/>
              <a:t>2</a:t>
            </a:r>
            <a:r>
              <a:rPr lang="en-US" sz="2400" b="1" dirty="0"/>
              <a:t>O  </a:t>
            </a:r>
            <a:r>
              <a:rPr lang="en-US" sz="2400" b="1" dirty="0">
                <a:sym typeface="Wingdings" pitchFamily="2" charset="2"/>
              </a:rPr>
              <a:t> C</a:t>
            </a:r>
            <a:r>
              <a:rPr lang="en-US" sz="2400" b="1" baseline="-25000" dirty="0">
                <a:sym typeface="Wingdings" pitchFamily="2" charset="2"/>
              </a:rPr>
              <a:t>6</a:t>
            </a:r>
            <a:r>
              <a:rPr lang="en-US" sz="2400" b="1" dirty="0">
                <a:sym typeface="Wingdings" pitchFamily="2" charset="2"/>
              </a:rPr>
              <a:t>H</a:t>
            </a:r>
            <a:r>
              <a:rPr lang="en-US" sz="2400" b="1" baseline="-25000" dirty="0">
                <a:sym typeface="Wingdings" pitchFamily="2" charset="2"/>
              </a:rPr>
              <a:t>12</a:t>
            </a:r>
            <a:r>
              <a:rPr lang="en-US" sz="2400" b="1" dirty="0">
                <a:sym typeface="Wingdings" pitchFamily="2" charset="2"/>
              </a:rPr>
              <a:t>O</a:t>
            </a:r>
            <a:r>
              <a:rPr lang="en-US" sz="2400" b="1" baseline="-25000" dirty="0">
                <a:sym typeface="Wingdings" pitchFamily="2" charset="2"/>
              </a:rPr>
              <a:t>6  </a:t>
            </a:r>
            <a:r>
              <a:rPr lang="en-US" sz="2400" b="1" dirty="0">
                <a:sym typeface="Wingdings" pitchFamily="2" charset="2"/>
              </a:rPr>
              <a:t>+  </a:t>
            </a:r>
            <a:r>
              <a:rPr lang="en-US" sz="2400" b="1" dirty="0" smtClean="0">
                <a:sym typeface="Wingdings" pitchFamily="2" charset="2"/>
              </a:rPr>
              <a:t>6O</a:t>
            </a:r>
            <a:r>
              <a:rPr lang="en-US" sz="2400" b="1" baseline="-25000" dirty="0" smtClean="0">
                <a:sym typeface="Wingdings" pitchFamily="2" charset="2"/>
              </a:rPr>
              <a:t>2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process used by </a:t>
            </a:r>
            <a:r>
              <a:rPr lang="en-US" sz="2400" b="1" dirty="0" smtClean="0">
                <a:solidFill>
                  <a:srgbClr val="FF3300"/>
                </a:solidFill>
              </a:rPr>
              <a:t>plants </a:t>
            </a:r>
            <a:r>
              <a:rPr lang="en-US" sz="2400" b="1" dirty="0" smtClean="0"/>
              <a:t>to </a:t>
            </a:r>
            <a:r>
              <a:rPr lang="en-US" sz="2400" b="1" dirty="0"/>
              <a:t>convert sunlight to chemical energy in glucose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ym typeface="Wingdings" pitchFamily="2" charset="2"/>
              </a:rPr>
              <a:t>Occurs </a:t>
            </a:r>
            <a:r>
              <a:rPr lang="en-US" sz="2400" b="1" dirty="0">
                <a:sym typeface="Wingdings" pitchFamily="2" charset="2"/>
              </a:rPr>
              <a:t>in the </a:t>
            </a:r>
            <a:r>
              <a:rPr lang="en-US" sz="2400" b="1" dirty="0">
                <a:solidFill>
                  <a:srgbClr val="FF3300"/>
                </a:solidFill>
                <a:sym typeface="Wingdings" pitchFamily="2" charset="2"/>
              </a:rPr>
              <a:t>palisade layer</a:t>
            </a:r>
            <a:r>
              <a:rPr lang="en-US" sz="2400" b="1" dirty="0">
                <a:sym typeface="Wingdings" pitchFamily="2" charset="2"/>
              </a:rPr>
              <a:t> of leaves (yellow layer under the upper epidermis) </a:t>
            </a:r>
            <a:endParaRPr lang="en-US" sz="2400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  <a:sym typeface="Wingdings" pitchFamily="2" charset="2"/>
              </a:rPr>
              <a:t>Chloroplasts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are the cellular site of photosynthesis.  The light reaction of photosynthesis occurs on the inner membrane called the </a:t>
            </a:r>
            <a:r>
              <a:rPr lang="en-US" sz="2400" b="1" dirty="0" err="1">
                <a:solidFill>
                  <a:srgbClr val="FF3300"/>
                </a:solidFill>
                <a:sym typeface="Wingdings" pitchFamily="2" charset="2"/>
              </a:rPr>
              <a:t>thylakoid</a:t>
            </a:r>
            <a:r>
              <a:rPr lang="en-US" sz="2400" b="1" dirty="0">
                <a:solidFill>
                  <a:srgbClr val="FF3300"/>
                </a:solidFill>
                <a:sym typeface="Wingdings" pitchFamily="2" charset="2"/>
              </a:rPr>
              <a:t>.</a:t>
            </a:r>
            <a:r>
              <a:rPr lang="en-US" sz="2400" b="1" dirty="0">
                <a:sym typeface="Wingdings" pitchFamily="2" charset="2"/>
              </a:rPr>
              <a:t>  The dark reaction (aka Calvin Cycle) occurs in the </a:t>
            </a:r>
            <a:r>
              <a:rPr lang="en-US" sz="2400" b="1" dirty="0" err="1" smtClean="0">
                <a:solidFill>
                  <a:srgbClr val="FF3300"/>
                </a:solidFill>
                <a:sym typeface="Wingdings" pitchFamily="2" charset="2"/>
              </a:rPr>
              <a:t>stroma</a:t>
            </a:r>
            <a:r>
              <a:rPr lang="en-US" sz="2400" b="1" dirty="0" smtClean="0">
                <a:solidFill>
                  <a:srgbClr val="FF3300"/>
                </a:solidFill>
                <a:sym typeface="Wingdings" pitchFamily="2" charset="2"/>
              </a:rPr>
              <a:t>.</a:t>
            </a:r>
            <a:endParaRPr lang="en-US" sz="2400" b="1" dirty="0">
              <a:solidFill>
                <a:srgbClr val="FF33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400" b="1" dirty="0">
              <a:sym typeface="Wingdings" pitchFamily="2" charset="2"/>
            </a:endParaRPr>
          </a:p>
        </p:txBody>
      </p:sp>
      <p:pic>
        <p:nvPicPr>
          <p:cNvPr id="9221" name="Picture 5" descr="C:\Documents and Settings\Jennifer Allsbrook\My Documents\My Pictures\chlorop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34354"/>
            <a:ext cx="3987800" cy="240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Overall equation: </a:t>
            </a:r>
            <a:r>
              <a:rPr lang="en-US" sz="2400" b="1" dirty="0">
                <a:sym typeface="Wingdings" pitchFamily="2" charset="2"/>
              </a:rPr>
              <a:t>C</a:t>
            </a:r>
            <a:r>
              <a:rPr lang="en-US" sz="2400" b="1" baseline="-25000" dirty="0">
                <a:sym typeface="Wingdings" pitchFamily="2" charset="2"/>
              </a:rPr>
              <a:t>6</a:t>
            </a:r>
            <a:r>
              <a:rPr lang="en-US" sz="2400" b="1" dirty="0">
                <a:sym typeface="Wingdings" pitchFamily="2" charset="2"/>
              </a:rPr>
              <a:t>H</a:t>
            </a:r>
            <a:r>
              <a:rPr lang="en-US" sz="2400" b="1" baseline="-25000" dirty="0">
                <a:sym typeface="Wingdings" pitchFamily="2" charset="2"/>
              </a:rPr>
              <a:t>12</a:t>
            </a:r>
            <a:r>
              <a:rPr lang="en-US" sz="2400" b="1" dirty="0">
                <a:sym typeface="Wingdings" pitchFamily="2" charset="2"/>
              </a:rPr>
              <a:t>O</a:t>
            </a:r>
            <a:r>
              <a:rPr lang="en-US" sz="2400" b="1" baseline="-25000" dirty="0">
                <a:sym typeface="Wingdings" pitchFamily="2" charset="2"/>
              </a:rPr>
              <a:t>6  </a:t>
            </a:r>
            <a:r>
              <a:rPr lang="en-US" sz="2400" b="1" dirty="0">
                <a:sym typeface="Wingdings" pitchFamily="2" charset="2"/>
              </a:rPr>
              <a:t>+  6O</a:t>
            </a:r>
            <a:r>
              <a:rPr lang="en-US" sz="2400" b="1" baseline="-25000" dirty="0">
                <a:sym typeface="Wingdings" pitchFamily="2" charset="2"/>
              </a:rPr>
              <a:t>2 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baseline="-25000" dirty="0">
                <a:sym typeface="Wingdings" pitchFamily="2" charset="2"/>
              </a:rPr>
              <a:t> </a:t>
            </a:r>
            <a:r>
              <a:rPr lang="en-US" sz="2400" b="1" dirty="0"/>
              <a:t>6CO</a:t>
            </a:r>
            <a:r>
              <a:rPr lang="en-US" sz="2400" b="1" baseline="-25000" dirty="0"/>
              <a:t>2</a:t>
            </a:r>
            <a:r>
              <a:rPr lang="en-US" sz="2400" b="1" dirty="0"/>
              <a:t> + 6H</a:t>
            </a:r>
            <a:r>
              <a:rPr lang="en-US" sz="2400" b="1" baseline="-25000" dirty="0"/>
              <a:t>2</a:t>
            </a:r>
            <a:r>
              <a:rPr lang="en-US" sz="2400" b="1" dirty="0"/>
              <a:t>O + 38 </a:t>
            </a:r>
            <a:r>
              <a:rPr lang="en-US" sz="2400" b="1" dirty="0" smtClean="0"/>
              <a:t>ATP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Three parts to ATP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1) adenine (Nitrogen base)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2) ribose (5-C sugar)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	3) 3 phosphates (high energy</a:t>
            </a:r>
            <a:r>
              <a:rPr lang="en-US" sz="2400" b="1" dirty="0" smtClean="0"/>
              <a:t>)</a:t>
            </a:r>
            <a:endParaRPr lang="en-US" sz="24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3300"/>
                </a:solidFill>
              </a:rPr>
              <a:t>Cellular </a:t>
            </a:r>
            <a:r>
              <a:rPr lang="en-US" sz="2400" b="1" dirty="0">
                <a:solidFill>
                  <a:srgbClr val="FF3300"/>
                </a:solidFill>
              </a:rPr>
              <a:t>respiration</a:t>
            </a:r>
            <a:r>
              <a:rPr lang="en-US" sz="2400" b="1" dirty="0"/>
              <a:t> is the process by which organisms break down food to release its energy.  This energy is then stored in ATP 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Respiration </a:t>
            </a:r>
            <a:r>
              <a:rPr lang="en-US" sz="2400" b="1" dirty="0"/>
              <a:t>can be </a:t>
            </a:r>
            <a:r>
              <a:rPr lang="en-US" sz="2400" b="1" dirty="0">
                <a:solidFill>
                  <a:srgbClr val="FF3300"/>
                </a:solidFill>
              </a:rPr>
              <a:t>aerobic or </a:t>
            </a:r>
            <a:r>
              <a:rPr lang="en-US" sz="2400" b="1" dirty="0" smtClean="0">
                <a:solidFill>
                  <a:srgbClr val="FF3300"/>
                </a:solidFill>
              </a:rPr>
              <a:t>anaerobic</a:t>
            </a:r>
            <a:r>
              <a:rPr lang="en-US" sz="2400" b="1" dirty="0" smtClean="0">
                <a:sym typeface="Wingdings" pitchFamily="2" charset="2"/>
              </a:rPr>
              <a:t>		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Glycolysis</a:t>
            </a:r>
            <a:r>
              <a:rPr lang="en-US" sz="2400" b="1" dirty="0" smtClean="0"/>
              <a:t> </a:t>
            </a:r>
            <a:r>
              <a:rPr lang="en-US" sz="2400" b="1" dirty="0"/>
              <a:t>is the first step of both </a:t>
            </a:r>
            <a:r>
              <a:rPr lang="en-US" sz="2400" b="1" dirty="0" smtClean="0"/>
              <a:t>forms </a:t>
            </a:r>
            <a:r>
              <a:rPr lang="en-US" sz="2400" b="1" dirty="0"/>
              <a:t>of respiration and occurs in </a:t>
            </a:r>
            <a:r>
              <a:rPr lang="en-US" sz="2400" b="1" dirty="0" smtClean="0"/>
              <a:t>the </a:t>
            </a:r>
            <a:r>
              <a:rPr lang="en-US" sz="2400" b="1" dirty="0"/>
              <a:t>cytoplasm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-If </a:t>
            </a:r>
            <a:r>
              <a:rPr lang="en-US" sz="2400" b="1" dirty="0"/>
              <a:t>no oxygen is present after </a:t>
            </a:r>
            <a:r>
              <a:rPr lang="en-US" sz="2400" b="1" dirty="0" err="1"/>
              <a:t>glycolysis</a:t>
            </a:r>
            <a:r>
              <a:rPr lang="en-US" sz="2400" b="1" dirty="0"/>
              <a:t>, </a:t>
            </a:r>
            <a:r>
              <a:rPr lang="en-US" sz="2400" b="1" dirty="0" smtClean="0"/>
              <a:t>then </a:t>
            </a:r>
            <a:r>
              <a:rPr lang="en-US" sz="2400" b="1" dirty="0">
                <a:solidFill>
                  <a:srgbClr val="FF0000"/>
                </a:solidFill>
              </a:rPr>
              <a:t>fermentation occurs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-If </a:t>
            </a:r>
            <a:r>
              <a:rPr lang="en-US" sz="2400" b="1" dirty="0"/>
              <a:t>oxygen is </a:t>
            </a:r>
            <a:r>
              <a:rPr lang="en-US" sz="2400" b="1" dirty="0">
                <a:solidFill>
                  <a:srgbClr val="FF0000"/>
                </a:solidFill>
              </a:rPr>
              <a:t>present</a:t>
            </a:r>
            <a:r>
              <a:rPr lang="en-US" sz="2400" b="1" dirty="0"/>
              <a:t>, then the Krebs cycle </a:t>
            </a:r>
            <a:r>
              <a:rPr lang="en-US" sz="2400" b="1" dirty="0" smtClean="0"/>
              <a:t>and </a:t>
            </a:r>
            <a:r>
              <a:rPr lang="en-US" sz="2400" b="1" dirty="0"/>
              <a:t>e-transport occur in the mitochondria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0" y="388620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0246" name="Picture 6" descr="C:\Documents and Settings\Jennifer Allsbrook\My Documents\My Pictures\mitochond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1260872"/>
            <a:ext cx="2540000" cy="128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Asexual </a:t>
            </a:r>
            <a:r>
              <a:rPr lang="en-US" dirty="0" err="1" smtClean="0"/>
              <a:t>vs</a:t>
            </a:r>
            <a:r>
              <a:rPr lang="en-US" dirty="0" smtClean="0"/>
              <a:t> Sexual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6300" y="795867"/>
            <a:ext cx="32004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Asexual Reproduction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524000"/>
            <a:ext cx="3200400" cy="3108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Creates identical copies (clones)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Only involves MITOSIS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ONE parent involved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Common in bacteria and unicellular </a:t>
            </a:r>
            <a:r>
              <a:rPr lang="en-US" dirty="0" err="1" smtClean="0"/>
              <a:t>protists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32004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Sexual Reproduction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3200400" cy="3108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Adds genetic variation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Involves meiosis and fertilization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TWO parents involved</a:t>
            </a:r>
          </a:p>
          <a:p>
            <a:pPr marL="0" indent="0" eaLnBrk="1" hangingPunct="1">
              <a:buFont typeface="Arial" charset="0"/>
              <a:buChar char="•"/>
            </a:pPr>
            <a:r>
              <a:rPr lang="en-US" dirty="0" smtClean="0"/>
              <a:t>Diploid and haploid cells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46335"/>
            <a:ext cx="2870200" cy="273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67688"/>
            <a:ext cx="4191000" cy="291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Mitosis and Meiosis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32004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</a:t>
            </a:r>
            <a:r>
              <a:rPr dirty="0" smtClean="0"/>
              <a:t>itosis</a:t>
            </a:r>
            <a:endParaRPr dirty="0"/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3352800" cy="12192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Starts with one cell, ends with 2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One division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Starts and ends diploid (2n </a:t>
            </a:r>
            <a:r>
              <a:rPr lang="en-US" dirty="0" smtClean="0">
                <a:sym typeface="Wingdings" pitchFamily="2" charset="2"/>
              </a:rPr>
              <a:t> 2n)</a:t>
            </a:r>
            <a:endParaRPr lang="en-US" dirty="0"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Results in 2 genetically identical daughter cells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Used for growth, repair, asexual reproduction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Produces somatic (body) cells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Advantages: Quick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Disadvantages: No genetic variation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762000"/>
            <a:ext cx="3200400" cy="5492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Meiosis</a:t>
            </a:r>
          </a:p>
        </p:txBody>
      </p:sp>
      <p:sp>
        <p:nvSpPr>
          <p:cNvPr id="16390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1406525"/>
            <a:ext cx="3505200" cy="157003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Starts with one cell, ends with 4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Two divisions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/>
              <a:t>Starts diploid (2n) and ends haploid (n)</a:t>
            </a:r>
            <a:endParaRPr lang="en-US" dirty="0" smtClean="0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Results in 4  DIFFERENT haploid cells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Used for sexual reproduction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Produces sex cells (gametes (egg and sperm))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Advantages: genetic variation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en-US" dirty="0" smtClean="0">
                <a:sym typeface="Wingdings" pitchFamily="2" charset="2"/>
              </a:rPr>
              <a:t>Disadvantages: Takes time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717045" cy="1201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735" y="685800"/>
            <a:ext cx="975665" cy="1762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22" y="457200"/>
            <a:ext cx="3136717" cy="566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584" y="1066800"/>
            <a:ext cx="5034416" cy="35240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4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391441"/>
              </p:ext>
            </p:extLst>
          </p:nvPr>
        </p:nvGraphicFramePr>
        <p:xfrm>
          <a:off x="457200" y="304801"/>
          <a:ext cx="8382000" cy="630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Organic Molecule: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Subunit/Monomer: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Function: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Element Composition: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Examples:</a:t>
                      </a:r>
                    </a:p>
                  </a:txBody>
                  <a:tcPr marL="68580" marR="68580" marT="0" marB="0"/>
                </a:tc>
              </a:tr>
              <a:tr h="1358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Carbohydrates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Monosaccharide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Energy Use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C, H, 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(1:2:1 ratio)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Starch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Cellulose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Lactose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0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Lipid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Fatty Acid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Glycerol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Energy Storage &amp; Insulation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C, H, 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Fats,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</a:rPr>
                        <a:t> Oils, Waxes, Steroids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0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Proteins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Amino Acids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Transport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Regulation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Structure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C, H, O, 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Hemoglobin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Insulin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Enzymes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6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Nucleic Acids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Nucleotides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Store and transfer genetic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</a:rPr>
                        <a:t> info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C, H, N, O, P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DNA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RNA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5937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9750"/>
            <a:ext cx="11112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1143000" cy="8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597" y="5943600"/>
            <a:ext cx="10210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3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compound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27189"/>
              </p:ext>
            </p:extLst>
          </p:nvPr>
        </p:nvGraphicFramePr>
        <p:xfrm>
          <a:off x="228599" y="1219200"/>
          <a:ext cx="8763000" cy="51816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21000"/>
                <a:gridCol w="2921000"/>
                <a:gridCol w="2921000"/>
              </a:tblGrid>
              <a:tr h="719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Organic Compound: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Test: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Positive Result: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47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Lipids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Brown paper bag 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Translucent Stain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7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Simple Sugars (Monosaccharide)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Benedict’s Solution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Blue</a:t>
                      </a:r>
                      <a:r>
                        <a:rPr lang="en-US" sz="18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sym typeface="Wingdings"/>
                        </a:rPr>
                        <a:t>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j-lt"/>
                          <a:sym typeface="Wingdings"/>
                        </a:rPr>
                        <a:t>         Orange/Rusty Red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47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Proteins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Biuret’s Solution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Blue </a:t>
                      </a:r>
                      <a:r>
                        <a:rPr lang="en-US" sz="1800" dirty="0" smtClean="0">
                          <a:effectLst/>
                          <a:latin typeface="+mj-lt"/>
                          <a:sym typeface="Wingdings"/>
                        </a:rPr>
                        <a:t>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sym typeface="Wingdings"/>
                        </a:rPr>
                        <a:t>          </a:t>
                      </a: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sym typeface="Wingdings"/>
                        </a:rPr>
                        <a:t>Lavandar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sym typeface="Wingdings"/>
                        </a:rPr>
                        <a:t>/Purple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47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Starch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Iodine Solution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Brown </a:t>
                      </a:r>
                      <a:r>
                        <a:rPr lang="en-US" sz="1800" dirty="0" smtClean="0">
                          <a:effectLst/>
                          <a:latin typeface="+mj-lt"/>
                          <a:sym typeface="Wingdings"/>
                        </a:rPr>
                        <a:t> Yellow 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sym typeface="Wingdings"/>
                        </a:rPr>
                        <a:t>    Black/Purple</a:t>
                      </a:r>
                      <a:endParaRPr lang="en-US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876300"/>
          </a:xfrm>
        </p:spPr>
        <p:txBody>
          <a:bodyPr/>
          <a:lstStyle/>
          <a:p>
            <a:r>
              <a:rPr lang="en-US" sz="2000"/>
              <a:t>Cells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990600"/>
            <a:ext cx="8191500" cy="3689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3300"/>
                </a:solidFill>
              </a:rPr>
              <a:t>Cell theory  - 3 parts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1) cells are basic unit of life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2) cells come from existing cells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3) all organisms are composed of cells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3300"/>
                </a:solidFill>
              </a:rPr>
              <a:t>Prokaryotic                 versus                     Eukaryotic</a:t>
            </a:r>
            <a:r>
              <a:rPr lang="en-US" sz="20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A) simple               		             A) complex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B) has no nucleus		             B) has a MB nucleus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C) has no MB organelles	     </a:t>
            </a:r>
            <a:r>
              <a:rPr lang="en-US" sz="2000" b="1" dirty="0" smtClean="0"/>
              <a:t>C</a:t>
            </a:r>
            <a:r>
              <a:rPr lang="en-US" sz="2000" b="1" dirty="0"/>
              <a:t>) has MB organelles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D) includes bacteria	             D) includes </a:t>
            </a:r>
            <a:r>
              <a:rPr lang="en-US" sz="2000" b="1" dirty="0" err="1"/>
              <a:t>protists</a:t>
            </a:r>
            <a:r>
              <a:rPr lang="en-US" sz="2000" b="1" dirty="0"/>
              <a:t>, fungi, 					</a:t>
            </a:r>
            <a:r>
              <a:rPr lang="en-US" sz="2000" b="1" dirty="0" smtClean="0"/>
              <a:t>		</a:t>
            </a:r>
            <a:r>
              <a:rPr lang="en-US" sz="2000" b="1" dirty="0" smtClean="0"/>
              <a:t>					plants</a:t>
            </a:r>
            <a:r>
              <a:rPr lang="en-US" sz="2000" b="1" dirty="0"/>
              <a:t>, and animals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3300"/>
                </a:solidFill>
              </a:rPr>
              <a:t>Plant                                  versus                   Animal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A) has cell wall		                 </a:t>
            </a:r>
            <a:r>
              <a:rPr lang="en-US" sz="2000" b="1" dirty="0" smtClean="0"/>
              <a:t>A</a:t>
            </a:r>
            <a:r>
              <a:rPr lang="en-US" sz="2000" b="1" dirty="0"/>
              <a:t>) no cell wall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B) has chloroplasts/plastids        </a:t>
            </a:r>
            <a:r>
              <a:rPr lang="en-US" sz="2000" b="1" dirty="0" smtClean="0"/>
              <a:t> B</a:t>
            </a:r>
            <a:r>
              <a:rPr lang="en-US" sz="2000" b="1" dirty="0"/>
              <a:t>) has no 			                                                                 plastids/chloroplasts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	C) has large vacuole	                 C) has small vacuoles</a:t>
            </a:r>
          </a:p>
        </p:txBody>
      </p:sp>
      <p:pic>
        <p:nvPicPr>
          <p:cNvPr id="1028" name="Picture 4" descr="C:\Documents and Settings\Jennifer Allsbrook\My Documents\My Pictures\plantand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334000"/>
            <a:ext cx="2946400" cy="113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762000"/>
            <a:ext cx="40386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b="1" dirty="0" smtClean="0"/>
              <a:t>Prokaryotes</a:t>
            </a:r>
          </a:p>
          <a:p>
            <a:pPr eaLnBrk="1" hangingPunct="1"/>
            <a:r>
              <a:rPr lang="en-US" sz="2400" dirty="0" smtClean="0"/>
              <a:t>Simple, Small,  no membrane bound organelles</a:t>
            </a:r>
          </a:p>
          <a:p>
            <a:pPr eaLnBrk="1" hangingPunct="1"/>
            <a:r>
              <a:rPr lang="en-US" sz="2400" dirty="0" smtClean="0"/>
              <a:t>Bacteria only</a:t>
            </a:r>
          </a:p>
          <a:p>
            <a:pPr eaLnBrk="1" hangingPunct="1"/>
            <a:r>
              <a:rPr lang="en-US" sz="2400" dirty="0" smtClean="0"/>
              <a:t>One circular chromosome</a:t>
            </a:r>
          </a:p>
          <a:p>
            <a:pPr eaLnBrk="1" hangingPunct="1"/>
            <a:r>
              <a:rPr lang="en-US" sz="2400" dirty="0" smtClean="0"/>
              <a:t>Includes: chromosome, ribosomes, and plasma membrane</a:t>
            </a:r>
          </a:p>
          <a:p>
            <a:pPr eaLnBrk="1" hangingPunct="1"/>
            <a:r>
              <a:rPr lang="en-US" sz="2400" dirty="0" smtClean="0"/>
              <a:t>No </a:t>
            </a:r>
            <a:r>
              <a:rPr lang="en-US" sz="2400" dirty="0" err="1" smtClean="0"/>
              <a:t>Nucelus</a:t>
            </a:r>
            <a:endParaRPr lang="en-US" sz="2400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3810000"/>
            <a:ext cx="4038600" cy="3048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b="1" dirty="0" smtClean="0"/>
              <a:t>Eukaryotes</a:t>
            </a:r>
          </a:p>
          <a:p>
            <a:pPr eaLnBrk="1" hangingPunct="1"/>
            <a:r>
              <a:rPr lang="en-US" sz="2400" dirty="0" smtClean="0"/>
              <a:t>Membrane bound organelles </a:t>
            </a:r>
          </a:p>
          <a:p>
            <a:pPr eaLnBrk="1" hangingPunct="1"/>
            <a:r>
              <a:rPr lang="en-US" sz="2400" dirty="0" smtClean="0"/>
              <a:t>Plants and Animals</a:t>
            </a:r>
          </a:p>
          <a:p>
            <a:pPr eaLnBrk="1" hangingPunct="1"/>
            <a:r>
              <a:rPr lang="en-US" sz="2400" dirty="0" smtClean="0"/>
              <a:t>True nucleus containing chromosomes</a:t>
            </a:r>
          </a:p>
        </p:txBody>
      </p:sp>
      <p:pic>
        <p:nvPicPr>
          <p:cNvPr id="9221" name="Picture 6" descr="http://upload.wikimedia.org/wikipedia/commons/thumb/9/99/Prokaryote_cell_diagram.svg/800px-Prokaryote_cell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41941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http://www.tpsd.org/ths/sciences/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Plant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82725"/>
          </a:xfrm>
        </p:spPr>
        <p:txBody>
          <a:bodyPr/>
          <a:lstStyle/>
          <a:p>
            <a:r>
              <a:rPr lang="en-US" smtClean="0"/>
              <a:t>Cell wall </a:t>
            </a:r>
          </a:p>
          <a:p>
            <a:r>
              <a:rPr lang="en-US" smtClean="0"/>
              <a:t>Chloroplast</a:t>
            </a:r>
          </a:p>
          <a:p>
            <a:r>
              <a:rPr lang="en-US" smtClean="0"/>
              <a:t>Large central vacuole</a:t>
            </a: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Animal</a:t>
            </a:r>
          </a:p>
        </p:txBody>
      </p:sp>
      <p:pic>
        <p:nvPicPr>
          <p:cNvPr id="17414" name="Picture 6" descr="http://www.caribbeanedu.com/images/kewl/plant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http://coreylombardo.tripod.com/sitebuildercontent/sitebuilderpictures/ani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4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Organelle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534400" cy="2133600"/>
          </a:xfrm>
        </p:spPr>
        <p:txBody>
          <a:bodyPr>
            <a:noAutofit/>
          </a:bodyPr>
          <a:lstStyle/>
          <a:p>
            <a:pPr eaLnBrk="1" hangingPunct="1"/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3300"/>
                </a:solidFill>
              </a:rPr>
              <a:t>Organelles – compartments for carrying out specific jobs / chemical reactions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1) </a:t>
            </a:r>
            <a:r>
              <a:rPr lang="en-US" sz="2800" dirty="0"/>
              <a:t>nucleus – contains DNA and </a:t>
            </a:r>
            <a:r>
              <a:rPr lang="en-US" sz="2800" dirty="0" smtClean="0"/>
              <a:t>controls </a:t>
            </a:r>
            <a:r>
              <a:rPr lang="en-US" sz="2800" dirty="0"/>
              <a:t>cell actions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2) cell wall - structure and protection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3) plasma membrane – homeostasis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4)</a:t>
            </a:r>
            <a:r>
              <a:rPr lang="en-US" sz="2800" dirty="0"/>
              <a:t> </a:t>
            </a:r>
            <a:r>
              <a:rPr lang="en-US" sz="2800" dirty="0" smtClean="0"/>
              <a:t>mitochondria </a:t>
            </a:r>
            <a:r>
              <a:rPr lang="en-US" sz="2800" dirty="0"/>
              <a:t>– cellular respiration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5) vacuoles - storage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6) chloroplast – photosynthesis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7) ribosomes – protein synthesis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8) free-floating DNA – genetic information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In eukaryotic cells only (plant and animal)</a:t>
            </a:r>
          </a:p>
          <a:p>
            <a:pPr marL="342900" lvl="4" indent="-342900" eaLnBrk="1" hangingPunct="1"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2800" dirty="0" smtClean="0"/>
              <a:t>Surrounds </a:t>
            </a:r>
            <a:r>
              <a:rPr lang="en-US" sz="2800" dirty="0"/>
              <a:t>the chromosomes </a:t>
            </a:r>
            <a:r>
              <a:rPr lang="en-US" sz="2800" dirty="0" smtClean="0"/>
              <a:t>for </a:t>
            </a:r>
            <a:r>
              <a:rPr lang="en-US" sz="2800" dirty="0"/>
              <a:t>additional </a:t>
            </a:r>
            <a:r>
              <a:rPr lang="en-US" sz="2800" dirty="0" smtClean="0"/>
              <a:t>protection</a:t>
            </a:r>
          </a:p>
          <a:p>
            <a:pPr marL="342900" lvl="4" indent="-342900" eaLnBrk="1" hangingPunct="1">
              <a:spcBef>
                <a:spcPts val="800"/>
              </a:spcBef>
              <a:buClrTx/>
              <a:buFont typeface="Arial" charset="0"/>
              <a:buChar char="•"/>
            </a:pPr>
            <a:r>
              <a:rPr lang="en-US" sz="2800" dirty="0" smtClean="0"/>
              <a:t>Control center of the cell</a:t>
            </a:r>
            <a:endParaRPr lang="en-US" sz="2800" dirty="0"/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pPr eaLnBrk="1" hangingPunct="1">
              <a:buFont typeface="Arial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5" descr="cel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048000" cy="2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802</Words>
  <Application>Microsoft Office PowerPoint</Application>
  <PresentationFormat>On-screen Show (4:3)</PresentationFormat>
  <Paragraphs>277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Bio Blitz 2015 </vt:lpstr>
      <vt:lpstr>Organic Compound</vt:lpstr>
      <vt:lpstr>PowerPoint Presentation</vt:lpstr>
      <vt:lpstr>Organic compound tests</vt:lpstr>
      <vt:lpstr>Cells</vt:lpstr>
      <vt:lpstr>PowerPoint Presentation</vt:lpstr>
      <vt:lpstr>PowerPoint Presentation</vt:lpstr>
      <vt:lpstr>Organelle overview</vt:lpstr>
      <vt:lpstr>Nucleus</vt:lpstr>
      <vt:lpstr>Cell Wall</vt:lpstr>
      <vt:lpstr>Plasma MEMBRANE</vt:lpstr>
      <vt:lpstr>Mitochondria </vt:lpstr>
      <vt:lpstr>Vacuole</vt:lpstr>
      <vt:lpstr>Chloroplast</vt:lpstr>
      <vt:lpstr>Ribosomes</vt:lpstr>
      <vt:lpstr>DNA</vt:lpstr>
      <vt:lpstr>CELL TRANSPORT</vt:lpstr>
      <vt:lpstr>Cellular Transport</vt:lpstr>
      <vt:lpstr>PowerPoint Presentation</vt:lpstr>
      <vt:lpstr>Enzymes</vt:lpstr>
      <vt:lpstr>AEROBIC vs ANAEROBIC RESPIRATION</vt:lpstr>
      <vt:lpstr>Anerobic Respiration </vt:lpstr>
      <vt:lpstr>Photosynthesis</vt:lpstr>
      <vt:lpstr>Cellular Respiration</vt:lpstr>
      <vt:lpstr>Asexual vs Sexual Reproduction</vt:lpstr>
      <vt:lpstr>Mitosis and Meiosis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Asked for it…..</dc:title>
  <dc:creator>Gena Barnhardt</dc:creator>
  <cp:lastModifiedBy>Schwippert, Kelly A.</cp:lastModifiedBy>
  <cp:revision>87</cp:revision>
  <dcterms:created xsi:type="dcterms:W3CDTF">2011-01-10T20:28:39Z</dcterms:created>
  <dcterms:modified xsi:type="dcterms:W3CDTF">2015-05-25T13:47:18Z</dcterms:modified>
</cp:coreProperties>
</file>